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851648" cy="9361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Социальный проект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«Город бабочек»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5174" y="5445224"/>
            <a:ext cx="7854696" cy="1008112"/>
          </a:xfrm>
        </p:spPr>
        <p:txBody>
          <a:bodyPr>
            <a:normAutofit fontScale="92500"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Волонтера МБОУ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«СОШ №2» г.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Скопина Рязанской области</a:t>
            </a:r>
          </a:p>
          <a:p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Бакленевой</a:t>
            </a:r>
            <a:r>
              <a:rPr lang="ru-RU" sz="24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Марии</a:t>
            </a:r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2" descr="C:\Users\user\Desktop\фото с ОВЗ\7sBbMr1ezX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700807"/>
            <a:ext cx="5015982" cy="33426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6" name="Picture 2" descr="https://im0-tub-ru.yandex.net/i?id=eb71ed9177e0c45d82444a9bbfdbfcf8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48" y="1916831"/>
            <a:ext cx="3259539" cy="29567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701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55576" y="3047706"/>
            <a:ext cx="7704856" cy="3549645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100" b="1" dirty="0"/>
              <a:t>Реализованы гуманистические ценности равных прав, свобод и достоинств каждого человека;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100" b="1" dirty="0"/>
              <a:t>Сформированы у подростков чувство сострадания, взаимопомощи, взаимоуважения.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100" b="1" dirty="0"/>
              <a:t>Дети-инвалиды включены в среду здоровых сверстников посредством организации мероприятий, в том числе массовых, с участием волонтеров.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100" b="1" dirty="0"/>
              <a:t> Устранены «барьеры» между детьми и подростками с ограниченными возможностями и здоровыми сверстниками путем развития волонтерского движения.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100" b="1" dirty="0"/>
              <a:t> Снизилась изолированность детей-инвалидов и их семей;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1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Результативность проекта.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Качественные показатели:</a:t>
            </a:r>
          </a:p>
        </p:txBody>
      </p:sp>
      <p:pic>
        <p:nvPicPr>
          <p:cNvPr id="4098" name="Picture 2" descr="https://kopilo4ka.com/wp-content/uploads/2017/10/%D0%B8%D0%BA%D0%BD%D0%B0%D0%BC%D0%B8%D1%82%D1%8F%D0%BA%D0%B8%D0%BA%D1%84%D0%B8%D0%BA%D1%82%D0%B8%D1%82%D1%8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1684801" cy="14041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42" y="2564904"/>
            <a:ext cx="6678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</a:pPr>
            <a:endParaRPr lang="ru-RU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098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05469"/>
              </p:ext>
            </p:extLst>
          </p:nvPr>
        </p:nvGraphicFramePr>
        <p:xfrm>
          <a:off x="755576" y="1988840"/>
          <a:ext cx="7488833" cy="4610489"/>
        </p:xfrm>
        <a:graphic>
          <a:graphicData uri="http://schemas.openxmlformats.org/drawingml/2006/table">
            <a:tbl>
              <a:tblPr/>
              <a:tblGrid>
                <a:gridCol w="576064"/>
                <a:gridCol w="1903907"/>
                <a:gridCol w="1065580"/>
                <a:gridCol w="1407302"/>
                <a:gridCol w="1322227"/>
                <a:gridCol w="1213753"/>
              </a:tblGrid>
              <a:tr h="935297">
                <a:tc>
                  <a:txBody>
                    <a:bodyPr/>
                    <a:lstStyle/>
                    <a:p>
                      <a:pPr marL="274320" lvl="0" indent="-274320" algn="l" defTabSz="914400" rtl="0" eaLnBrk="1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ru-RU" sz="12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0" lvl="0" indent="-274320" algn="l" defTabSz="914400" rtl="0" eaLnBrk="1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ru-RU" sz="12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Статья расходов</a:t>
                      </a: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0" lvl="0" indent="-274320" algn="l" defTabSz="914400" rtl="0" eaLnBrk="1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815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ru-RU" sz="12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</a:t>
                      </a: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0" lvl="0" indent="-274320" algn="l" defTabSz="914400" rtl="0" eaLnBrk="1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815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ru-RU" sz="12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Запрашиваемая сумма,</a:t>
                      </a:r>
                    </a:p>
                    <a:p>
                      <a:pPr marL="274320" lvl="0" indent="-274320" algn="l" defTabSz="914400" rtl="0" eaLnBrk="1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815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ru-RU" sz="12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(в рублях)</a:t>
                      </a: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0" lvl="0" indent="-274320" algn="l" defTabSz="914400" rtl="0" eaLnBrk="1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815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ru-RU" sz="12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Вклад</a:t>
                      </a:r>
                    </a:p>
                    <a:p>
                      <a:pPr marL="274320" lvl="0" indent="-274320" algn="l" defTabSz="914400" rtl="0" eaLnBrk="1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815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ru-RU" sz="12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из других источников</a:t>
                      </a: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,(</a:t>
                      </a:r>
                      <a:r>
                        <a:rPr lang="ru-RU" sz="12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в рублях)</a:t>
                      </a: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0" lvl="0" indent="-274320" algn="l" defTabSz="914400" rtl="0" eaLnBrk="1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815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ru-RU" sz="12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Всего,</a:t>
                      </a:r>
                    </a:p>
                    <a:p>
                      <a:pPr marL="274320" lvl="0" indent="-274320" algn="l" defTabSz="914400" rtl="0" eaLnBrk="1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815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ru-RU" sz="12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(в рублях)</a:t>
                      </a: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838">
                <a:tc>
                  <a:txBody>
                    <a:bodyPr/>
                    <a:lstStyle/>
                    <a:p>
                      <a:pPr marL="274320" lvl="0" indent="-274320" algn="l" defTabSz="914400" rtl="0" eaLnBrk="1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ru-RU" sz="12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0" lvl="0" indent="-274320" algn="l" defTabSz="914400" rtl="0" eaLnBrk="1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ru-RU" sz="12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Волонтерские майки</a:t>
                      </a: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0" lvl="0" indent="-274320" algn="l" defTabSz="914400" rtl="0" eaLnBrk="1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ru-RU" sz="12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20х450</a:t>
                      </a: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0" lvl="0" indent="-274320" algn="l" defTabSz="914400" rtl="0" eaLnBrk="1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ru-RU" sz="12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9000</a:t>
                      </a: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0" lvl="0" indent="-274320" algn="l" defTabSz="914400" rtl="0" eaLnBrk="1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ru-RU" sz="12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0" lvl="0" indent="-274320" algn="l" defTabSz="914400" rtl="0" eaLnBrk="1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ru-RU" sz="12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9000</a:t>
                      </a: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838">
                <a:tc>
                  <a:txBody>
                    <a:bodyPr/>
                    <a:lstStyle/>
                    <a:p>
                      <a:pPr marL="274320" lvl="0" indent="-274320" algn="l" defTabSz="914400" rtl="0" eaLnBrk="1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ru-RU" sz="12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0" lvl="0" indent="-274320" algn="l" defTabSz="914400" rtl="0" eaLnBrk="1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ru-RU" sz="12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Волонтерские бейсболки</a:t>
                      </a: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0" lvl="0" indent="-274320" algn="l" defTabSz="914400" rtl="0" eaLnBrk="1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ru-RU" sz="12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20х300</a:t>
                      </a: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0" lvl="0" indent="-274320" algn="l" defTabSz="914400" rtl="0" eaLnBrk="1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ru-RU" sz="12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6000</a:t>
                      </a: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0" lvl="0" indent="-274320" algn="l" defTabSz="914400" rtl="0" eaLnBrk="1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ru-RU" sz="12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0" lvl="0" indent="-274320" algn="l" defTabSz="914400" rtl="0" eaLnBrk="1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ru-RU" sz="12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6000</a:t>
                      </a: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189">
                <a:tc>
                  <a:txBody>
                    <a:bodyPr/>
                    <a:lstStyle/>
                    <a:p>
                      <a:pPr marL="274320" lvl="0" indent="-274320" algn="l" defTabSz="914400" rtl="0" eaLnBrk="1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ru-RU" sz="12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0" lvl="0" indent="-274320" algn="l" defTabSz="914400" rtl="0" eaLnBrk="1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ru-RU" sz="12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Костюм клоуна</a:t>
                      </a: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0" lvl="0" indent="-274320" algn="l" defTabSz="914400" rtl="0" eaLnBrk="1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ru-RU" sz="12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2х 3838</a:t>
                      </a: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0" lvl="0" indent="-274320" algn="l" defTabSz="914400" rtl="0" eaLnBrk="1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ru-RU" sz="12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0" lvl="0" indent="-274320" algn="l" defTabSz="914400" rtl="0" eaLnBrk="1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ru-RU" sz="12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7676</a:t>
                      </a: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0" lvl="0" indent="-274320" algn="l" defTabSz="914400" rtl="0" eaLnBrk="1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ru-RU" sz="12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7676</a:t>
                      </a: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189">
                <a:tc>
                  <a:txBody>
                    <a:bodyPr/>
                    <a:lstStyle/>
                    <a:p>
                      <a:pPr marL="274320" lvl="0" indent="-274320" algn="l" defTabSz="914400" rtl="0" eaLnBrk="1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ru-RU" sz="12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0" lvl="0" indent="-274320" algn="l" defTabSz="914400" rtl="0" eaLnBrk="1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ru-RU" sz="12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Краски гуашь</a:t>
                      </a: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0" lvl="0" indent="-274320" algn="l" defTabSz="914400" rtl="0" eaLnBrk="1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ru-RU" sz="12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10х168</a:t>
                      </a: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0" lvl="0" indent="-274320" algn="l" defTabSz="914400" rtl="0" eaLnBrk="1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ru-RU" sz="12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1680</a:t>
                      </a: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0" lvl="0" indent="-274320" algn="l" defTabSz="914400" rtl="0" eaLnBrk="1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ru-RU" sz="12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0" lvl="0" indent="-274320" algn="l" defTabSz="914400" rtl="0" eaLnBrk="1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ru-RU" sz="12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1680</a:t>
                      </a: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189">
                <a:tc>
                  <a:txBody>
                    <a:bodyPr/>
                    <a:lstStyle/>
                    <a:p>
                      <a:pPr marL="274320" lvl="0" indent="-274320" algn="l" defTabSz="914400" rtl="0" eaLnBrk="1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ru-RU" sz="12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0" lvl="0" indent="-274320" algn="l" defTabSz="914400" rtl="0" eaLnBrk="1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ru-RU" sz="12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Бумага А4</a:t>
                      </a: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0" lvl="0" indent="-274320" algn="l" defTabSz="914400" rtl="0" eaLnBrk="1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ru-RU" sz="12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5х534</a:t>
                      </a: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0" lvl="0" indent="-274320" algn="l" defTabSz="914400" rtl="0" eaLnBrk="1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ru-RU" sz="12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2670</a:t>
                      </a: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0" lvl="0" indent="-274320" algn="l" defTabSz="914400" rtl="0" eaLnBrk="1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ru-RU" sz="12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0" lvl="0" indent="-274320" algn="l" defTabSz="914400" rtl="0" eaLnBrk="1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ru-RU" sz="12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2670</a:t>
                      </a: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838">
                <a:tc>
                  <a:txBody>
                    <a:bodyPr/>
                    <a:lstStyle/>
                    <a:p>
                      <a:pPr marL="274320" lvl="0" indent="-274320" algn="l" defTabSz="914400" rtl="0" eaLnBrk="1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ru-RU" sz="12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0" lvl="0" indent="-274320" algn="l" defTabSz="914400" rtl="0" eaLnBrk="1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ru-RU" sz="12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Костюм Деда Мороза</a:t>
                      </a: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0" lvl="0" indent="-274320" algn="l" defTabSz="914400" rtl="0" eaLnBrk="1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ru-RU" sz="12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1х 6035</a:t>
                      </a: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0" lvl="0" indent="-274320" algn="l" defTabSz="914400" rtl="0" eaLnBrk="1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ru-RU" sz="12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0" lvl="0" indent="-274320" algn="l" defTabSz="914400" rtl="0" eaLnBrk="1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ru-RU" sz="12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6035</a:t>
                      </a: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0" lvl="0" indent="-274320" algn="l" defTabSz="914400" rtl="0" eaLnBrk="1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ru-RU" sz="12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6035</a:t>
                      </a: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189">
                <a:tc>
                  <a:txBody>
                    <a:bodyPr/>
                    <a:lstStyle/>
                    <a:p>
                      <a:pPr marL="274320" lvl="0" indent="-274320" algn="l" defTabSz="914400" rtl="0" eaLnBrk="1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ru-RU" sz="12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0" lvl="0" indent="-274320" algn="l" defTabSz="914400" rtl="0" eaLnBrk="1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ru-RU" sz="12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Костюм Снегурочки</a:t>
                      </a: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0" lvl="0" indent="-274320" algn="l" defTabSz="914400" rtl="0" eaLnBrk="1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ru-RU" sz="12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1х 3145</a:t>
                      </a: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0" lvl="0" indent="-274320" algn="l" defTabSz="914400" rtl="0" eaLnBrk="1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ru-RU" sz="12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0" lvl="0" indent="-274320" algn="l" defTabSz="914400" rtl="0" eaLnBrk="1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ru-RU" sz="12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3145</a:t>
                      </a: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0" lvl="0" indent="-274320" algn="l" defTabSz="914400" rtl="0" eaLnBrk="1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ru-RU" sz="12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3145</a:t>
                      </a: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381">
                <a:tc>
                  <a:txBody>
                    <a:bodyPr/>
                    <a:lstStyle/>
                    <a:p>
                      <a:pPr marL="274320" lvl="0" indent="-274320" algn="l" defTabSz="914400" rtl="0" eaLnBrk="1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ru-RU" sz="12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0" lvl="0" indent="-274320" algn="l" defTabSz="914400" rtl="0" eaLnBrk="1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ru-RU" sz="12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Цветной принтер Samsung SL-C430W</a:t>
                      </a: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0" lvl="0" indent="-274320" algn="l" defTabSz="914400" rtl="0" eaLnBrk="1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ru-RU" sz="12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1х 10720</a:t>
                      </a: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0" lvl="0" indent="-274320" algn="l" defTabSz="914400" rtl="0" eaLnBrk="1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ru-RU" sz="12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10720</a:t>
                      </a: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0" lvl="0" indent="-274320" algn="l" defTabSz="914400" rtl="0" eaLnBrk="1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ru-RU" sz="12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0" lvl="0" indent="-274320" algn="l" defTabSz="914400" rtl="0" eaLnBrk="1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ru-RU" sz="12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10720</a:t>
                      </a: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189">
                <a:tc>
                  <a:txBody>
                    <a:bodyPr/>
                    <a:lstStyle/>
                    <a:p>
                      <a:pPr marL="274320" lvl="0" indent="-274320" algn="l" defTabSz="914400" rtl="0" eaLnBrk="1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ru-RU" sz="12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0" lvl="0" indent="-274320" algn="l" defTabSz="914400" rtl="0" eaLnBrk="1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ru-RU" sz="12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Фломастеры</a:t>
                      </a: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0" lvl="0" indent="-274320" algn="l" defTabSz="914400" rtl="0" eaLnBrk="1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ru-RU" sz="12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20х228</a:t>
                      </a: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0" lvl="0" indent="-274320" algn="l" defTabSz="914400" rtl="0" eaLnBrk="1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ru-RU" sz="12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4560</a:t>
                      </a: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0" lvl="0" indent="-274320" algn="l" defTabSz="914400" rtl="0" eaLnBrk="1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ru-RU" sz="12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0" lvl="0" indent="-274320" algn="l" defTabSz="914400" rtl="0" eaLnBrk="1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ru-RU" sz="12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4560</a:t>
                      </a: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838">
                <a:tc>
                  <a:txBody>
                    <a:bodyPr/>
                    <a:lstStyle/>
                    <a:p>
                      <a:pPr marL="274320" lvl="0" indent="-274320" algn="l" defTabSz="914400" rtl="0" eaLnBrk="1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ru-RU" sz="12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0" lvl="0" indent="-274320" algn="l" defTabSz="914400" rtl="0" eaLnBrk="1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ru-RU" sz="12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Цветной картон</a:t>
                      </a: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0" lvl="0" indent="-274320" algn="l" defTabSz="914400" rtl="0" eaLnBrk="1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ru-RU" sz="12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20х43</a:t>
                      </a: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0" lvl="0" indent="-274320" algn="l" defTabSz="914400" rtl="0" eaLnBrk="1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ru-RU" sz="12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860</a:t>
                      </a: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0" lvl="0" indent="-274320" algn="l" defTabSz="914400" rtl="0" eaLnBrk="1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ru-RU" sz="12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0" lvl="0" indent="-274320" algn="l" defTabSz="914400" rtl="0" eaLnBrk="1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ru-RU" sz="12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860</a:t>
                      </a: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676">
                <a:tc>
                  <a:txBody>
                    <a:bodyPr/>
                    <a:lstStyle/>
                    <a:p>
                      <a:pPr marL="274320" lvl="0" indent="-274320" algn="l" defTabSz="914400" rtl="0" eaLnBrk="1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ru-RU" sz="12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0" lvl="0" indent="-274320" algn="l" defTabSz="914400" rtl="0" eaLnBrk="1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ru-RU" sz="12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Ткань для изготовления театральных костюмов.</a:t>
                      </a: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0" lvl="0" indent="-274320" algn="l" defTabSz="914400" rtl="0" eaLnBrk="1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ru-RU" sz="12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20 мх350</a:t>
                      </a: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0" lvl="0" indent="-274320" algn="l" defTabSz="914400" rtl="0" eaLnBrk="1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ru-RU" sz="12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7000</a:t>
                      </a: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0" lvl="0" indent="-274320" algn="l" defTabSz="914400" rtl="0" eaLnBrk="1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ru-RU" sz="12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0" lvl="0" indent="-274320" algn="l" defTabSz="914400" rtl="0" eaLnBrk="1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ru-RU" sz="12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7000</a:t>
                      </a: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838">
                <a:tc>
                  <a:txBody>
                    <a:bodyPr/>
                    <a:lstStyle/>
                    <a:p>
                      <a:pPr marL="274320" lvl="0" indent="-274320" algn="l" defTabSz="914400" rtl="0" eaLnBrk="1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0" lvl="0" indent="-274320" algn="l" defTabSz="914400" rtl="0" eaLnBrk="1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ru-RU" sz="12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Пластилин</a:t>
                      </a: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0" lvl="0" indent="-274320" algn="l" defTabSz="914400" rtl="0" eaLnBrk="1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ru-RU" sz="12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20х 90</a:t>
                      </a: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0" lvl="0" indent="-274320" algn="l" defTabSz="914400" rtl="0" eaLnBrk="1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ru-RU" sz="12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1800</a:t>
                      </a: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0" lvl="0" indent="-274320" algn="l" defTabSz="914400" rtl="0" eaLnBrk="1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ru-RU" sz="12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0" lvl="0" indent="-274320" algn="l" defTabSz="914400" rtl="0" eaLnBrk="1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ru-RU" sz="12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1800</a:t>
                      </a: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99592" y="1052736"/>
            <a:ext cx="6912768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74320" marR="0" indent="-274320" fontAlgn="base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  <a:tabLst/>
            </a:pPr>
            <a:r>
              <a:rPr lang="ru-RU" sz="1200" b="1" dirty="0">
                <a:solidFill>
                  <a:schemeClr val="tx2"/>
                </a:solidFill>
              </a:rPr>
              <a:t>Бюджет проекта – </a:t>
            </a:r>
            <a:r>
              <a:rPr lang="ru-RU" sz="1200" b="1" dirty="0"/>
              <a:t>61146 рублей</a:t>
            </a:r>
          </a:p>
          <a:p>
            <a:pPr marL="274320" marR="0" indent="-274320" fontAlgn="base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  <a:tabLst/>
            </a:pPr>
            <a:r>
              <a:rPr lang="ru-RU" sz="1200" b="1" dirty="0">
                <a:solidFill>
                  <a:schemeClr val="tx2"/>
                </a:solidFill>
              </a:rPr>
              <a:t>Имеющаяся сумма – </a:t>
            </a:r>
            <a:r>
              <a:rPr lang="ru-RU" sz="1200" b="1" dirty="0"/>
              <a:t>16856 рублей</a:t>
            </a:r>
          </a:p>
          <a:p>
            <a:pPr marL="274320" marR="0" indent="-274320" fontAlgn="base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  <a:tabLst/>
            </a:pPr>
            <a:r>
              <a:rPr lang="ru-RU" sz="1200" b="1" dirty="0">
                <a:solidFill>
                  <a:srgbClr val="0070C0"/>
                </a:solidFill>
              </a:rPr>
              <a:t>Запрашиваемая сумма </a:t>
            </a:r>
            <a:r>
              <a:rPr lang="ru-RU" sz="1200" b="1" dirty="0"/>
              <a:t>– 44290 рубле</a:t>
            </a:r>
            <a:r>
              <a:rPr lang="ru-RU" sz="1200" b="1" dirty="0">
                <a:solidFill>
                  <a:schemeClr val="tx2"/>
                </a:solidFill>
              </a:rPr>
              <a:t>й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9344" y="323566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Бюджет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проекта: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708920"/>
            <a:ext cx="4174170" cy="384968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Реализация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проекта.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336" y="2708920"/>
            <a:ext cx="4416491" cy="384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207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420888"/>
            <a:ext cx="6048672" cy="417646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dirty="0"/>
              <a:t>В городе Скопине функционирует отделение дневного пребывания детей-инвалидов и подростков с ограниченными умственными и физическими возможностями здоровья как структурное подразделение ГБУ РО «Скопинский комплексный центр социального обслуживания населения</a:t>
            </a:r>
            <a:r>
              <a:rPr lang="ru-RU" sz="2200" b="1" dirty="0" smtClean="0"/>
              <a:t>»</a:t>
            </a:r>
            <a:endParaRPr lang="ru-RU" sz="2200" b="1" dirty="0"/>
          </a:p>
          <a:p>
            <a:pPr marL="0" indent="0">
              <a:buNone/>
            </a:pPr>
            <a:r>
              <a:rPr lang="ru-RU" sz="2200" b="1" dirty="0"/>
              <a:t>Актуальность проекта состоит в организации добровольческой и благотворительной деятельности в сфере поддержки детей и семей с детьми, находящихся в трудной жизненной ситуации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46"/>
            <a:ext cx="8229600" cy="1484638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Актуальность проекта 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«Город бабочек»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2" descr="https://i.ytimg.com/vi/_Ra932O0-t0/hqdefault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3" r="7365"/>
          <a:stretch/>
        </p:blipFill>
        <p:spPr bwMode="auto">
          <a:xfrm>
            <a:off x="6012160" y="3826380"/>
            <a:ext cx="3075244" cy="267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843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2564904"/>
            <a:ext cx="6408712" cy="4158098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301943" lvl="1" indent="0">
              <a:buNone/>
            </a:pPr>
            <a:r>
              <a:rPr lang="ru-RU" b="1" dirty="0" smtClean="0"/>
              <a:t>Оказание добровольческой и благотворительной помощи семьям, воспитывающим детей-инвалидов и подростков с ограниченными умственными и физическими </a:t>
            </a:r>
            <a:r>
              <a:rPr lang="ru-RU" b="1" dirty="0"/>
              <a:t>возможностями здоровья на базе ГБУ РО «Скопинский комплексный центр </a:t>
            </a:r>
          </a:p>
          <a:p>
            <a:pPr marL="301943" lvl="1" indent="0">
              <a:buNone/>
            </a:pPr>
            <a:r>
              <a:rPr lang="ru-RU" b="1" dirty="0"/>
              <a:t>социального обслуживания населения</a:t>
            </a:r>
            <a:r>
              <a:rPr lang="ru-RU" b="1" dirty="0" smtClean="0"/>
              <a:t>». </a:t>
            </a:r>
            <a:endParaRPr lang="ru-RU" b="1" dirty="0"/>
          </a:p>
          <a:p>
            <a:pPr marL="301943" lvl="1" indent="0">
              <a:buNone/>
            </a:pPr>
            <a:r>
              <a:rPr lang="ru-RU" b="1" dirty="0"/>
              <a:t> Гармонизация социального поля </a:t>
            </a:r>
          </a:p>
          <a:p>
            <a:pPr marL="301943" lvl="1" indent="0">
              <a:buNone/>
            </a:pPr>
            <a:r>
              <a:rPr lang="ru-RU" b="1" dirty="0"/>
              <a:t>детей с ОВЗ с помощью инклюзивного</a:t>
            </a:r>
          </a:p>
          <a:p>
            <a:pPr marL="301943" lvl="1" indent="0">
              <a:buNone/>
            </a:pPr>
            <a:r>
              <a:rPr lang="ru-RU" b="1" dirty="0"/>
              <a:t> добровольчества.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08112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Цель проекта: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4" descr="https://arhivurokov.ru/kopilka/uploads/user_file_580fadac51019/bukliet_odarionnyie_dieti_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036" y="260648"/>
            <a:ext cx="1800200" cy="2481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Desktop\фото с ОВЗ\sIJGUxalcs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398867"/>
            <a:ext cx="3563888" cy="2297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091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673424"/>
            <a:ext cx="9144000" cy="5184576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q"/>
            </a:pPr>
            <a:endParaRPr lang="ru-RU" sz="2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900" b="1" dirty="0"/>
              <a:t>Создать инициативную группу из волонтеров школы для реализации проекта.</a:t>
            </a:r>
          </a:p>
          <a:p>
            <a:pPr lvl="0">
              <a:buFont typeface="Wingdings" pitchFamily="2" charset="2"/>
              <a:buChar char="Ø"/>
            </a:pPr>
            <a:r>
              <a:rPr lang="ru-RU" sz="2900" b="1" dirty="0"/>
              <a:t>Организовать обучение волонтеров для работы с детьми-инвалидами и подростками с ограниченными умственными и физическими возможностями здоровья специалистами ГБУ РО «</a:t>
            </a:r>
            <a:r>
              <a:rPr lang="ru-RU" sz="2900" b="1" dirty="0" err="1"/>
              <a:t>Скопинский</a:t>
            </a:r>
            <a:r>
              <a:rPr lang="ru-RU" sz="2900" b="1" dirty="0"/>
              <a:t> комплексный центр социального обслуживания населения».</a:t>
            </a:r>
          </a:p>
          <a:p>
            <a:pPr lvl="0">
              <a:buFont typeface="Wingdings" pitchFamily="2" charset="2"/>
              <a:buChar char="Ø"/>
            </a:pPr>
            <a:r>
              <a:rPr lang="ru-RU" sz="2900" b="1" dirty="0"/>
              <a:t>Разработать совместный план работы с детьми с ОВЗ.</a:t>
            </a:r>
          </a:p>
          <a:p>
            <a:pPr lvl="0">
              <a:buFont typeface="Wingdings" pitchFamily="2" charset="2"/>
              <a:buChar char="Ø"/>
            </a:pPr>
            <a:r>
              <a:rPr lang="ru-RU" sz="2900" b="1" dirty="0"/>
              <a:t>Создать группу аниматоров для проведения праздничных мероприятий.</a:t>
            </a:r>
          </a:p>
          <a:p>
            <a:pPr lvl="0">
              <a:buFont typeface="Wingdings" pitchFamily="2" charset="2"/>
              <a:buChar char="Ø"/>
            </a:pPr>
            <a:r>
              <a:rPr lang="ru-RU" sz="2900" b="1" dirty="0"/>
              <a:t>Организовать акции по сбору средств для организации игрового пространства и  индивидуальных занятий детей-инвалидов и подростков с ограниченными умственными и физическими возможностями здоровья.</a:t>
            </a:r>
          </a:p>
          <a:p>
            <a:pPr lvl="0">
              <a:buFont typeface="Wingdings" pitchFamily="2" charset="2"/>
              <a:buChar char="Ø"/>
            </a:pPr>
            <a:r>
              <a:rPr lang="ru-RU" sz="2900" b="1" dirty="0"/>
              <a:t>Подготовить и провести мероприятия: «Кто такой волонтер?», «Я - волонтер».</a:t>
            </a:r>
          </a:p>
          <a:p>
            <a:pPr lvl="0">
              <a:buFont typeface="Wingdings" pitchFamily="2" charset="2"/>
              <a:buChar char="Ø"/>
            </a:pPr>
            <a:r>
              <a:rPr lang="ru-RU" sz="2900" b="1" dirty="0"/>
              <a:t>Подготовить волонтерскую атрибутику для детей-инвалидов и подростков с ограниченными умственными и физическими возможностями здоровья.</a:t>
            </a:r>
          </a:p>
          <a:p>
            <a:pPr lvl="0">
              <a:buFont typeface="Wingdings" pitchFamily="2" charset="2"/>
              <a:buChar char="Ø"/>
            </a:pPr>
            <a:r>
              <a:rPr lang="ru-RU" sz="2900" b="1" dirty="0"/>
              <a:t>Составить план работы совместных волонтерских акций и дел.</a:t>
            </a:r>
          </a:p>
          <a:p>
            <a:pPr lvl="0">
              <a:buFont typeface="Wingdings" pitchFamily="2" charset="2"/>
              <a:buChar char="Ø"/>
            </a:pPr>
            <a:r>
              <a:rPr lang="ru-RU" sz="2900" b="1" dirty="0"/>
              <a:t>Приобщить детей с ОВЗ к решению социально-значимых задач.</a:t>
            </a:r>
          </a:p>
          <a:p>
            <a:pPr lvl="0">
              <a:buFont typeface="Wingdings" pitchFamily="2" charset="2"/>
              <a:buChar char="q"/>
            </a:pPr>
            <a:endParaRPr lang="ru-RU" sz="2900" b="1" dirty="0"/>
          </a:p>
          <a:p>
            <a:pPr>
              <a:buFont typeface="Wingdings" panose="05000000000000000000" pitchFamily="2" charset="2"/>
              <a:buChar char="q"/>
            </a:pP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52728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Задачи проекта: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6" name="Picture 4" descr="https://png.pngtree.com/element_origin_min_pic/16/10/22/52e4b38153bb7d691bff79f7b77eea4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0309">
            <a:off x="7599038" y="65597"/>
            <a:ext cx="1368152" cy="1538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90730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1" y="2276872"/>
            <a:ext cx="4248472" cy="3945078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200" b="1" dirty="0"/>
              <a:t>Дети-инвалиды и подростки с ограниченными умственными и физическими возможностями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b="1" dirty="0"/>
              <a:t>Волонтеры отряда «Мы рядом» МБОУ «СОШ №2»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b="1" dirty="0"/>
              <a:t>Сотрудники ГБУРО «</a:t>
            </a:r>
            <a:r>
              <a:rPr lang="ru-RU" sz="2200" b="1" dirty="0" err="1"/>
              <a:t>Скопинский</a:t>
            </a:r>
            <a:r>
              <a:rPr lang="ru-RU" sz="2200" b="1" dirty="0"/>
              <a:t> Комплексный центр  социального обслуживания населения»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146456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Участники проекта: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6" descr="G:\фото с ОВЗ\IMG_26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822" y="3645024"/>
            <a:ext cx="3785627" cy="2792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im0-tub-ru.yandex.net/i?id=eb71ed9177e0c45d82444a9bbfdbfcf8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340767"/>
            <a:ext cx="2381496" cy="16093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77123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5" y="2564904"/>
            <a:ext cx="5616623" cy="4104456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600" b="1" dirty="0"/>
              <a:t>Организация команды и реклама проекта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b="1" dirty="0"/>
              <a:t>Распределение поручений в команде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b="1" dirty="0"/>
              <a:t>Занятия со специалистами ГБУ  РО «Комплексный центр социального обслуживания населения»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b="1" dirty="0"/>
              <a:t>Составление плана работы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b="1" dirty="0"/>
              <a:t>Организация школы аниматоров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b="1" dirty="0"/>
              <a:t>Реклама проекта в СМИ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b="1" dirty="0"/>
              <a:t>Привлечение внимания к проекту общественности города</a:t>
            </a:r>
          </a:p>
          <a:p>
            <a:endParaRPr lang="ru-RU" sz="28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Методы реализации проекта.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Начальный этап: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http://900igr.net/up/datai/125907/0010-010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601" y="3645024"/>
            <a:ext cx="3866398" cy="3212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919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779912" y="2564904"/>
            <a:ext cx="5184576" cy="4032448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200" b="1" dirty="0"/>
              <a:t>Сбор средств на реализацию проекта;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b="1" dirty="0"/>
              <a:t>Подготовка и проведение мероприятий в отделении дневного пребывания детей-инвалидов;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b="1" dirty="0"/>
              <a:t>Вовлечение детей-инвалидов и их родителей в волонтерскую деятельность;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b="1" dirty="0"/>
              <a:t>Проведении совместных волонтерских акций;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b="1" dirty="0"/>
              <a:t>Вовлечение в реализацию проекта волонтеров города.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Основной этап: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 descr="http://900igr.net/up/datai/138238/0016-010-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1" y="2204864"/>
            <a:ext cx="3888431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7504" y="2708920"/>
            <a:ext cx="5544616" cy="36004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b="1" dirty="0"/>
              <a:t>Анализ работы волонтеров в ГБО РО «Комплексный центр социального обслуживания населения»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err="1"/>
              <a:t>Мультипликативность</a:t>
            </a:r>
            <a:r>
              <a:rPr lang="ru-RU" b="1" dirty="0"/>
              <a:t> проекта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/>
              <a:t>Издание буклета «Дружба без границ»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/>
              <a:t>Возможности продолжения проекта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Итоговый этап: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 descr="http://onetto.ru/wp-content/uploads/2015/11/Priemushhestv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2890630"/>
            <a:ext cx="2952328" cy="38233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Результативность проекта.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Количественные показатели: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504" y="3495204"/>
            <a:ext cx="6408712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kumimoji="0" lang="ru-RU" sz="2000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ttps://kopilo4ka.com/wp-content/uploads/2017/10/%D0%B8%D0%BA%D0%BD%D0%B0%D0%BC%D0%B8%D1%82%D1%8F%D0%BA%D0%B8%D0%BA%D1%84%D0%B8%D0%BA%D1%82%D0%B8%D1%82%D1%8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607" y="4797152"/>
            <a:ext cx="2332872" cy="19442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42" y="2564904"/>
            <a:ext cx="667848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2"/>
                </a:solidFill>
              </a:rPr>
              <a:t>Вовлечены в работу 20  волонтеров из числа обучающихся МБОУ «СОШ №2», 2 педагога дополнительного образования, 3 учителя-предметники и администрация школы;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2"/>
                </a:solidFill>
              </a:rPr>
              <a:t>Задействованы 15 детей-инвалидов и подростков с ограниченными умственными и физическими возможностями здоровья в социальной деятельности; 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2"/>
                </a:solidFill>
              </a:rPr>
              <a:t>Проведено 9 праздников и 4 занятия в форме мастер-класса;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2"/>
                </a:solidFill>
              </a:rPr>
              <a:t>Изданы буклеты «Дружный клуб - возможности без границ»;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2"/>
                </a:solidFill>
              </a:rPr>
              <a:t>Опубликованы статьи и заметки в газете «Скопинский вестник»;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2"/>
                </a:solidFill>
              </a:rPr>
              <a:t>Организована школа аниматоров для работы волонтеров в ГБУ РО «Скопинский комплексный центр социального обслуживания населения</a:t>
            </a:r>
            <a:r>
              <a:rPr lang="ru-RU" sz="2400" b="1" dirty="0" smtClean="0">
                <a:solidFill>
                  <a:schemeClr val="tx2"/>
                </a:solidFill>
              </a:rPr>
              <a:t>».</a:t>
            </a:r>
            <a:endParaRPr lang="ru-RU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494</TotalTime>
  <Words>692</Words>
  <Application>Microsoft Office PowerPoint</Application>
  <PresentationFormat>Экран (4:3)</PresentationFormat>
  <Paragraphs>147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Социальный проект  «Город бабочек»</vt:lpstr>
      <vt:lpstr>Актуальность проекта  «Город бабочек»</vt:lpstr>
      <vt:lpstr>Цель проекта:</vt:lpstr>
      <vt:lpstr>Задачи проекта:</vt:lpstr>
      <vt:lpstr>Участники проекта:</vt:lpstr>
      <vt:lpstr>Методы реализации проекта. Начальный этап:</vt:lpstr>
      <vt:lpstr>Основной этап:</vt:lpstr>
      <vt:lpstr>Итоговый этап:</vt:lpstr>
      <vt:lpstr>Результативность проекта. Количественные показатели:</vt:lpstr>
      <vt:lpstr>Результативность проекта. Качественные показатели:</vt:lpstr>
      <vt:lpstr>Презентация PowerPoint</vt:lpstr>
      <vt:lpstr>Реализация проекта.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Социальный проект  «Город бабочек»</dc:title>
  <dc:creator>user</dc:creator>
  <cp:lastModifiedBy>user</cp:lastModifiedBy>
  <cp:revision>25</cp:revision>
  <dcterms:created xsi:type="dcterms:W3CDTF">2018-11-16T08:49:57Z</dcterms:created>
  <dcterms:modified xsi:type="dcterms:W3CDTF">2019-06-04T08:27:47Z</dcterms:modified>
</cp:coreProperties>
</file>