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62" r:id="rId6"/>
    <p:sldId id="258" r:id="rId7"/>
    <p:sldId id="259" r:id="rId8"/>
    <p:sldId id="261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0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9.jpeg"/><Relationship Id="rId10" Type="http://schemas.openxmlformats.org/officeDocument/2006/relationships/image" Target="../media/image25.jpeg"/><Relationship Id="rId4" Type="http://schemas.openxmlformats.org/officeDocument/2006/relationships/image" Target="../media/image8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0" y="65271"/>
            <a:ext cx="1131481" cy="113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387877"/>
            <a:ext cx="79928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МИНИ-ЗАВОД  </a:t>
            </a:r>
            <a:r>
              <a:rPr lang="ru-RU" sz="4000" b="1" dirty="0">
                <a:latin typeface="Arial Black" panose="020B0A04020102020204" pitchFamily="34" charset="0"/>
              </a:rPr>
              <a:t>«</a:t>
            </a:r>
            <a:r>
              <a:rPr lang="en-US" sz="4000" b="1" dirty="0" err="1">
                <a:latin typeface="Arial Black" panose="020B0A04020102020204" pitchFamily="34" charset="0"/>
              </a:rPr>
              <a:t>RePlast</a:t>
            </a:r>
            <a:r>
              <a:rPr lang="ru-RU" sz="4000" b="1" dirty="0">
                <a:latin typeface="Arial Black" panose="020B0A04020102020204" pitchFamily="34" charset="0"/>
              </a:rPr>
              <a:t>»</a:t>
            </a:r>
            <a:endParaRPr lang="ru-RU" sz="4000" dirty="0">
              <a:latin typeface="Arial Black" panose="020B0A04020102020204" pitchFamily="34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783235"/>
            <a:ext cx="5498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Автор: </a:t>
            </a:r>
            <a:r>
              <a:rPr lang="ru-RU" dirty="0" err="1" smtClean="0">
                <a:latin typeface="Arial Black" panose="020B0A04020102020204" pitchFamily="34" charset="0"/>
              </a:rPr>
              <a:t>Хлусова</a:t>
            </a:r>
            <a:r>
              <a:rPr lang="ru-RU" dirty="0" smtClean="0">
                <a:latin typeface="Arial Black" panose="020B0A04020102020204" pitchFamily="34" charset="0"/>
              </a:rPr>
              <a:t> Ю.А</a:t>
            </a:r>
            <a:r>
              <a:rPr lang="ru-RU" dirty="0" smtClean="0">
                <a:latin typeface="Arial Black" panose="020B0A04020102020204" pitchFamily="34" charset="0"/>
              </a:rPr>
              <a:t>., </a:t>
            </a:r>
            <a:r>
              <a:rPr lang="ru-RU" dirty="0" smtClean="0">
                <a:latin typeface="Arial Black" panose="020B0A04020102020204" pitchFamily="34" charset="0"/>
              </a:rPr>
              <a:t>студентка 2 курса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Руководитель: Орел С.А</a:t>
            </a:r>
            <a:r>
              <a:rPr lang="ru-RU" smtClean="0">
                <a:latin typeface="Arial Black" panose="020B0A04020102020204" pitchFamily="34" charset="0"/>
              </a:rPr>
              <a:t>., преподаватель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              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67" y="2996952"/>
            <a:ext cx="2636912" cy="2636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26064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ГОСУДАРСТВЕННОЕ ПРОФЕССИОНАЛЬНОЕ ОБРАЗОВАТЕЛЬНОЕ УЧРЕЖДЕНИЕ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«КУЗНЕЦКИЙ ИНДУСТРИАЛЬНЫЙ ТЕХНИКУМ»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541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Наши партнёры: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C:\моё\01.09.18\01.09.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" y="999901"/>
            <a:ext cx="5330552" cy="39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4601374" y="2780928"/>
            <a:ext cx="4460123" cy="394161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7265"/>
            <a:ext cx="26336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8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График реализации проекта: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565128" y="2594907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Установка контейнеров для сбора пластиковых отходов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65128" y="3718599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Информирование  населения о назначении контейнеров и правилах их использования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03609" y="2598562"/>
            <a:ext cx="1161519" cy="1659313"/>
          </a:xfrm>
          <a:custGeom>
            <a:avLst/>
            <a:gdLst>
              <a:gd name="connsiteX0" fmla="*/ 0 w 1659311"/>
              <a:gd name="connsiteY0" fmla="*/ 0 h 1161518"/>
              <a:gd name="connsiteX1" fmla="*/ 1078552 w 1659311"/>
              <a:gd name="connsiteY1" fmla="*/ 0 h 1161518"/>
              <a:gd name="connsiteX2" fmla="*/ 1659311 w 1659311"/>
              <a:gd name="connsiteY2" fmla="*/ 580759 h 1161518"/>
              <a:gd name="connsiteX3" fmla="*/ 1078552 w 1659311"/>
              <a:gd name="connsiteY3" fmla="*/ 1161518 h 1161518"/>
              <a:gd name="connsiteX4" fmla="*/ 0 w 1659311"/>
              <a:gd name="connsiteY4" fmla="*/ 1161518 h 1161518"/>
              <a:gd name="connsiteX5" fmla="*/ 580759 w 1659311"/>
              <a:gd name="connsiteY5" fmla="*/ 580759 h 1161518"/>
              <a:gd name="connsiteX6" fmla="*/ 0 w 1659311"/>
              <a:gd name="connsiteY6" fmla="*/ 0 h 116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311" h="1161518">
                <a:moveTo>
                  <a:pt x="1659310" y="0"/>
                </a:moveTo>
                <a:lnTo>
                  <a:pt x="1659310" y="754986"/>
                </a:lnTo>
                <a:lnTo>
                  <a:pt x="829656" y="1161518"/>
                </a:lnTo>
                <a:lnTo>
                  <a:pt x="1" y="754986"/>
                </a:lnTo>
                <a:lnTo>
                  <a:pt x="1" y="0"/>
                </a:lnTo>
                <a:lnTo>
                  <a:pt x="829656" y="406532"/>
                </a:lnTo>
                <a:lnTo>
                  <a:pt x="165931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02349" rIns="21590" bIns="602350" numCol="1" spcCol="127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1</a:t>
            </a:r>
          </a:p>
          <a:p>
            <a:pPr lvl="0" algn="ctr" defTabSz="914400">
              <a:spcBef>
                <a:spcPct val="0"/>
              </a:spcBef>
              <a:buNone/>
            </a:pPr>
            <a:r>
              <a:rPr lang="ru-RU" sz="2000" b="0" i="0" kern="1200" dirty="0" smtClean="0">
                <a:latin typeface="Arial Black" panose="020B0A04020102020204" pitchFamily="34" charset="0"/>
              </a:rPr>
              <a:t>этап</a:t>
            </a:r>
            <a:endParaRPr lang="en-US" sz="2000" b="0" i="0" kern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График реализации проекта: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565128" y="2132856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Приобретение оборудования для измельчения и экструзии пластика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65128" y="3256548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Подготовка помещения для мини-завода. Наладка и настройка оборудования для переработки</a:t>
            </a:r>
            <a:endParaRPr lang="ru-RU" sz="2400" b="0" i="0" kern="12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03609" y="2136511"/>
            <a:ext cx="1161519" cy="1659313"/>
          </a:xfrm>
          <a:custGeom>
            <a:avLst/>
            <a:gdLst>
              <a:gd name="connsiteX0" fmla="*/ 0 w 1659311"/>
              <a:gd name="connsiteY0" fmla="*/ 0 h 1161518"/>
              <a:gd name="connsiteX1" fmla="*/ 1078552 w 1659311"/>
              <a:gd name="connsiteY1" fmla="*/ 0 h 1161518"/>
              <a:gd name="connsiteX2" fmla="*/ 1659311 w 1659311"/>
              <a:gd name="connsiteY2" fmla="*/ 580759 h 1161518"/>
              <a:gd name="connsiteX3" fmla="*/ 1078552 w 1659311"/>
              <a:gd name="connsiteY3" fmla="*/ 1161518 h 1161518"/>
              <a:gd name="connsiteX4" fmla="*/ 0 w 1659311"/>
              <a:gd name="connsiteY4" fmla="*/ 1161518 h 1161518"/>
              <a:gd name="connsiteX5" fmla="*/ 580759 w 1659311"/>
              <a:gd name="connsiteY5" fmla="*/ 580759 h 1161518"/>
              <a:gd name="connsiteX6" fmla="*/ 0 w 1659311"/>
              <a:gd name="connsiteY6" fmla="*/ 0 h 116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311" h="1161518">
                <a:moveTo>
                  <a:pt x="1659310" y="0"/>
                </a:moveTo>
                <a:lnTo>
                  <a:pt x="1659310" y="754986"/>
                </a:lnTo>
                <a:lnTo>
                  <a:pt x="829656" y="1161518"/>
                </a:lnTo>
                <a:lnTo>
                  <a:pt x="1" y="754986"/>
                </a:lnTo>
                <a:lnTo>
                  <a:pt x="1" y="0"/>
                </a:lnTo>
                <a:lnTo>
                  <a:pt x="829656" y="406532"/>
                </a:lnTo>
                <a:lnTo>
                  <a:pt x="165931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02349" rIns="21590" bIns="602350" numCol="1" spcCol="127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2</a:t>
            </a:r>
          </a:p>
          <a:p>
            <a:pPr lvl="0" algn="ctr" defTabSz="914400">
              <a:spcBef>
                <a:spcPct val="0"/>
              </a:spcBef>
              <a:buNone/>
            </a:pPr>
            <a:r>
              <a:rPr lang="ru-RU" sz="2000" b="0" i="0" kern="1200" dirty="0" smtClean="0">
                <a:latin typeface="Arial Black" panose="020B0A04020102020204" pitchFamily="34" charset="0"/>
              </a:rPr>
              <a:t>этап</a:t>
            </a:r>
            <a:endParaRPr lang="en-US" sz="2000" b="0" i="0" kern="1200" dirty="0">
              <a:latin typeface="Arial Black" panose="020B0A040201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565128" y="4359331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Обучение персонала из числа студентов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График реализации проекта: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565128" y="2132856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Производство прутка для 3-D принтера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65128" y="3256548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Изготовление 3-D печатных изделий и реализация их населению</a:t>
            </a:r>
            <a:endParaRPr lang="ru-RU" sz="2400" b="0" i="0" kern="12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03609" y="2136511"/>
            <a:ext cx="1161519" cy="1659313"/>
          </a:xfrm>
          <a:custGeom>
            <a:avLst/>
            <a:gdLst>
              <a:gd name="connsiteX0" fmla="*/ 0 w 1659311"/>
              <a:gd name="connsiteY0" fmla="*/ 0 h 1161518"/>
              <a:gd name="connsiteX1" fmla="*/ 1078552 w 1659311"/>
              <a:gd name="connsiteY1" fmla="*/ 0 h 1161518"/>
              <a:gd name="connsiteX2" fmla="*/ 1659311 w 1659311"/>
              <a:gd name="connsiteY2" fmla="*/ 580759 h 1161518"/>
              <a:gd name="connsiteX3" fmla="*/ 1078552 w 1659311"/>
              <a:gd name="connsiteY3" fmla="*/ 1161518 h 1161518"/>
              <a:gd name="connsiteX4" fmla="*/ 0 w 1659311"/>
              <a:gd name="connsiteY4" fmla="*/ 1161518 h 1161518"/>
              <a:gd name="connsiteX5" fmla="*/ 580759 w 1659311"/>
              <a:gd name="connsiteY5" fmla="*/ 580759 h 1161518"/>
              <a:gd name="connsiteX6" fmla="*/ 0 w 1659311"/>
              <a:gd name="connsiteY6" fmla="*/ 0 h 116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311" h="1161518">
                <a:moveTo>
                  <a:pt x="1659310" y="0"/>
                </a:moveTo>
                <a:lnTo>
                  <a:pt x="1659310" y="754986"/>
                </a:lnTo>
                <a:lnTo>
                  <a:pt x="829656" y="1161518"/>
                </a:lnTo>
                <a:lnTo>
                  <a:pt x="1" y="754986"/>
                </a:lnTo>
                <a:lnTo>
                  <a:pt x="1" y="0"/>
                </a:lnTo>
                <a:lnTo>
                  <a:pt x="829656" y="406532"/>
                </a:lnTo>
                <a:lnTo>
                  <a:pt x="165931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02349" rIns="21590" bIns="602350" numCol="1" spcCol="127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3</a:t>
            </a:r>
          </a:p>
          <a:p>
            <a:pPr lvl="0" algn="ctr" defTabSz="914400">
              <a:spcBef>
                <a:spcPct val="0"/>
              </a:spcBef>
              <a:buNone/>
            </a:pPr>
            <a:r>
              <a:rPr lang="ru-RU" sz="2000" b="0" i="0" kern="1200" dirty="0" smtClean="0">
                <a:latin typeface="Arial Black" panose="020B0A04020102020204" pitchFamily="34" charset="0"/>
              </a:rPr>
              <a:t>этап</a:t>
            </a:r>
            <a:endParaRPr lang="en-US" sz="2000" b="0" i="0" kern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График реализации проекта: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565128" y="2132856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Итоги реализации проекта. 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03609" y="2136511"/>
            <a:ext cx="1161519" cy="1659313"/>
          </a:xfrm>
          <a:custGeom>
            <a:avLst/>
            <a:gdLst>
              <a:gd name="connsiteX0" fmla="*/ 0 w 1659311"/>
              <a:gd name="connsiteY0" fmla="*/ 0 h 1161518"/>
              <a:gd name="connsiteX1" fmla="*/ 1078552 w 1659311"/>
              <a:gd name="connsiteY1" fmla="*/ 0 h 1161518"/>
              <a:gd name="connsiteX2" fmla="*/ 1659311 w 1659311"/>
              <a:gd name="connsiteY2" fmla="*/ 580759 h 1161518"/>
              <a:gd name="connsiteX3" fmla="*/ 1078552 w 1659311"/>
              <a:gd name="connsiteY3" fmla="*/ 1161518 h 1161518"/>
              <a:gd name="connsiteX4" fmla="*/ 0 w 1659311"/>
              <a:gd name="connsiteY4" fmla="*/ 1161518 h 1161518"/>
              <a:gd name="connsiteX5" fmla="*/ 580759 w 1659311"/>
              <a:gd name="connsiteY5" fmla="*/ 580759 h 1161518"/>
              <a:gd name="connsiteX6" fmla="*/ 0 w 1659311"/>
              <a:gd name="connsiteY6" fmla="*/ 0 h 116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311" h="1161518">
                <a:moveTo>
                  <a:pt x="1659310" y="0"/>
                </a:moveTo>
                <a:lnTo>
                  <a:pt x="1659310" y="754986"/>
                </a:lnTo>
                <a:lnTo>
                  <a:pt x="829656" y="1161518"/>
                </a:lnTo>
                <a:lnTo>
                  <a:pt x="1" y="754986"/>
                </a:lnTo>
                <a:lnTo>
                  <a:pt x="1" y="0"/>
                </a:lnTo>
                <a:lnTo>
                  <a:pt x="829656" y="406532"/>
                </a:lnTo>
                <a:lnTo>
                  <a:pt x="165931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02349" rIns="21590" bIns="602350" numCol="1" spcCol="127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4</a:t>
            </a:r>
          </a:p>
          <a:p>
            <a:pPr lvl="0" algn="ctr" defTabSz="914400">
              <a:spcBef>
                <a:spcPct val="0"/>
              </a:spcBef>
              <a:buNone/>
            </a:pPr>
            <a:r>
              <a:rPr lang="ru-RU" sz="2000" b="0" i="0" kern="1200" dirty="0" smtClean="0">
                <a:latin typeface="Arial Black" panose="020B0A04020102020204" pitchFamily="34" charset="0"/>
              </a:rPr>
              <a:t>этап</a:t>
            </a:r>
            <a:endParaRPr lang="en-US" sz="2000" b="0" i="0" kern="1200" dirty="0">
              <a:latin typeface="Arial Black" panose="020B0A040201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565128" y="3211409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 smtClean="0">
                <a:latin typeface="Arial Black" panose="020B0A04020102020204" pitchFamily="34" charset="0"/>
              </a:rPr>
              <a:t>Перспективы </a:t>
            </a:r>
            <a:r>
              <a:rPr lang="ru-RU" sz="2400" dirty="0">
                <a:latin typeface="Arial Black" panose="020B0A04020102020204" pitchFamily="34" charset="0"/>
              </a:rPr>
              <a:t>развития.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Мероприятия </a:t>
            </a:r>
            <a:r>
              <a:rPr lang="ru-RU" sz="4000" dirty="0">
                <a:latin typeface="Arial Black" panose="020B0A04020102020204" pitchFamily="34" charset="0"/>
              </a:rPr>
              <a:t>по сопровождению проекта: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565128" y="2132856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Привлечение студентов  и сотрудников ГПОУ   КИТ    для работы над </a:t>
            </a:r>
            <a:r>
              <a:rPr lang="ru-RU" sz="2400" dirty="0" smtClean="0">
                <a:latin typeface="Arial Black" panose="020B0A04020102020204" pitchFamily="34" charset="0"/>
              </a:rPr>
              <a:t>проектом.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03609" y="2136511"/>
            <a:ext cx="1161519" cy="1659313"/>
          </a:xfrm>
          <a:custGeom>
            <a:avLst/>
            <a:gdLst>
              <a:gd name="connsiteX0" fmla="*/ 0 w 1659311"/>
              <a:gd name="connsiteY0" fmla="*/ 0 h 1161518"/>
              <a:gd name="connsiteX1" fmla="*/ 1078552 w 1659311"/>
              <a:gd name="connsiteY1" fmla="*/ 0 h 1161518"/>
              <a:gd name="connsiteX2" fmla="*/ 1659311 w 1659311"/>
              <a:gd name="connsiteY2" fmla="*/ 580759 h 1161518"/>
              <a:gd name="connsiteX3" fmla="*/ 1078552 w 1659311"/>
              <a:gd name="connsiteY3" fmla="*/ 1161518 h 1161518"/>
              <a:gd name="connsiteX4" fmla="*/ 0 w 1659311"/>
              <a:gd name="connsiteY4" fmla="*/ 1161518 h 1161518"/>
              <a:gd name="connsiteX5" fmla="*/ 580759 w 1659311"/>
              <a:gd name="connsiteY5" fmla="*/ 580759 h 1161518"/>
              <a:gd name="connsiteX6" fmla="*/ 0 w 1659311"/>
              <a:gd name="connsiteY6" fmla="*/ 0 h 116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311" h="1161518">
                <a:moveTo>
                  <a:pt x="1659310" y="0"/>
                </a:moveTo>
                <a:lnTo>
                  <a:pt x="1659310" y="754986"/>
                </a:lnTo>
                <a:lnTo>
                  <a:pt x="829656" y="1161518"/>
                </a:lnTo>
                <a:lnTo>
                  <a:pt x="1" y="754986"/>
                </a:lnTo>
                <a:lnTo>
                  <a:pt x="1" y="0"/>
                </a:lnTo>
                <a:lnTo>
                  <a:pt x="829656" y="406532"/>
                </a:lnTo>
                <a:lnTo>
                  <a:pt x="165931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02349" rIns="21590" bIns="602350" numCol="1" spcCol="127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1</a:t>
            </a:r>
          </a:p>
          <a:p>
            <a:pPr lvl="0" algn="ctr" defTabSz="914400">
              <a:spcBef>
                <a:spcPct val="0"/>
              </a:spcBef>
              <a:buNone/>
            </a:pPr>
            <a:r>
              <a:rPr lang="ru-RU" sz="2000" b="0" i="0" kern="1200" dirty="0" smtClean="0">
                <a:latin typeface="Arial Black" panose="020B0A04020102020204" pitchFamily="34" charset="0"/>
              </a:rPr>
              <a:t>этап</a:t>
            </a:r>
            <a:endParaRPr lang="en-US" sz="2000" b="0" i="0" kern="1200" dirty="0">
              <a:latin typeface="Arial Black" panose="020B0A040201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565128" y="3211409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Формирование команды. Информирование об особенностях проекта. 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65128" y="4285015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Разработка мероприятий по реализации проекта.</a:t>
            </a:r>
          </a:p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Планирование работы.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1535931" y="5373216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Соглашение о сотрудничестве с администрацией Заводского района и других структур города.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Мероприятия </a:t>
            </a:r>
            <a:r>
              <a:rPr lang="ru-RU" sz="4000" dirty="0">
                <a:latin typeface="Arial Black" panose="020B0A04020102020204" pitchFamily="34" charset="0"/>
              </a:rPr>
              <a:t>по сопровождению проекта: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565128" y="2132855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Подготовка места и установка контейнеров для сбора пластиковых </a:t>
            </a:r>
            <a:r>
              <a:rPr lang="ru-RU" sz="2400" dirty="0" smtClean="0">
                <a:latin typeface="Arial Black" panose="020B0A04020102020204" pitchFamily="34" charset="0"/>
              </a:rPr>
              <a:t>отходов.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03609" y="2136511"/>
            <a:ext cx="1161519" cy="1659313"/>
          </a:xfrm>
          <a:custGeom>
            <a:avLst/>
            <a:gdLst>
              <a:gd name="connsiteX0" fmla="*/ 0 w 1659311"/>
              <a:gd name="connsiteY0" fmla="*/ 0 h 1161518"/>
              <a:gd name="connsiteX1" fmla="*/ 1078552 w 1659311"/>
              <a:gd name="connsiteY1" fmla="*/ 0 h 1161518"/>
              <a:gd name="connsiteX2" fmla="*/ 1659311 w 1659311"/>
              <a:gd name="connsiteY2" fmla="*/ 580759 h 1161518"/>
              <a:gd name="connsiteX3" fmla="*/ 1078552 w 1659311"/>
              <a:gd name="connsiteY3" fmla="*/ 1161518 h 1161518"/>
              <a:gd name="connsiteX4" fmla="*/ 0 w 1659311"/>
              <a:gd name="connsiteY4" fmla="*/ 1161518 h 1161518"/>
              <a:gd name="connsiteX5" fmla="*/ 580759 w 1659311"/>
              <a:gd name="connsiteY5" fmla="*/ 580759 h 1161518"/>
              <a:gd name="connsiteX6" fmla="*/ 0 w 1659311"/>
              <a:gd name="connsiteY6" fmla="*/ 0 h 116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311" h="1161518">
                <a:moveTo>
                  <a:pt x="1659310" y="0"/>
                </a:moveTo>
                <a:lnTo>
                  <a:pt x="1659310" y="754986"/>
                </a:lnTo>
                <a:lnTo>
                  <a:pt x="829656" y="1161518"/>
                </a:lnTo>
                <a:lnTo>
                  <a:pt x="1" y="754986"/>
                </a:lnTo>
                <a:lnTo>
                  <a:pt x="1" y="0"/>
                </a:lnTo>
                <a:lnTo>
                  <a:pt x="829656" y="406532"/>
                </a:lnTo>
                <a:lnTo>
                  <a:pt x="165931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02349" rIns="21590" bIns="602350" numCol="1" spcCol="127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2</a:t>
            </a:r>
          </a:p>
          <a:p>
            <a:pPr lvl="0" algn="ctr" defTabSz="914400">
              <a:spcBef>
                <a:spcPct val="0"/>
              </a:spcBef>
              <a:buNone/>
            </a:pPr>
            <a:r>
              <a:rPr lang="ru-RU" sz="2000" b="0" i="0" kern="1200" dirty="0" smtClean="0">
                <a:latin typeface="Arial Black" panose="020B0A04020102020204" pitchFamily="34" charset="0"/>
              </a:rPr>
              <a:t>этап</a:t>
            </a:r>
            <a:endParaRPr lang="en-US" sz="2000" b="0" i="0" kern="1200" dirty="0">
              <a:latin typeface="Arial Black" panose="020B0A040201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565128" y="3211409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  <a:cs typeface="Arial" pitchFamily="34" charset="0"/>
              </a:rPr>
              <a:t>Подготовка агитационного </a:t>
            </a:r>
            <a:r>
              <a:rPr lang="ru-RU" sz="2400" dirty="0" smtClean="0">
                <a:latin typeface="Arial Black" panose="020B0A04020102020204" pitchFamily="34" charset="0"/>
                <a:cs typeface="Arial" pitchFamily="34" charset="0"/>
              </a:rPr>
              <a:t>материала.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65128" y="4285015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Проведение акции «Пластик СТОП</a:t>
            </a:r>
            <a:r>
              <a:rPr lang="ru-RU" sz="2400" dirty="0" smtClean="0">
                <a:latin typeface="Arial Black" panose="020B0A04020102020204" pitchFamily="34" charset="0"/>
              </a:rPr>
              <a:t>».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535930" y="5373216"/>
            <a:ext cx="7140525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Приобретение оборудования для измельчения и экструзии </a:t>
            </a:r>
            <a:r>
              <a:rPr lang="ru-RU" sz="2400" dirty="0" smtClean="0">
                <a:latin typeface="Arial Black" panose="020B0A04020102020204" pitchFamily="34" charset="0"/>
              </a:rPr>
              <a:t>пластика.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Мероприятия </a:t>
            </a:r>
            <a:r>
              <a:rPr lang="ru-RU" sz="4000" dirty="0">
                <a:latin typeface="Arial Black" panose="020B0A04020102020204" pitchFamily="34" charset="0"/>
              </a:rPr>
              <a:t>по сопровождению проекта: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565128" y="2132855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Наладка и настройка оборудования для </a:t>
            </a:r>
            <a:r>
              <a:rPr lang="ru-RU" sz="2400" dirty="0" smtClean="0">
                <a:latin typeface="Arial Black" panose="020B0A04020102020204" pitchFamily="34" charset="0"/>
              </a:rPr>
              <a:t>переработки.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03609" y="2136511"/>
            <a:ext cx="1161519" cy="1659313"/>
          </a:xfrm>
          <a:custGeom>
            <a:avLst/>
            <a:gdLst>
              <a:gd name="connsiteX0" fmla="*/ 0 w 1659311"/>
              <a:gd name="connsiteY0" fmla="*/ 0 h 1161518"/>
              <a:gd name="connsiteX1" fmla="*/ 1078552 w 1659311"/>
              <a:gd name="connsiteY1" fmla="*/ 0 h 1161518"/>
              <a:gd name="connsiteX2" fmla="*/ 1659311 w 1659311"/>
              <a:gd name="connsiteY2" fmla="*/ 580759 h 1161518"/>
              <a:gd name="connsiteX3" fmla="*/ 1078552 w 1659311"/>
              <a:gd name="connsiteY3" fmla="*/ 1161518 h 1161518"/>
              <a:gd name="connsiteX4" fmla="*/ 0 w 1659311"/>
              <a:gd name="connsiteY4" fmla="*/ 1161518 h 1161518"/>
              <a:gd name="connsiteX5" fmla="*/ 580759 w 1659311"/>
              <a:gd name="connsiteY5" fmla="*/ 580759 h 1161518"/>
              <a:gd name="connsiteX6" fmla="*/ 0 w 1659311"/>
              <a:gd name="connsiteY6" fmla="*/ 0 h 116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311" h="1161518">
                <a:moveTo>
                  <a:pt x="1659310" y="0"/>
                </a:moveTo>
                <a:lnTo>
                  <a:pt x="1659310" y="754986"/>
                </a:lnTo>
                <a:lnTo>
                  <a:pt x="829656" y="1161518"/>
                </a:lnTo>
                <a:lnTo>
                  <a:pt x="1" y="754986"/>
                </a:lnTo>
                <a:lnTo>
                  <a:pt x="1" y="0"/>
                </a:lnTo>
                <a:lnTo>
                  <a:pt x="829656" y="406532"/>
                </a:lnTo>
                <a:lnTo>
                  <a:pt x="165931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02349" rIns="21590" bIns="602350" numCol="1" spcCol="127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2</a:t>
            </a:r>
          </a:p>
          <a:p>
            <a:pPr lvl="0" algn="ctr" defTabSz="914400">
              <a:spcBef>
                <a:spcPct val="0"/>
              </a:spcBef>
              <a:buNone/>
            </a:pPr>
            <a:r>
              <a:rPr lang="ru-RU" sz="2000" b="0" i="0" kern="1200" dirty="0" smtClean="0">
                <a:latin typeface="Arial Black" panose="020B0A04020102020204" pitchFamily="34" charset="0"/>
              </a:rPr>
              <a:t>этап</a:t>
            </a:r>
            <a:endParaRPr lang="en-US" sz="2000" b="0" i="0" kern="1200" dirty="0">
              <a:latin typeface="Arial Black" panose="020B0A040201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565128" y="3211409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sz="2400" dirty="0" smtClean="0">
              <a:latin typeface="Arial Black" panose="020B0A04020102020204" pitchFamily="34" charset="0"/>
            </a:endParaRPr>
          </a:p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2400" dirty="0" smtClean="0">
                <a:latin typeface="Arial Black" panose="020B0A04020102020204" pitchFamily="34" charset="0"/>
              </a:rPr>
              <a:t>Обучение </a:t>
            </a:r>
            <a:r>
              <a:rPr lang="ru-RU" sz="2400" dirty="0">
                <a:latin typeface="Arial Black" panose="020B0A04020102020204" pitchFamily="34" charset="0"/>
              </a:rPr>
              <a:t>персонала из числа студентов.</a:t>
            </a:r>
          </a:p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65128" y="4285015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Производство прутка для 3-D принтера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1535930" y="5373216"/>
            <a:ext cx="7140525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Изготовление 3-D печатных изделий для </a:t>
            </a:r>
            <a:r>
              <a:rPr lang="ru-RU" sz="2400" dirty="0" smtClean="0">
                <a:latin typeface="Arial Black" panose="020B0A04020102020204" pitchFamily="34" charset="0"/>
              </a:rPr>
              <a:t>населения. 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Мероприятия </a:t>
            </a:r>
            <a:r>
              <a:rPr lang="ru-RU" sz="4000" dirty="0">
                <a:latin typeface="Arial Black" panose="020B0A04020102020204" pitchFamily="34" charset="0"/>
              </a:rPr>
              <a:t>по сопровождению проекта: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565128" y="2132855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Итоги реализации проекта. </a:t>
            </a: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03609" y="2136511"/>
            <a:ext cx="1161519" cy="1659313"/>
          </a:xfrm>
          <a:custGeom>
            <a:avLst/>
            <a:gdLst>
              <a:gd name="connsiteX0" fmla="*/ 0 w 1659311"/>
              <a:gd name="connsiteY0" fmla="*/ 0 h 1161518"/>
              <a:gd name="connsiteX1" fmla="*/ 1078552 w 1659311"/>
              <a:gd name="connsiteY1" fmla="*/ 0 h 1161518"/>
              <a:gd name="connsiteX2" fmla="*/ 1659311 w 1659311"/>
              <a:gd name="connsiteY2" fmla="*/ 580759 h 1161518"/>
              <a:gd name="connsiteX3" fmla="*/ 1078552 w 1659311"/>
              <a:gd name="connsiteY3" fmla="*/ 1161518 h 1161518"/>
              <a:gd name="connsiteX4" fmla="*/ 0 w 1659311"/>
              <a:gd name="connsiteY4" fmla="*/ 1161518 h 1161518"/>
              <a:gd name="connsiteX5" fmla="*/ 580759 w 1659311"/>
              <a:gd name="connsiteY5" fmla="*/ 580759 h 1161518"/>
              <a:gd name="connsiteX6" fmla="*/ 0 w 1659311"/>
              <a:gd name="connsiteY6" fmla="*/ 0 h 116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311" h="1161518">
                <a:moveTo>
                  <a:pt x="1659310" y="0"/>
                </a:moveTo>
                <a:lnTo>
                  <a:pt x="1659310" y="754986"/>
                </a:lnTo>
                <a:lnTo>
                  <a:pt x="829656" y="1161518"/>
                </a:lnTo>
                <a:lnTo>
                  <a:pt x="1" y="754986"/>
                </a:lnTo>
                <a:lnTo>
                  <a:pt x="1" y="0"/>
                </a:lnTo>
                <a:lnTo>
                  <a:pt x="829656" y="406532"/>
                </a:lnTo>
                <a:lnTo>
                  <a:pt x="165931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02349" rIns="21590" bIns="602350" numCol="1" spcCol="1270" anchor="ctr" anchorCtr="0">
            <a:no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3</a:t>
            </a:r>
          </a:p>
          <a:p>
            <a:pPr lvl="0" algn="ctr" defTabSz="914400">
              <a:spcBef>
                <a:spcPct val="0"/>
              </a:spcBef>
              <a:buNone/>
            </a:pPr>
            <a:r>
              <a:rPr lang="ru-RU" sz="2000" b="0" i="0" kern="1200" dirty="0" smtClean="0">
                <a:latin typeface="Arial Black" panose="020B0A04020102020204" pitchFamily="34" charset="0"/>
              </a:rPr>
              <a:t>этап</a:t>
            </a:r>
            <a:endParaRPr lang="en-US" sz="2000" b="0" i="0" kern="1200" dirty="0">
              <a:latin typeface="Arial Black" panose="020B0A040201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565128" y="3211409"/>
            <a:ext cx="7111328" cy="1078553"/>
          </a:xfrm>
          <a:custGeom>
            <a:avLst/>
            <a:gdLst>
              <a:gd name="connsiteX0" fmla="*/ 179762 w 1078552"/>
              <a:gd name="connsiteY0" fmla="*/ 0 h 2450588"/>
              <a:gd name="connsiteX1" fmla="*/ 898790 w 1078552"/>
              <a:gd name="connsiteY1" fmla="*/ 0 h 2450588"/>
              <a:gd name="connsiteX2" fmla="*/ 1025901 w 1078552"/>
              <a:gd name="connsiteY2" fmla="*/ 52651 h 2450588"/>
              <a:gd name="connsiteX3" fmla="*/ 1078552 w 1078552"/>
              <a:gd name="connsiteY3" fmla="*/ 179762 h 2450588"/>
              <a:gd name="connsiteX4" fmla="*/ 1078552 w 1078552"/>
              <a:gd name="connsiteY4" fmla="*/ 2450588 h 2450588"/>
              <a:gd name="connsiteX5" fmla="*/ 1078552 w 1078552"/>
              <a:gd name="connsiteY5" fmla="*/ 2450588 h 2450588"/>
              <a:gd name="connsiteX6" fmla="*/ 1078552 w 1078552"/>
              <a:gd name="connsiteY6" fmla="*/ 2450588 h 2450588"/>
              <a:gd name="connsiteX7" fmla="*/ 0 w 1078552"/>
              <a:gd name="connsiteY7" fmla="*/ 2450588 h 2450588"/>
              <a:gd name="connsiteX8" fmla="*/ 0 w 1078552"/>
              <a:gd name="connsiteY8" fmla="*/ 2450588 h 2450588"/>
              <a:gd name="connsiteX9" fmla="*/ 0 w 1078552"/>
              <a:gd name="connsiteY9" fmla="*/ 2450588 h 2450588"/>
              <a:gd name="connsiteX10" fmla="*/ 0 w 1078552"/>
              <a:gd name="connsiteY10" fmla="*/ 179762 h 2450588"/>
              <a:gd name="connsiteX11" fmla="*/ 52651 w 1078552"/>
              <a:gd name="connsiteY11" fmla="*/ 52651 h 2450588"/>
              <a:gd name="connsiteX12" fmla="*/ 179762 w 1078552"/>
              <a:gd name="connsiteY12" fmla="*/ 0 h 24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552" h="2450588">
                <a:moveTo>
                  <a:pt x="1078552" y="408440"/>
                </a:moveTo>
                <a:lnTo>
                  <a:pt x="1078552" y="2042148"/>
                </a:lnTo>
                <a:cubicBezTo>
                  <a:pt x="1078552" y="2150473"/>
                  <a:pt x="1070217" y="2254361"/>
                  <a:pt x="1055379" y="2330958"/>
                </a:cubicBezTo>
                <a:cubicBezTo>
                  <a:pt x="1040542" y="2407555"/>
                  <a:pt x="1020418" y="2450587"/>
                  <a:pt x="999435" y="2450587"/>
                </a:cubicBezTo>
                <a:lnTo>
                  <a:pt x="0" y="2450587"/>
                </a:lnTo>
                <a:lnTo>
                  <a:pt x="0" y="2450587"/>
                </a:lnTo>
                <a:lnTo>
                  <a:pt x="0" y="2450587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999435" y="1"/>
                </a:lnTo>
                <a:cubicBezTo>
                  <a:pt x="1020418" y="1"/>
                  <a:pt x="1040542" y="43033"/>
                  <a:pt x="1055379" y="119630"/>
                </a:cubicBezTo>
                <a:cubicBezTo>
                  <a:pt x="1070217" y="196227"/>
                  <a:pt x="1078552" y="300115"/>
                  <a:pt x="1078552" y="408440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2971" rIns="72970" bIns="72972" numCol="1" spcCol="1270" anchor="ctr" anchorCtr="0">
            <a:noAutofit/>
          </a:bodyPr>
          <a:lstStyle/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sz="2400" dirty="0" smtClean="0">
              <a:latin typeface="Arial Black" panose="020B0A04020102020204" pitchFamily="34" charset="0"/>
            </a:endParaRPr>
          </a:p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2400" dirty="0">
                <a:latin typeface="Arial Black" panose="020B0A04020102020204" pitchFamily="34" charset="0"/>
              </a:rPr>
              <a:t>Перспективы развития.</a:t>
            </a:r>
            <a:endParaRPr lang="ru-RU" sz="2400" dirty="0">
              <a:latin typeface="Arial Black" panose="020B0A04020102020204" pitchFamily="34" charset="0"/>
              <a:cs typeface="Arial" pitchFamily="34" charset="0"/>
            </a:endParaRPr>
          </a:p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400" b="0" i="0" kern="1200" noProof="0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звернутая стрелка 15"/>
          <p:cNvSpPr/>
          <p:nvPr/>
        </p:nvSpPr>
        <p:spPr>
          <a:xfrm rot="5400000" flipH="1">
            <a:off x="7326844" y="3554474"/>
            <a:ext cx="2079529" cy="96448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 rot="20418587">
            <a:off x="4446006" y="2946393"/>
            <a:ext cx="1518116" cy="3704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звернутая стрелка 7"/>
          <p:cNvSpPr/>
          <p:nvPr/>
        </p:nvSpPr>
        <p:spPr>
          <a:xfrm>
            <a:off x="4716017" y="1196752"/>
            <a:ext cx="1656184" cy="79208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80" y="968535"/>
            <a:ext cx="2164299" cy="1621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46" y="990243"/>
            <a:ext cx="2843426" cy="1599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90" y="1769352"/>
            <a:ext cx="2307042" cy="1703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02531"/>
            <a:ext cx="1291767" cy="861178"/>
          </a:xfrm>
          <a:prstGeom prst="rect">
            <a:avLst/>
          </a:prstGeom>
        </p:spPr>
      </p:pic>
      <p:pic>
        <p:nvPicPr>
          <p:cNvPr id="3074" name="Picture 2" descr="C:\моё\конкурсы 2017-2018\проект ЕВРАЗ-2018\принтер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404642" cy="24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моё\конкурсы 2017-2018\проект ЕВРАЗ-2018\дробилк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92161"/>
            <a:ext cx="2176999" cy="21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0816" y="4618015"/>
            <a:ext cx="8627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 Black" panose="020B0A04020102020204" pitchFamily="34" charset="0"/>
              </a:rPr>
              <a:t>+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pic>
        <p:nvPicPr>
          <p:cNvPr id="3076" name="Picture 4" descr="C:\моё\конкурсы 2017-2018\проект ЕВРАЗ-2018\экструдер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35" y="3090999"/>
            <a:ext cx="2535369" cy="25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лево 10"/>
          <p:cNvSpPr/>
          <p:nvPr/>
        </p:nvSpPr>
        <p:spPr>
          <a:xfrm rot="19140124">
            <a:off x="1918202" y="4280271"/>
            <a:ext cx="1419165" cy="3563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13176"/>
            <a:ext cx="1952942" cy="1695257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1975366" y="5495417"/>
            <a:ext cx="1156474" cy="365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238653" y="5443674"/>
            <a:ext cx="1156474" cy="365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5536" y="260648"/>
            <a:ext cx="852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Цикл переработки: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3-D </a:t>
            </a:r>
            <a:r>
              <a:rPr lang="ru-RU" sz="4000" dirty="0" smtClean="0">
                <a:latin typeface="Arial Black" panose="020B0A04020102020204" pitchFamily="34" charset="0"/>
              </a:rPr>
              <a:t>печатные изделия  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38748" r="49577" b="6967"/>
          <a:stretch>
            <a:fillRect/>
          </a:stretch>
        </p:blipFill>
        <p:spPr>
          <a:xfrm>
            <a:off x="0" y="692696"/>
            <a:ext cx="3491880" cy="2736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912" y="6065912"/>
            <a:ext cx="5421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http://www.3dprint-nk.ru/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6" t="1605" r="16571" b="29824"/>
          <a:stretch>
            <a:fillRect/>
          </a:stretch>
        </p:blipFill>
        <p:spPr>
          <a:xfrm>
            <a:off x="6191672" y="692696"/>
            <a:ext cx="2952328" cy="345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32842" r="13508" b="33640"/>
          <a:stretch/>
        </p:blipFill>
        <p:spPr>
          <a:xfrm>
            <a:off x="2987824" y="2780928"/>
            <a:ext cx="3189423" cy="32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872" y="5681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Ожидаемые результаты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4704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 Black" panose="020B0A04020102020204" pitchFamily="34" charset="0"/>
              </a:rPr>
              <a:t>Создание </a:t>
            </a:r>
            <a:r>
              <a:rPr lang="ru-RU" sz="2400" dirty="0">
                <a:latin typeface="Arial Black" panose="020B0A04020102020204" pitchFamily="34" charset="0"/>
              </a:rPr>
              <a:t>мини-завода «</a:t>
            </a:r>
            <a:r>
              <a:rPr lang="ru-RU" sz="2400" dirty="0" err="1">
                <a:latin typeface="Arial Black" panose="020B0A04020102020204" pitchFamily="34" charset="0"/>
              </a:rPr>
              <a:t>RePlast</a:t>
            </a:r>
            <a:r>
              <a:rPr lang="ru-RU" sz="2400" dirty="0">
                <a:latin typeface="Arial Black" panose="020B0A04020102020204" pitchFamily="34" charset="0"/>
              </a:rPr>
              <a:t>» по производству нити для 3-D печати путем переработки пластиковых отходов</a:t>
            </a:r>
            <a:r>
              <a:rPr lang="ru-RU" sz="2400" dirty="0" smtClean="0">
                <a:latin typeface="Arial Black" panose="020B0A04020102020204" pitchFamily="34" charset="0"/>
              </a:rPr>
              <a:t>;</a:t>
            </a:r>
          </a:p>
          <a:p>
            <a:endParaRPr lang="ru-RU" sz="12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 Black" panose="020B0A04020102020204" pitchFamily="34" charset="0"/>
              </a:rPr>
              <a:t>Привлечение </a:t>
            </a:r>
            <a:r>
              <a:rPr lang="ru-RU" sz="2400" dirty="0">
                <a:latin typeface="Arial Black" panose="020B0A04020102020204" pitchFamily="34" charset="0"/>
              </a:rPr>
              <a:t>внимания населения Заводского района к экологическому состоянию окружающей среды и практическим действиям по его улучшению</a:t>
            </a:r>
            <a:r>
              <a:rPr lang="ru-RU" sz="2400" dirty="0" smtClean="0">
                <a:latin typeface="Arial Black" panose="020B0A04020102020204" pitchFamily="34" charset="0"/>
              </a:rPr>
              <a:t>;</a:t>
            </a:r>
          </a:p>
          <a:p>
            <a:endParaRPr lang="ru-RU" sz="12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 Black" panose="020B0A04020102020204" pitchFamily="34" charset="0"/>
              </a:rPr>
              <a:t>Повышение </a:t>
            </a:r>
            <a:r>
              <a:rPr lang="ru-RU" sz="2400" dirty="0">
                <a:latin typeface="Arial Black" panose="020B0A04020102020204" pitchFamily="34" charset="0"/>
              </a:rPr>
              <a:t>уровня экологической культуры населения, через сотрудничество в решении общественно значимых проблем</a:t>
            </a:r>
            <a:r>
              <a:rPr lang="ru-RU" sz="2400" dirty="0" smtClean="0">
                <a:latin typeface="Arial Black" panose="020B0A04020102020204" pitchFamily="34" charset="0"/>
              </a:rPr>
              <a:t>;</a:t>
            </a:r>
          </a:p>
          <a:p>
            <a:endParaRPr lang="ru-RU" sz="12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 Black" panose="020B0A04020102020204" pitchFamily="34" charset="0"/>
              </a:rPr>
              <a:t>Улучшение </a:t>
            </a:r>
            <a:r>
              <a:rPr lang="ru-RU" sz="2400" dirty="0">
                <a:latin typeface="Arial Black" panose="020B0A04020102020204" pitchFamily="34" charset="0"/>
              </a:rPr>
              <a:t>экологической обстановки Заводского района города Новокузнецка</a:t>
            </a:r>
            <a:r>
              <a:rPr lang="ru-RU" sz="2400" dirty="0" smtClean="0">
                <a:latin typeface="Arial Black" panose="020B0A04020102020204" pitchFamily="34" charset="0"/>
              </a:rPr>
              <a:t>;</a:t>
            </a:r>
          </a:p>
          <a:p>
            <a:endParaRPr lang="ru-RU" sz="12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 Black" panose="020B0A04020102020204" pitchFamily="34" charset="0"/>
              </a:rPr>
              <a:t>Развитие </a:t>
            </a:r>
            <a:r>
              <a:rPr lang="ru-RU" sz="2400" dirty="0">
                <a:latin typeface="Arial Black" panose="020B0A04020102020204" pitchFamily="34" charset="0"/>
              </a:rPr>
              <a:t>производства прутка для 3-D печати.</a:t>
            </a:r>
          </a:p>
        </p:txBody>
      </p:sp>
    </p:spTree>
    <p:extLst>
      <p:ext uri="{BB962C8B-B14F-4D97-AF65-F5344CB8AC3E}">
        <p14:creationId xmlns:p14="http://schemas.microsoft.com/office/powerpoint/2010/main" val="26082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Риски проекта</a:t>
            </a:r>
          </a:p>
          <a:p>
            <a:endParaRPr lang="ru-RU" sz="40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92023"/>
              </p:ext>
            </p:extLst>
          </p:nvPr>
        </p:nvGraphicFramePr>
        <p:xfrm>
          <a:off x="251520" y="1495072"/>
          <a:ext cx="8640960" cy="4942332"/>
        </p:xfrm>
        <a:graphic>
          <a:graphicData uri="http://schemas.openxmlformats.org/drawingml/2006/table">
            <a:tbl>
              <a:tblPr/>
              <a:tblGrid>
                <a:gridCol w="4141847"/>
                <a:gridCol w="4499113"/>
              </a:tblGrid>
              <a:tr h="333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РИСКИ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ПУТИ МИНИМИЗАЦИИ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Низкий процент  </a:t>
                      </a: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заинтересованных студентов и жителей района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Изготовление агитационного материала, проведение различных публичных мероприятий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Недостаточный опыт </a:t>
                      </a: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организации производства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Онлайн-обучение, обучение на примерах</a:t>
                      </a:r>
                      <a:r>
                        <a:rPr lang="ru-RU" sz="2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работы мини-заводов в</a:t>
                      </a: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других регионах РФ </a:t>
                      </a:r>
                      <a:endParaRPr lang="ru-RU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Отсутствие необходимых ресурсов (материально-техническая база)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Привлечение внебюджетных средств образовательной организации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Привлечение социальных </a:t>
                      </a: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партнеров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Развитие проекта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9" y="994965"/>
            <a:ext cx="4380478" cy="292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13419"/>
            <a:ext cx="4232533" cy="282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6" t="-2353" r="-106" b="4533"/>
          <a:stretch/>
        </p:blipFill>
        <p:spPr bwMode="auto">
          <a:xfrm>
            <a:off x="1884583" y="3679676"/>
            <a:ext cx="5316641" cy="2911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0" y="65271"/>
            <a:ext cx="1131481" cy="113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387877"/>
            <a:ext cx="79928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МИНИ-ЗАВОД  </a:t>
            </a:r>
            <a:r>
              <a:rPr lang="ru-RU" sz="4000" b="1" dirty="0">
                <a:latin typeface="Arial Black" panose="020B0A04020102020204" pitchFamily="34" charset="0"/>
              </a:rPr>
              <a:t>«</a:t>
            </a:r>
            <a:r>
              <a:rPr lang="en-US" sz="4000" b="1" dirty="0" err="1">
                <a:latin typeface="Arial Black" panose="020B0A04020102020204" pitchFamily="34" charset="0"/>
              </a:rPr>
              <a:t>RePlast</a:t>
            </a:r>
            <a:r>
              <a:rPr lang="ru-RU" sz="4000" b="1" dirty="0">
                <a:latin typeface="Arial Black" panose="020B0A04020102020204" pitchFamily="34" charset="0"/>
              </a:rPr>
              <a:t>»</a:t>
            </a:r>
            <a:endParaRPr lang="ru-RU" sz="4000" dirty="0">
              <a:latin typeface="Arial Black" panose="020B0A04020102020204" pitchFamily="34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67" y="2996952"/>
            <a:ext cx="2636912" cy="2636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26064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ГОСУДАРСТВЕННОЕ ПРОФЕССИОНАЛЬНОЕ ОБРАЗОВАТЕЛЬНОЕ УЧРЕЖДЕНИЕ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«КУЗНЕЦКИЙ ИНДУСТРИАЛЬНЫЙ ТЕХНИКУМ»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3-D </a:t>
            </a:r>
            <a:r>
              <a:rPr lang="ru-RU" sz="4000" dirty="0" smtClean="0">
                <a:latin typeface="Arial Black" panose="020B0A04020102020204" pitchFamily="34" charset="0"/>
              </a:rPr>
              <a:t>печатные изделия  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032448" cy="53765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6237312"/>
            <a:ext cx="4917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http://www.3dprint-nk.ru/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3" r="10547" b="6207"/>
          <a:stretch/>
        </p:blipFill>
        <p:spPr bwMode="auto">
          <a:xfrm>
            <a:off x="0" y="908720"/>
            <a:ext cx="9144000" cy="59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Актуальность проекта: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Актуальность проекта: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34"/>
          <a:stretch/>
        </p:blipFill>
        <p:spPr>
          <a:xfrm>
            <a:off x="4609881" y="3799224"/>
            <a:ext cx="4570631" cy="3061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03" y="968533"/>
            <a:ext cx="4571935" cy="34289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" y="968533"/>
            <a:ext cx="4577827" cy="34289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6931"/>
            <a:ext cx="4609881" cy="24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541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Цель проекта: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6853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создание мини-завода «</a:t>
            </a:r>
            <a:r>
              <a:rPr lang="en-US" sz="2800" dirty="0" err="1">
                <a:latin typeface="Arial Black" panose="020B0A04020102020204" pitchFamily="34" charset="0"/>
              </a:rPr>
              <a:t>RePlast</a:t>
            </a:r>
            <a:r>
              <a:rPr lang="ru-RU" sz="2800" dirty="0">
                <a:latin typeface="Arial Black" panose="020B0A04020102020204" pitchFamily="34" charset="0"/>
              </a:rPr>
              <a:t>» по производству нити для 3-D печати путем переработки пластиковых отходов для улучшения экологической обстановки в Заводском районе города Новокузнецка.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3671935"/>
            <a:ext cx="5211394" cy="2933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10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541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Задачи проекта: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68534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– организация процесса сбора,  сортировки и переработки пластиковых отходов;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– изготовление учебно-наглядных пособий по различным направлениям специалистов и квалифицированных рабочих;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– повышение экологической культуры  населения;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– популяризация аддитивных технологий;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– предоставление населению услуг 3-</a:t>
            </a:r>
            <a:r>
              <a:rPr lang="en-US" sz="2800" dirty="0">
                <a:latin typeface="Arial Black" panose="020B0A04020102020204" pitchFamily="34" charset="0"/>
              </a:rPr>
              <a:t>D </a:t>
            </a:r>
            <a:r>
              <a:rPr lang="ru-RU" sz="2800" dirty="0">
                <a:latin typeface="Arial Black" panose="020B0A04020102020204" pitchFamily="34" charset="0"/>
              </a:rPr>
              <a:t>печати.  </a:t>
            </a:r>
            <a:r>
              <a:rPr lang="ru-RU" sz="2800" u="sng" dirty="0">
                <a:latin typeface="Arial Black" panose="020B0A04020102020204" pitchFamily="34" charset="0"/>
              </a:rPr>
              <a:t> 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541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Ресурсы проекта: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384376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56665"/>
            <a:ext cx="2400652" cy="2400652"/>
          </a:xfrm>
          <a:prstGeom prst="rect">
            <a:avLst/>
          </a:prstGeom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69" y="3429000"/>
            <a:ext cx="3448723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7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541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Ресурсы проекта: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204" y="1196751"/>
            <a:ext cx="3528393" cy="3528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53" y="-388225"/>
            <a:ext cx="5135198" cy="4631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66717"/>
            <a:ext cx="2265040" cy="2163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80" y="3858175"/>
            <a:ext cx="2265040" cy="21631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15" y="4578255"/>
            <a:ext cx="2265040" cy="2163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89" y="2780176"/>
            <a:ext cx="2441132" cy="24411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39731"/>
            <a:ext cx="2622494" cy="17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474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Орел Светлана Александровна</dc:creator>
  <cp:lastModifiedBy>Орел Светлана Александровна</cp:lastModifiedBy>
  <cp:revision>36</cp:revision>
  <dcterms:created xsi:type="dcterms:W3CDTF">2018-09-18T03:06:13Z</dcterms:created>
  <dcterms:modified xsi:type="dcterms:W3CDTF">2019-06-14T02:56:54Z</dcterms:modified>
</cp:coreProperties>
</file>