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9144000" cy="6858000" type="screen4x3"/>
  <p:notesSz cx="6858000" cy="9144000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3E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3" d="100"/>
          <a:sy n="93" d="100"/>
        </p:scale>
        <p:origin x="-568" y="-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AF867-0583-914C-A58C-B917A9655DCF}" type="datetimeFigureOut">
              <a:rPr lang="ru-RU" smtClean="0"/>
              <a:t>22.06.18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66709-51F2-BE46-997C-02FFDF3FAB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131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AF867-0583-914C-A58C-B917A9655DCF}" type="datetimeFigureOut">
              <a:rPr lang="ru-RU" smtClean="0"/>
              <a:t>22.06.18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66709-51F2-BE46-997C-02FFDF3FAB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4910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AF867-0583-914C-A58C-B917A9655DCF}" type="datetimeFigureOut">
              <a:rPr lang="ru-RU" smtClean="0"/>
              <a:t>22.06.18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66709-51F2-BE46-997C-02FFDF3FAB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18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AF867-0583-914C-A58C-B917A9655DCF}" type="datetimeFigureOut">
              <a:rPr lang="ru-RU" smtClean="0"/>
              <a:t>22.06.18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66709-51F2-BE46-997C-02FFDF3FAB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0791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AF867-0583-914C-A58C-B917A9655DCF}" type="datetimeFigureOut">
              <a:rPr lang="ru-RU" smtClean="0"/>
              <a:t>22.06.18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66709-51F2-BE46-997C-02FFDF3FAB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7309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AF867-0583-914C-A58C-B917A9655DCF}" type="datetimeFigureOut">
              <a:rPr lang="ru-RU" smtClean="0"/>
              <a:t>22.06.18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66709-51F2-BE46-997C-02FFDF3FAB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3293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AF867-0583-914C-A58C-B917A9655DCF}" type="datetimeFigureOut">
              <a:rPr lang="ru-RU" smtClean="0"/>
              <a:t>22.06.18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66709-51F2-BE46-997C-02FFDF3FAB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9382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AF867-0583-914C-A58C-B917A9655DCF}" type="datetimeFigureOut">
              <a:rPr lang="ru-RU" smtClean="0"/>
              <a:t>22.06.18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66709-51F2-BE46-997C-02FFDF3FAB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5899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AF867-0583-914C-A58C-B917A9655DCF}" type="datetimeFigureOut">
              <a:rPr lang="ru-RU" smtClean="0"/>
              <a:t>22.06.18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66709-51F2-BE46-997C-02FFDF3FAB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7083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AF867-0583-914C-A58C-B917A9655DCF}" type="datetimeFigureOut">
              <a:rPr lang="ru-RU" smtClean="0"/>
              <a:t>22.06.18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66709-51F2-BE46-997C-02FFDF3FAB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7115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AF867-0583-914C-A58C-B917A9655DCF}" type="datetimeFigureOut">
              <a:rPr lang="ru-RU" smtClean="0"/>
              <a:t>22.06.18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66709-51F2-BE46-997C-02FFDF3FAB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000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CAF867-0583-914C-A58C-B917A9655DCF}" type="datetimeFigureOut">
              <a:rPr lang="ru-RU" smtClean="0"/>
              <a:t>22.06.18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366709-51F2-BE46-997C-02FFDF3FAB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2472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Relationship Id="rId3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microsoft.com/office/2007/relationships/hdphoto" Target="../media/hdphoto6.wdp"/><Relationship Id="rId5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1.docx"/><Relationship Id="rId4" Type="http://schemas.openxmlformats.org/officeDocument/2006/relationships/image" Target="../media/image2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microsoft.com/office/2007/relationships/hdphoto" Target="../media/hdphoto2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3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Relationship Id="rId3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Баннер_Новое_поколение_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712"/>
            <a:ext cx="9144000" cy="68412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88238" y="898927"/>
            <a:ext cx="3955762" cy="64633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b="1" dirty="0" err="1" smtClean="0">
                <a:solidFill>
                  <a:srgbClr val="113E16"/>
                </a:solidFill>
              </a:rPr>
              <a:t>Лискинский</a:t>
            </a:r>
            <a:r>
              <a:rPr lang="ru-RU" b="1" dirty="0" smtClean="0">
                <a:solidFill>
                  <a:srgbClr val="113E16"/>
                </a:solidFill>
              </a:rPr>
              <a:t> муниципальный район</a:t>
            </a:r>
          </a:p>
          <a:p>
            <a:pPr algn="r"/>
            <a:r>
              <a:rPr lang="ru-RU" b="1" dirty="0" smtClean="0">
                <a:solidFill>
                  <a:srgbClr val="113E16"/>
                </a:solidFill>
              </a:rPr>
              <a:t>ЛПТТ имени А.К. Лысенко </a:t>
            </a:r>
            <a:endParaRPr lang="ru-RU" b="1" dirty="0">
              <a:solidFill>
                <a:srgbClr val="113E1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929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4019" t="11923" r="790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5054378"/>
            <a:ext cx="9144000" cy="1569660"/>
          </a:xfrm>
          <a:prstGeom prst="rect">
            <a:avLst/>
          </a:prstGeom>
          <a:solidFill>
            <a:srgbClr val="113E16">
              <a:alpha val="84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«Новое поколение» функционирует на базе </a:t>
            </a:r>
            <a:r>
              <a:rPr lang="ru-RU" sz="24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ЛПТТ. </a:t>
            </a:r>
            <a:r>
              <a:rPr lang="ru-RU"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В 2016 году в техникуме состоялось открытие скульптурной композиции патриотического характера «Планета звезд», выполненной студентами ЛПТТ. </a:t>
            </a:r>
          </a:p>
        </p:txBody>
      </p:sp>
    </p:spTree>
    <p:extLst>
      <p:ext uri="{BB962C8B-B14F-4D97-AF65-F5344CB8AC3E}">
        <p14:creationId xmlns:p14="http://schemas.microsoft.com/office/powerpoint/2010/main" val="1055731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 rotWithShape="1">
          <a:blip r:embed="rId2"/>
          <a:srcRect t="10345" b="20375"/>
          <a:stretch/>
        </p:blipFill>
        <p:spPr>
          <a:xfrm>
            <a:off x="6266" y="0"/>
            <a:ext cx="9144000" cy="380101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289133" y="1344416"/>
            <a:ext cx="4578266" cy="830997"/>
          </a:xfrm>
          <a:prstGeom prst="rect">
            <a:avLst/>
          </a:prstGeom>
          <a:solidFill>
            <a:srgbClr val="113E16">
              <a:alpha val="84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Позднее появилось еще несколько арт-объектов. </a:t>
            </a: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 rotWithShape="1">
          <a:blip r:embed="rId3"/>
          <a:srcRect l="13674" t="28999" r="26358" b="22862"/>
          <a:stretch/>
        </p:blipFill>
        <p:spPr>
          <a:xfrm>
            <a:off x="6266" y="3801012"/>
            <a:ext cx="5077419" cy="3056988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 rotWithShape="1">
          <a:blip r:embed="rId4"/>
          <a:srcRect t="31300" b="12306"/>
          <a:stretch/>
        </p:blipFill>
        <p:spPr>
          <a:xfrm>
            <a:off x="5083685" y="3801012"/>
            <a:ext cx="4060315" cy="305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898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2"/>
          <a:srcRect r="6878"/>
          <a:stretch/>
        </p:blipFill>
        <p:spPr>
          <a:xfrm>
            <a:off x="0" y="-1"/>
            <a:ext cx="9144000" cy="688715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-1" y="-19956"/>
            <a:ext cx="4849787" cy="3194721"/>
          </a:xfrm>
          <a:prstGeom prst="rect">
            <a:avLst/>
          </a:prstGeom>
          <a:solidFill>
            <a:srgbClr val="113E16">
              <a:alpha val="89000"/>
            </a:srgbClr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-популяризация искусства в молодежной среде;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-развитие творческого потенциала подростков и молодежи;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-развитие волонтерского движения;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-повышение профессионального 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мастерства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студентов; 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профоренационная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работа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сред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школьников и студентов.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-формирование лидерских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качеств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навыков </a:t>
            </a:r>
            <a:r>
              <a:rPr lang="ru-RU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работы </a:t>
            </a:r>
            <a:r>
              <a:rPr lang="ru-RU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команде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5539016"/>
            <a:ext cx="9144000" cy="1200328"/>
          </a:xfrm>
          <a:prstGeom prst="rect">
            <a:avLst/>
          </a:prstGeom>
          <a:solidFill>
            <a:srgbClr val="113E16">
              <a:alpha val="82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В настоящее время проект «Новое поколение» предлагает создать первую в районе и области Галерею современного искусства под открытым небом. </a:t>
            </a:r>
            <a:endParaRPr lang="ru-RU" sz="2400" b="1" dirty="0">
              <a:solidFill>
                <a:srgbClr val="FFFFFF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3439587" y="595651"/>
            <a:ext cx="4710774" cy="4695945"/>
          </a:xfrm>
          <a:prstGeom prst="ellipse">
            <a:avLst/>
          </a:prstGeom>
          <a:solidFill>
            <a:schemeClr val="bg1">
              <a:alpha val="79000"/>
            </a:schemeClr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85" b="92571" l="7444" r="9431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78430" y="-163860"/>
            <a:ext cx="5160163" cy="51702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11249" y="1039370"/>
            <a:ext cx="267227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chemeClr val="accent2">
                    <a:lumMod val="50000"/>
                  </a:schemeClr>
                </a:solidFill>
                <a:latin typeface="Arial Black"/>
                <a:cs typeface="Arial Black"/>
              </a:rPr>
              <a:t>Г</a:t>
            </a:r>
          </a:p>
          <a:p>
            <a:r>
              <a:rPr lang="ru-RU" sz="6000" b="1" dirty="0" smtClean="0">
                <a:solidFill>
                  <a:schemeClr val="accent2">
                    <a:lumMod val="50000"/>
                  </a:schemeClr>
                </a:solidFill>
                <a:latin typeface="Arial Black"/>
                <a:cs typeface="Arial Black"/>
              </a:rPr>
              <a:t>		С</a:t>
            </a:r>
          </a:p>
          <a:p>
            <a:r>
              <a:rPr lang="ru-RU" sz="6000" b="1" dirty="0" smtClean="0">
                <a:solidFill>
                  <a:schemeClr val="accent2">
                    <a:lumMod val="50000"/>
                  </a:schemeClr>
                </a:solidFill>
                <a:latin typeface="Arial Black"/>
                <a:cs typeface="Arial Black"/>
              </a:rPr>
              <a:t>				И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948" y="3600542"/>
            <a:ext cx="1286979" cy="128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977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Снимок экрана 2018-06-20 в 23.06.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5183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  <a:solidFill>
            <a:srgbClr val="113E16"/>
          </a:solidFill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chemeClr val="bg1"/>
                </a:solidFill>
                <a:latin typeface="Times New Roman"/>
                <a:cs typeface="Times New Roman"/>
              </a:rPr>
              <a:t>Главными задачами галереи  станет популяризация искусства среди молодежи, развитие ее творческого потенциала, </a:t>
            </a:r>
            <a:r>
              <a:rPr lang="ru-RU" sz="2400" b="1" dirty="0" err="1">
                <a:solidFill>
                  <a:schemeClr val="bg1"/>
                </a:solidFill>
                <a:latin typeface="Times New Roman"/>
                <a:cs typeface="Times New Roman"/>
              </a:rPr>
              <a:t>профорентационная</a:t>
            </a:r>
            <a:r>
              <a:rPr lang="ru-RU" sz="2400" b="1" dirty="0">
                <a:solidFill>
                  <a:schemeClr val="bg1"/>
                </a:solidFill>
                <a:latin typeface="Times New Roman"/>
                <a:cs typeface="Times New Roman"/>
              </a:rPr>
              <a:t> и  образовательная деятельность, направленная на формирование профессионального опыта и гармоничной  личности.</a:t>
            </a:r>
            <a:endParaRPr lang="ru-RU" sz="2400" b="1" dirty="0">
              <a:solidFill>
                <a:schemeClr val="bg1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3991298"/>
            <a:ext cx="3976742" cy="584776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D60000"/>
                </a:solidFill>
              </a:rPr>
              <a:t>Серия </a:t>
            </a:r>
            <a:r>
              <a:rPr lang="ru-RU" sz="3200" b="1" dirty="0" err="1" smtClean="0">
                <a:solidFill>
                  <a:srgbClr val="D60000"/>
                </a:solidFill>
              </a:rPr>
              <a:t>СоцПлакатов</a:t>
            </a:r>
            <a:endParaRPr lang="ru-RU" sz="3200" b="1" dirty="0">
              <a:solidFill>
                <a:srgbClr val="D6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671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-19517" y="4919009"/>
            <a:ext cx="9144000" cy="1569660"/>
          </a:xfrm>
          <a:prstGeom prst="rect">
            <a:avLst/>
          </a:prstGeom>
          <a:solidFill>
            <a:srgbClr val="113E16">
              <a:alpha val="71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chemeClr val="bg1"/>
                </a:solidFill>
                <a:latin typeface="Times New Roman"/>
                <a:cs typeface="Times New Roman"/>
              </a:rPr>
              <a:t>Позиционирование искусства, как современного, доступного метода образовательного процесса поможет молодежи развить не только профессиональные навыки, но и </a:t>
            </a:r>
            <a:r>
              <a:rPr lang="ru-RU" sz="24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творческий </a:t>
            </a:r>
            <a:r>
              <a:rPr lang="ru-RU" sz="24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потенциал. </a:t>
            </a:r>
            <a:endParaRPr lang="ru-RU" sz="2400" b="1" dirty="0">
              <a:solidFill>
                <a:schemeClr val="bg1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91517" y="0"/>
            <a:ext cx="4572000" cy="2959272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113E1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РЗУЛЬТАТ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113E1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Создание </a:t>
            </a:r>
            <a:r>
              <a:rPr lang="ru-RU" dirty="0">
                <a:solidFill>
                  <a:srgbClr val="113E1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уникального архитектурно ландшафтного комплекса, с размещенными объектами искусства.</a:t>
            </a:r>
            <a:endParaRPr lang="ru-RU" sz="1400" dirty="0">
              <a:solidFill>
                <a:srgbClr val="113E16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113E1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Создание </a:t>
            </a:r>
            <a:r>
              <a:rPr lang="ru-RU" dirty="0" smtClean="0">
                <a:solidFill>
                  <a:srgbClr val="113E1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около 20 </a:t>
            </a:r>
            <a:r>
              <a:rPr lang="ru-RU" dirty="0">
                <a:solidFill>
                  <a:srgbClr val="113E1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новых арт-объектов.</a:t>
            </a:r>
            <a:endParaRPr lang="ru-RU" sz="1400" dirty="0">
              <a:solidFill>
                <a:srgbClr val="113E16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113E1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Творческая самореализация более 30 студентов и школьников.</a:t>
            </a:r>
            <a:endParaRPr lang="ru-RU" sz="1400" dirty="0">
              <a:solidFill>
                <a:srgbClr val="113E16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113E1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Проведение свыше </a:t>
            </a:r>
            <a:r>
              <a:rPr lang="ru-RU" dirty="0" smtClean="0">
                <a:solidFill>
                  <a:srgbClr val="113E1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40 </a:t>
            </a:r>
            <a:r>
              <a:rPr lang="ru-RU" dirty="0">
                <a:solidFill>
                  <a:srgbClr val="113E1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разноплановых мероприятий.</a:t>
            </a:r>
            <a:endParaRPr lang="ru-RU" sz="1400" dirty="0">
              <a:solidFill>
                <a:srgbClr val="113E16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972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30155"/>
            <a:ext cx="580533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113E16"/>
                </a:solidFill>
              </a:rPr>
              <a:t>Студенты ЛПТТ (16-20 лет) около 700 человек.</a:t>
            </a:r>
          </a:p>
          <a:p>
            <a:r>
              <a:rPr lang="ru-RU" b="1" dirty="0">
                <a:solidFill>
                  <a:srgbClr val="113E16"/>
                </a:solidFill>
              </a:rPr>
              <a:t>Студенты остальных профильных учебных заведений (14-20 лет) –1500 чел.</a:t>
            </a:r>
          </a:p>
          <a:p>
            <a:r>
              <a:rPr lang="ru-RU" b="1" dirty="0">
                <a:solidFill>
                  <a:srgbClr val="113E16"/>
                </a:solidFill>
              </a:rPr>
              <a:t>Учащиеся СОШ (10-17 лет)– около 6000 тыс. человек</a:t>
            </a:r>
          </a:p>
          <a:p>
            <a:r>
              <a:rPr lang="ru-RU" b="1" dirty="0">
                <a:solidFill>
                  <a:srgbClr val="113E16"/>
                </a:solidFill>
              </a:rPr>
              <a:t>Представители культуры и образования района (17-80 лет)– около 200 человек.</a:t>
            </a:r>
          </a:p>
          <a:p>
            <a:r>
              <a:rPr lang="ru-RU" b="1" dirty="0">
                <a:solidFill>
                  <a:srgbClr val="113E16"/>
                </a:solidFill>
              </a:rPr>
              <a:t>Молодые специалисты– 300 человек.</a:t>
            </a:r>
          </a:p>
          <a:p>
            <a:r>
              <a:rPr lang="ru-RU" b="1" dirty="0">
                <a:solidFill>
                  <a:srgbClr val="113E16"/>
                </a:solidFill>
              </a:rPr>
              <a:t>Команда проекта– около 100 человек от 14 до 60 лет</a:t>
            </a: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18047"/>
              </p:ext>
            </p:extLst>
          </p:nvPr>
        </p:nvGraphicFramePr>
        <p:xfrm>
          <a:off x="4069310" y="2536042"/>
          <a:ext cx="5074690" cy="300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Документ" r:id="rId3" imgW="6438900" imgH="3810000" progId="Word.Document.12">
                  <p:embed/>
                </p:oleObj>
              </mc:Choice>
              <mc:Fallback>
                <p:oleObj name="Документ" r:id="rId3" imgW="6438900" imgH="38100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69310" y="2536042"/>
                        <a:ext cx="5074690" cy="3002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0" y="5293370"/>
            <a:ext cx="9144000" cy="1569660"/>
          </a:xfrm>
          <a:prstGeom prst="rect">
            <a:avLst/>
          </a:prstGeom>
          <a:solidFill>
            <a:srgbClr val="113E16"/>
          </a:solidFill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Проект НП аккумулирует положительный контент, доступный в сетевом формате. Но благодаря визуализации в рамках Галереи современного искусства, проект выйдет на новый уровень взаимодействия с обществом.</a:t>
            </a:r>
            <a:endParaRPr lang="ru-RU" sz="2400" b="1" dirty="0">
              <a:solidFill>
                <a:srgbClr val="FFFFFF"/>
              </a:solidFill>
              <a:effectLst/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90027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123354"/>
            <a:ext cx="9144000" cy="707886"/>
          </a:xfrm>
          <a:prstGeom prst="rect">
            <a:avLst/>
          </a:prstGeom>
          <a:solidFill>
            <a:srgbClr val="113E16"/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СПАСИБО ЗА ВНИМАНИЕ </a:t>
            </a:r>
            <a:endParaRPr lang="ru-RU" sz="4000" b="1" dirty="0">
              <a:solidFill>
                <a:schemeClr val="bg1"/>
              </a:solidFill>
              <a:effectLst/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29559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5741469"/>
            <a:ext cx="9144000" cy="830997"/>
          </a:xfrm>
          <a:prstGeom prst="rect">
            <a:avLst/>
          </a:prstGeom>
          <a:solidFill>
            <a:srgbClr val="113E16"/>
          </a:solidFill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Проект </a:t>
            </a:r>
            <a:r>
              <a:rPr lang="ru-RU" sz="2400" b="1" dirty="0">
                <a:solidFill>
                  <a:schemeClr val="bg1"/>
                </a:solidFill>
                <a:latin typeface="Times New Roman"/>
                <a:cs typeface="Times New Roman"/>
              </a:rPr>
              <a:t>создан </a:t>
            </a:r>
            <a:r>
              <a:rPr lang="ru-RU" sz="24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в </a:t>
            </a:r>
            <a:r>
              <a:rPr lang="ru-RU" sz="2400" b="1" dirty="0">
                <a:solidFill>
                  <a:schemeClr val="bg1"/>
                </a:solidFill>
                <a:latin typeface="Times New Roman"/>
                <a:cs typeface="Times New Roman"/>
              </a:rPr>
              <a:t>2015 году в рамках федеральной программы </a:t>
            </a:r>
            <a:r>
              <a:rPr lang="ru-RU" sz="24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   «</a:t>
            </a:r>
            <a:r>
              <a:rPr lang="ru-RU" sz="2400" b="1" dirty="0">
                <a:solidFill>
                  <a:schemeClr val="bg1"/>
                </a:solidFill>
                <a:latin typeface="Times New Roman"/>
                <a:cs typeface="Times New Roman"/>
              </a:rPr>
              <a:t>Новые лица» и вошел в топ 100 лучших инициатив России</a:t>
            </a:r>
            <a:r>
              <a:rPr lang="ru-RU" sz="24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.</a:t>
            </a: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 bwMode="auto">
          <a:xfrm>
            <a:off x="-1" y="133692"/>
            <a:ext cx="9144001" cy="52981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4265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223410"/>
            <a:ext cx="9144000" cy="1200328"/>
          </a:xfrm>
          <a:prstGeom prst="rect">
            <a:avLst/>
          </a:prstGeom>
          <a:solidFill>
            <a:srgbClr val="113E16"/>
          </a:solidFill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«</a:t>
            </a:r>
            <a:r>
              <a:rPr lang="ru-RU"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Новое поколение» объективно оценивает положение вещей </a:t>
            </a:r>
            <a:r>
              <a:rPr lang="ru-RU" sz="24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lang="ru-RU"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создает положительный образ города и области в молодежной и информационной среде</a:t>
            </a:r>
            <a:r>
              <a:rPr lang="ru-RU" sz="24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lang="ru-RU" sz="2400" b="1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4" name="Изображение 3" descr="Снимок экрана 2018-06-20 в 19.59.4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1360"/>
            <a:ext cx="9144000" cy="472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356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 descr="JuIfcSfUfgA.jp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4972730"/>
            <a:ext cx="9144000" cy="1200328"/>
          </a:xfrm>
          <a:prstGeom prst="rect">
            <a:avLst/>
          </a:prstGeom>
          <a:solidFill>
            <a:srgbClr val="113E16">
              <a:alpha val="74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Проект направлен на культурное и патриотическое воспитание молодежи, развитие преемственности поколений, создание площадки для командно-личностного роста.</a:t>
            </a:r>
          </a:p>
        </p:txBody>
      </p:sp>
    </p:spTree>
    <p:extLst>
      <p:ext uri="{BB962C8B-B14F-4D97-AF65-F5344CB8AC3E}">
        <p14:creationId xmlns:p14="http://schemas.microsoft.com/office/powerpoint/2010/main" val="2903978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L16eTmhh-aU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919" y="0"/>
            <a:ext cx="9160918" cy="393428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2901944"/>
            <a:ext cx="9144000" cy="830997"/>
          </a:xfrm>
          <a:prstGeom prst="rect">
            <a:avLst/>
          </a:prstGeom>
          <a:solidFill>
            <a:srgbClr val="113E16">
              <a:alpha val="82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Проект является лауреатом ряда всероссийских и областных конкурсов и был представлен в Государственной Думе.</a:t>
            </a:r>
          </a:p>
        </p:txBody>
      </p:sp>
      <p:pic>
        <p:nvPicPr>
          <p:cNvPr id="5" name="Изображение 4" descr="1 форум нп 2016.jp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918" y="3732941"/>
            <a:ext cx="9160917" cy="312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099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288340"/>
            <a:ext cx="9144000" cy="1569660"/>
          </a:xfrm>
          <a:prstGeom prst="rect">
            <a:avLst/>
          </a:prstGeom>
          <a:solidFill>
            <a:srgbClr val="113E16"/>
          </a:solidFill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Первый грант Молодежного правительства Воронежской области в размере 70 000 рублей, полученный в 2016 году, был направлен на тиражирование газеты и реализацию благотворительных программ. </a:t>
            </a:r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5380298" cy="2630638"/>
          </a:xfrm>
          <a:prstGeom prst="rect">
            <a:avLst/>
          </a:prstGeom>
        </p:spPr>
      </p:pic>
      <p:pic>
        <p:nvPicPr>
          <p:cNvPr id="8" name="Изображение 7" descr="0 акция декаюрь 2016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654" y="2569296"/>
            <a:ext cx="5410951" cy="2719044"/>
          </a:xfrm>
          <a:prstGeom prst="rect">
            <a:avLst/>
          </a:prstGeom>
        </p:spPr>
      </p:pic>
      <p:pic>
        <p:nvPicPr>
          <p:cNvPr id="3" name="Изображение 2" descr="Снимок экрана 2018-06-22 в 13.48.1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296" y="-1"/>
            <a:ext cx="3763703" cy="5316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912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701752"/>
            <a:ext cx="9144000" cy="1938992"/>
          </a:xfrm>
          <a:prstGeom prst="rect">
            <a:avLst/>
          </a:prstGeom>
          <a:solidFill>
            <a:srgbClr val="113E16"/>
          </a:solidFill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chemeClr val="bg1"/>
                </a:solidFill>
                <a:latin typeface="Times New Roman"/>
                <a:cs typeface="Times New Roman"/>
              </a:rPr>
              <a:t>В рамках года экологии информационная деятельность проекта перешла исключительно в сетевой формат. Однако благодаря главному информационному партнеру проекта рекламного агентства «Я знаю», молодежные новости выходят еженедельно на страницах газеты агентства.</a:t>
            </a: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664" t="23880" r="12472" b="24460"/>
          <a:stretch/>
        </p:blipFill>
        <p:spPr>
          <a:xfrm>
            <a:off x="0" y="350937"/>
            <a:ext cx="9144000" cy="432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014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2 форум нп 201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4" t="1450" r="23045" b="4106"/>
          <a:stretch/>
        </p:blipFill>
        <p:spPr>
          <a:xfrm>
            <a:off x="0" y="-62717"/>
            <a:ext cx="9144000" cy="694350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5639292"/>
            <a:ext cx="9144000" cy="830997"/>
          </a:xfrm>
          <a:prstGeom prst="rect">
            <a:avLst/>
          </a:prstGeom>
          <a:solidFill>
            <a:srgbClr val="113E16">
              <a:alpha val="79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«Новое поколение» является не только информационным источником, но и инициатором собственных программ.</a:t>
            </a:r>
          </a:p>
        </p:txBody>
      </p:sp>
    </p:spTree>
    <p:extLst>
      <p:ext uri="{BB962C8B-B14F-4D97-AF65-F5344CB8AC3E}">
        <p14:creationId xmlns:p14="http://schemas.microsoft.com/office/powerpoint/2010/main" val="240279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r="1626" b="252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5438748"/>
            <a:ext cx="9144000" cy="1200328"/>
          </a:xfrm>
          <a:prstGeom prst="rect">
            <a:avLst/>
          </a:prstGeom>
          <a:solidFill>
            <a:srgbClr val="113E16">
              <a:alpha val="82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Грант МП ВО,  полученный в 2017 году, был направлен на реализацию  проекта «История подвига» и издание молодежного творческого альбома.</a:t>
            </a:r>
          </a:p>
        </p:txBody>
      </p:sp>
    </p:spTree>
    <p:extLst>
      <p:ext uri="{BB962C8B-B14F-4D97-AF65-F5344CB8AC3E}">
        <p14:creationId xmlns:p14="http://schemas.microsoft.com/office/powerpoint/2010/main" val="1516488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488</Words>
  <Application>Microsoft Macintosh PowerPoint</Application>
  <PresentationFormat>Экран (4:3)</PresentationFormat>
  <Paragraphs>41</Paragraphs>
  <Slides>16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8" baseType="lpstr">
      <vt:lpstr>Тема Office</vt:lpstr>
      <vt:lpstr>Документ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User</dc:creator>
  <cp:keywords/>
  <dc:description/>
  <cp:lastModifiedBy>User</cp:lastModifiedBy>
  <cp:revision>17</cp:revision>
  <dcterms:created xsi:type="dcterms:W3CDTF">2018-06-20T16:39:05Z</dcterms:created>
  <dcterms:modified xsi:type="dcterms:W3CDTF">2018-06-22T11:36:02Z</dcterms:modified>
  <cp:category/>
</cp:coreProperties>
</file>