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sldIdLst>
    <p:sldId id="258" r:id="rId2"/>
    <p:sldId id="265" r:id="rId3"/>
    <p:sldId id="264" r:id="rId4"/>
    <p:sldId id="279" r:id="rId5"/>
    <p:sldId id="280" r:id="rId6"/>
    <p:sldId id="278" r:id="rId7"/>
    <p:sldId id="277" r:id="rId8"/>
    <p:sldId id="273" r:id="rId9"/>
    <p:sldId id="266" r:id="rId10"/>
    <p:sldId id="267" r:id="rId11"/>
    <p:sldId id="276" r:id="rId12"/>
    <p:sldId id="274" r:id="rId13"/>
    <p:sldId id="275" r:id="rId14"/>
    <p:sldId id="272" r:id="rId15"/>
  </p:sldIdLst>
  <p:sldSz cx="9144000" cy="5143500" type="screen16x9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E1DFD9"/>
    <a:srgbClr val="DFDBD8"/>
    <a:srgbClr val="5F8FB5"/>
    <a:srgbClr val="F5BB11"/>
    <a:srgbClr val="0075C2"/>
    <a:srgbClr val="0074C1"/>
    <a:srgbClr val="007EC6"/>
    <a:srgbClr val="F6BF09"/>
    <a:srgbClr val="007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9B000-A29E-45FA-9D76-7429234B4260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9CE7F-AFF3-4EC0-A012-14B3498D4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5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CE7F-AFF3-4EC0-A012-14B3498D4B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31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D2EFC1BA-27C8-4968-8D7D-90AFEBA35C2E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B0BB7E7-B1D9-432C-A914-5D61CAABA4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2444"/>
            <a:ext cx="2915816" cy="2331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26326"/>
            <a:ext cx="3481199" cy="231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/>
          <a:stretch/>
        </p:blipFill>
        <p:spPr bwMode="auto">
          <a:xfrm>
            <a:off x="6283842" y="2787774"/>
            <a:ext cx="2860158" cy="2331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Прямоугольник 1"/>
          <p:cNvSpPr/>
          <p:nvPr/>
        </p:nvSpPr>
        <p:spPr>
          <a:xfrm>
            <a:off x="174627" y="555526"/>
            <a:ext cx="8750537" cy="1754326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Акция </a:t>
            </a:r>
            <a:br>
              <a:rPr lang="ru-RU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«Дальневосточная Победа»</a:t>
            </a:r>
            <a:endParaRPr lang="ru-RU" sz="54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5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1150" y="165869"/>
            <a:ext cx="757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проекта: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136" r="27295"/>
          <a:stretch/>
        </p:blipFill>
        <p:spPr>
          <a:xfrm>
            <a:off x="-30833" y="0"/>
            <a:ext cx="1261983" cy="1275606"/>
          </a:xfrm>
          <a:prstGeom prst="rect">
            <a:avLst/>
          </a:prstGeom>
          <a:solidFill>
            <a:srgbClr val="007EC6">
              <a:alpha val="57000"/>
            </a:srgb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1" y="1275606"/>
            <a:ext cx="1231149" cy="3867894"/>
          </a:xfrm>
          <a:prstGeom prst="rect">
            <a:avLst/>
          </a:prstGeom>
          <a:solidFill>
            <a:srgbClr val="007E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Наська\Desktop\2 сентября буклет\Лазо\IMG_0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23878"/>
            <a:ext cx="1979712" cy="13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ська\Desktop\2 сентября буклет\Лазо\IMG_06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42" y="3723878"/>
            <a:ext cx="1926730" cy="140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ська\Desktop\2 сентября буклет\Лазо\IMG_06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39" y="3723878"/>
            <a:ext cx="1964957" cy="14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ська\Desktop\2 сентября буклет\Лазо\cndqaDO3ee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27" y="3723878"/>
            <a:ext cx="1820977" cy="14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71601" y="621067"/>
            <a:ext cx="8271000" cy="3075806"/>
          </a:xfrm>
        </p:spPr>
        <p:txBody>
          <a:bodyPr numCol="4" spcCol="36000">
            <a:noAutofit/>
          </a:bodyPr>
          <a:lstStyle/>
          <a:p>
            <a:r>
              <a:rPr lang="ru-RU" sz="1600" dirty="0" smtClean="0"/>
              <a:t>Хабаровск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Хабаровский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Район имени Лазо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Вяземский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err="1" smtClean="0"/>
              <a:t>Бикинский</a:t>
            </a:r>
            <a:r>
              <a:rPr lang="ru-RU" sz="1600" dirty="0" smtClean="0"/>
              <a:t>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Солнечный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Амурский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Комсомольский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Комсомольск-на-Амуре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err="1" smtClean="0"/>
              <a:t>Верхнебуреинский</a:t>
            </a:r>
            <a:r>
              <a:rPr lang="ru-RU" sz="1600" dirty="0" smtClean="0"/>
              <a:t>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err="1" smtClean="0"/>
              <a:t>Ульчский</a:t>
            </a:r>
            <a:r>
              <a:rPr lang="ru-RU" sz="1600" dirty="0" smtClean="0"/>
              <a:t> район </a:t>
            </a:r>
            <a:r>
              <a:rPr lang="ru-RU" sz="1400" dirty="0" smtClean="0"/>
              <a:t>(Хабаровский край)</a:t>
            </a:r>
          </a:p>
          <a:p>
            <a:r>
              <a:rPr lang="ru-RU" sz="1600" dirty="0" smtClean="0"/>
              <a:t>Николаевск – на – Амуре</a:t>
            </a:r>
            <a:br>
              <a:rPr lang="ru-RU" sz="1600" dirty="0" smtClean="0"/>
            </a:br>
            <a:r>
              <a:rPr lang="ru-RU" sz="1400" dirty="0" smtClean="0"/>
              <a:t>(Хабаровский край)</a:t>
            </a:r>
          </a:p>
          <a:p>
            <a:r>
              <a:rPr lang="ru-RU" sz="1600" dirty="0" err="1" smtClean="0"/>
              <a:t>Аяно-Маяский</a:t>
            </a:r>
            <a:r>
              <a:rPr lang="ru-RU" sz="1600" dirty="0" smtClean="0"/>
              <a:t> район </a:t>
            </a:r>
            <a:r>
              <a:rPr lang="ru-RU" sz="1400" dirty="0" smtClean="0"/>
              <a:t>(Хабаровский край) </a:t>
            </a:r>
          </a:p>
          <a:p>
            <a:r>
              <a:rPr lang="ru-RU" sz="1600" dirty="0" smtClean="0"/>
              <a:t>Благовещенск </a:t>
            </a:r>
          </a:p>
          <a:p>
            <a:pPr marL="320040" lvl="1" indent="0">
              <a:buNone/>
            </a:pPr>
            <a:r>
              <a:rPr lang="ru-RU" sz="1400" dirty="0" smtClean="0"/>
              <a:t>(Амурская область)</a:t>
            </a:r>
          </a:p>
          <a:p>
            <a:r>
              <a:rPr lang="ru-RU" sz="1600" dirty="0" smtClean="0"/>
              <a:t>Санкт-Петербург</a:t>
            </a:r>
          </a:p>
          <a:p>
            <a:r>
              <a:rPr lang="ru-RU" sz="1600" dirty="0" smtClean="0"/>
              <a:t>Владивосток</a:t>
            </a:r>
          </a:p>
          <a:p>
            <a:pPr marL="320040" lvl="1" indent="0">
              <a:buNone/>
            </a:pPr>
            <a:r>
              <a:rPr lang="ru-RU" sz="1400" dirty="0" smtClean="0"/>
              <a:t> (Приморский край)</a:t>
            </a:r>
          </a:p>
          <a:p>
            <a:r>
              <a:rPr lang="ru-RU" sz="1600" dirty="0" smtClean="0"/>
              <a:t>Южно-Сахалинск</a:t>
            </a:r>
          </a:p>
          <a:p>
            <a:pPr marL="320040" lvl="1" indent="0">
              <a:buNone/>
            </a:pPr>
            <a:r>
              <a:rPr lang="ru-RU" sz="1400" dirty="0" smtClean="0"/>
              <a:t>(Сахалинская область)</a:t>
            </a:r>
          </a:p>
          <a:p>
            <a:r>
              <a:rPr lang="ru-RU" sz="1600" dirty="0" smtClean="0"/>
              <a:t>Елизово</a:t>
            </a:r>
          </a:p>
          <a:p>
            <a:pPr marL="320040" lvl="1" indent="0">
              <a:buNone/>
            </a:pPr>
            <a:r>
              <a:rPr lang="ru-RU" sz="1400" dirty="0" smtClean="0"/>
              <a:t>(Камчатский край)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770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494"/>
            <a:ext cx="8211063" cy="4672096"/>
          </a:xfrm>
        </p:spPr>
      </p:pic>
      <p:grpSp>
        <p:nvGrpSpPr>
          <p:cNvPr id="8" name="Группа 7"/>
          <p:cNvGrpSpPr/>
          <p:nvPr/>
        </p:nvGrpSpPr>
        <p:grpSpPr>
          <a:xfrm>
            <a:off x="539552" y="922628"/>
            <a:ext cx="7561915" cy="3665346"/>
            <a:chOff x="539552" y="922628"/>
            <a:chExt cx="7561915" cy="3665346"/>
          </a:xfrm>
        </p:grpSpPr>
        <p:sp>
          <p:nvSpPr>
            <p:cNvPr id="6" name="5-конечная звезда 5"/>
            <p:cNvSpPr/>
            <p:nvPr/>
          </p:nvSpPr>
          <p:spPr>
            <a:xfrm>
              <a:off x="7308304" y="3291830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" name="5-конечная звезда 8"/>
            <p:cNvSpPr/>
            <p:nvPr/>
          </p:nvSpPr>
          <p:spPr>
            <a:xfrm>
              <a:off x="7164288" y="1865794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0" name="5-конечная звезда 9"/>
            <p:cNvSpPr/>
            <p:nvPr/>
          </p:nvSpPr>
          <p:spPr>
            <a:xfrm>
              <a:off x="7596336" y="3971694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1" name="5-конечная звезда 10"/>
            <p:cNvSpPr/>
            <p:nvPr/>
          </p:nvSpPr>
          <p:spPr>
            <a:xfrm>
              <a:off x="7813435" y="1977850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2" name="5-конечная звезда 11"/>
            <p:cNvSpPr/>
            <p:nvPr/>
          </p:nvSpPr>
          <p:spPr>
            <a:xfrm>
              <a:off x="7676728" y="3228206"/>
              <a:ext cx="207640" cy="20764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3" name="5-конечная звезда 12"/>
            <p:cNvSpPr/>
            <p:nvPr/>
          </p:nvSpPr>
          <p:spPr>
            <a:xfrm>
              <a:off x="7171486" y="922628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4" name="5-конечная звезда 13"/>
            <p:cNvSpPr/>
            <p:nvPr/>
          </p:nvSpPr>
          <p:spPr>
            <a:xfrm>
              <a:off x="7235515" y="3867894"/>
              <a:ext cx="144797" cy="14479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5" name="5-конечная звезда 14"/>
            <p:cNvSpPr/>
            <p:nvPr/>
          </p:nvSpPr>
          <p:spPr>
            <a:xfrm>
              <a:off x="6660232" y="3507854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6" name="5-конечная звезда 15"/>
            <p:cNvSpPr/>
            <p:nvPr/>
          </p:nvSpPr>
          <p:spPr>
            <a:xfrm>
              <a:off x="5868144" y="2244578"/>
              <a:ext cx="646996" cy="64699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7" name="5-конечная звезда 16"/>
            <p:cNvSpPr/>
            <p:nvPr/>
          </p:nvSpPr>
          <p:spPr>
            <a:xfrm>
              <a:off x="5220072" y="3723878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8" name="5-конечная звезда 17"/>
            <p:cNvSpPr/>
            <p:nvPr/>
          </p:nvSpPr>
          <p:spPr>
            <a:xfrm>
              <a:off x="2339752" y="2211710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9" name="5-конечная звезда 18"/>
            <p:cNvSpPr/>
            <p:nvPr/>
          </p:nvSpPr>
          <p:spPr>
            <a:xfrm>
              <a:off x="2339752" y="3579862"/>
              <a:ext cx="216024" cy="21602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0" name="5-конечная звезда 19"/>
            <p:cNvSpPr/>
            <p:nvPr/>
          </p:nvSpPr>
          <p:spPr>
            <a:xfrm>
              <a:off x="1403648" y="3579862"/>
              <a:ext cx="216024" cy="21602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1" name="5-конечная звезда 20"/>
            <p:cNvSpPr/>
            <p:nvPr/>
          </p:nvSpPr>
          <p:spPr>
            <a:xfrm>
              <a:off x="539552" y="3435846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2" name="5-конечная звезда 21"/>
            <p:cNvSpPr/>
            <p:nvPr/>
          </p:nvSpPr>
          <p:spPr>
            <a:xfrm flipV="1">
              <a:off x="1579456" y="2891574"/>
              <a:ext cx="112224" cy="11222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3" name="5-конечная звезда 22"/>
            <p:cNvSpPr/>
            <p:nvPr/>
          </p:nvSpPr>
          <p:spPr>
            <a:xfrm>
              <a:off x="1907704" y="3075806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4" name="5-конечная звезда 23"/>
            <p:cNvSpPr/>
            <p:nvPr/>
          </p:nvSpPr>
          <p:spPr>
            <a:xfrm>
              <a:off x="1547664" y="2211710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5" name="5-конечная звезда 24"/>
            <p:cNvSpPr/>
            <p:nvPr/>
          </p:nvSpPr>
          <p:spPr>
            <a:xfrm>
              <a:off x="1907704" y="3363838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6" name="5-конечная звезда 25"/>
            <p:cNvSpPr/>
            <p:nvPr/>
          </p:nvSpPr>
          <p:spPr>
            <a:xfrm>
              <a:off x="2627784" y="3795886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8" name="5-конечная звезда 27"/>
            <p:cNvSpPr/>
            <p:nvPr/>
          </p:nvSpPr>
          <p:spPr>
            <a:xfrm>
              <a:off x="1115616" y="4227934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9" name="5-конечная звезда 28"/>
            <p:cNvSpPr/>
            <p:nvPr/>
          </p:nvSpPr>
          <p:spPr>
            <a:xfrm>
              <a:off x="1187624" y="4443958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3573290" y="135672"/>
            <a:ext cx="2059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2018 год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80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16016" y="987574"/>
            <a:ext cx="4309864" cy="3374112"/>
          </a:xfrm>
          <a:solidFill>
            <a:srgbClr val="F6F6F6">
              <a:alpha val="40000"/>
            </a:srgbClr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В 2018 </a:t>
            </a:r>
            <a:r>
              <a:rPr lang="ru-RU" dirty="0"/>
              <a:t>году </a:t>
            </a:r>
            <a:r>
              <a:rPr lang="ru-RU" dirty="0" smtClean="0"/>
              <a:t>Акция приобрела статус Всероссийской и была проведена в 21 субъекте Российской Федерации. </a:t>
            </a:r>
          </a:p>
          <a:p>
            <a:pPr marL="0" indent="0" algn="just">
              <a:buNone/>
            </a:pPr>
            <a:r>
              <a:rPr lang="ru-RU" dirty="0" smtClean="0"/>
              <a:t>Кроме того, в акции приняли участие жители КНР и Австралии. По итогу акции было роздано более 105 000 лент и листовок.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3290" y="135672"/>
            <a:ext cx="2059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2018 год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7574"/>
            <a:ext cx="2689649" cy="358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7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1150" y="165869"/>
            <a:ext cx="757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проекта: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136" r="27295"/>
          <a:stretch/>
        </p:blipFill>
        <p:spPr>
          <a:xfrm>
            <a:off x="-30833" y="0"/>
            <a:ext cx="1261983" cy="1275606"/>
          </a:xfrm>
          <a:prstGeom prst="rect">
            <a:avLst/>
          </a:prstGeom>
          <a:solidFill>
            <a:srgbClr val="007EC6">
              <a:alpha val="57000"/>
            </a:srgb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1" y="1275606"/>
            <a:ext cx="1231149" cy="3867894"/>
          </a:xfrm>
          <a:prstGeom prst="rect">
            <a:avLst/>
          </a:prstGeom>
          <a:solidFill>
            <a:srgbClr val="007E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47664" y="735546"/>
            <a:ext cx="8271000" cy="2880320"/>
          </a:xfrm>
        </p:spPr>
        <p:txBody>
          <a:bodyPr numCol="2" spcCol="36000">
            <a:noAutofit/>
          </a:bodyPr>
          <a:lstStyle/>
          <a:p>
            <a:pPr>
              <a:lnSpc>
                <a:spcPts val="1800"/>
              </a:lnSpc>
            </a:pPr>
            <a:r>
              <a:rPr lang="ru-RU" sz="1600" dirty="0"/>
              <a:t>Еврейская Автономная </a:t>
            </a:r>
            <a:r>
              <a:rPr lang="ru-RU" sz="1600" dirty="0" smtClean="0"/>
              <a:t>область</a:t>
            </a:r>
          </a:p>
          <a:p>
            <a:pPr>
              <a:lnSpc>
                <a:spcPts val="1800"/>
              </a:lnSpc>
            </a:pPr>
            <a:r>
              <a:rPr lang="ru-RU" sz="1600" dirty="0" smtClean="0"/>
              <a:t>Приморский </a:t>
            </a:r>
            <a:r>
              <a:rPr lang="ru-RU" sz="1600" dirty="0"/>
              <a:t>край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Магаданская </a:t>
            </a:r>
            <a:r>
              <a:rPr lang="ru-RU" sz="1600" dirty="0"/>
              <a:t>область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Сахалинская </a:t>
            </a:r>
            <a:r>
              <a:rPr lang="ru-RU" sz="1600" dirty="0"/>
              <a:t>область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Амурская </a:t>
            </a:r>
            <a:r>
              <a:rPr lang="ru-RU" sz="1600" dirty="0"/>
              <a:t>область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Камчатский </a:t>
            </a:r>
            <a:r>
              <a:rPr lang="ru-RU" sz="1600" dirty="0"/>
              <a:t>край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Республика </a:t>
            </a:r>
            <a:r>
              <a:rPr lang="ru-RU" sz="1600" dirty="0"/>
              <a:t>Саха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Чукотский </a:t>
            </a:r>
            <a:r>
              <a:rPr lang="ru-RU" sz="1600" dirty="0"/>
              <a:t>автономный округ 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Архангельская область</a:t>
            </a:r>
          </a:p>
          <a:p>
            <a:pPr>
              <a:lnSpc>
                <a:spcPts val="1800"/>
              </a:lnSpc>
            </a:pPr>
            <a:r>
              <a:rPr lang="ru-RU" sz="1600" dirty="0" smtClean="0"/>
              <a:t>Республика Башкортостан</a:t>
            </a:r>
          </a:p>
          <a:p>
            <a:pPr>
              <a:lnSpc>
                <a:spcPts val="1800"/>
              </a:lnSpc>
            </a:pP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Волгоградская область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Иркутская область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/>
              <a:t>Республика </a:t>
            </a:r>
            <a:r>
              <a:rPr lang="ru-RU" sz="1600" dirty="0" smtClean="0"/>
              <a:t>Крым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г. Москва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/>
              <a:t>Нижегородская </a:t>
            </a:r>
            <a:r>
              <a:rPr lang="ru-RU" sz="1600" dirty="0" smtClean="0"/>
              <a:t>область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г. Санкт-Петербург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Ульяновская область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Челябинская область</a:t>
            </a:r>
            <a:endParaRPr lang="ru-RU" sz="1600" dirty="0"/>
          </a:p>
          <a:p>
            <a:pPr>
              <a:lnSpc>
                <a:spcPts val="1800"/>
              </a:lnSpc>
            </a:pPr>
            <a:r>
              <a:rPr lang="ru-RU" sz="1600" dirty="0" smtClean="0"/>
              <a:t>Чеченская республика</a:t>
            </a:r>
          </a:p>
          <a:p>
            <a:pPr>
              <a:lnSpc>
                <a:spcPts val="1800"/>
              </a:lnSpc>
            </a:pPr>
            <a:r>
              <a:rPr lang="ru-RU" sz="1600" dirty="0" smtClean="0"/>
              <a:t>Республика Дагестан</a:t>
            </a:r>
          </a:p>
          <a:p>
            <a:pPr>
              <a:lnSpc>
                <a:spcPts val="1800"/>
              </a:lnSpc>
            </a:pPr>
            <a:r>
              <a:rPr lang="ru-RU" sz="1600" dirty="0" smtClean="0"/>
              <a:t>Хабаровский край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"/>
          <a:stretch/>
        </p:blipFill>
        <p:spPr>
          <a:xfrm>
            <a:off x="1204071" y="3723877"/>
            <a:ext cx="2036845" cy="1403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8542"/>
            <a:ext cx="2128680" cy="1419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"/>
          <a:stretch/>
        </p:blipFill>
        <p:spPr>
          <a:xfrm>
            <a:off x="5148064" y="3723878"/>
            <a:ext cx="1916832" cy="1440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-5865" t="1447" r="5865" b="-1447"/>
          <a:stretch/>
        </p:blipFill>
        <p:spPr>
          <a:xfrm>
            <a:off x="3059832" y="3744415"/>
            <a:ext cx="2127934" cy="14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74" y="315034"/>
            <a:ext cx="7579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ИНФОРМАЦИОННОЕ СОПРОВОЖДЕНИЕ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136" r="27295"/>
          <a:stretch/>
        </p:blipFill>
        <p:spPr>
          <a:xfrm>
            <a:off x="0" y="0"/>
            <a:ext cx="1567257" cy="1584176"/>
          </a:xfrm>
          <a:prstGeom prst="rect">
            <a:avLst/>
          </a:prstGeom>
          <a:solidFill>
            <a:srgbClr val="007EC6">
              <a:alpha val="57000"/>
            </a:srgb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0" y="1584176"/>
            <a:ext cx="1567257" cy="3559324"/>
          </a:xfrm>
          <a:prstGeom prst="rect">
            <a:avLst/>
          </a:prstGeom>
          <a:solidFill>
            <a:srgbClr val="007E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758481"/>
              </p:ext>
            </p:extLst>
          </p:nvPr>
        </p:nvGraphicFramePr>
        <p:xfrm>
          <a:off x="1857402" y="1234989"/>
          <a:ext cx="698374" cy="698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5" imgW="776902" imgH="776520" progId="">
                  <p:embed/>
                </p:oleObj>
              </mc:Choice>
              <mc:Fallback>
                <p:oleObj r:id="rId5" imgW="776902" imgH="776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7402" y="1234989"/>
                        <a:ext cx="698374" cy="698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62339" y="1265417"/>
            <a:ext cx="52709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волонтёрыпобеды.рф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zapobedukhv@bk.ru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857228"/>
              </p:ext>
            </p:extLst>
          </p:nvPr>
        </p:nvGraphicFramePr>
        <p:xfrm>
          <a:off x="1857168" y="2302442"/>
          <a:ext cx="698608" cy="698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r:id="rId7" imgW="344690" imgH="344520" progId="">
                  <p:embed/>
                </p:oleObj>
              </mc:Choice>
              <mc:Fallback>
                <p:oleObj r:id="rId7" imgW="344690" imgH="344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57168" y="2302442"/>
                        <a:ext cx="698608" cy="698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475490"/>
              </p:ext>
            </p:extLst>
          </p:nvPr>
        </p:nvGraphicFramePr>
        <p:xfrm>
          <a:off x="1856731" y="3089137"/>
          <a:ext cx="699044" cy="699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r:id="rId9" imgW="830929" imgH="830520" progId="">
                  <p:embed/>
                </p:oleObj>
              </mc:Choice>
              <mc:Fallback>
                <p:oleObj r:id="rId9" imgW="830929" imgH="830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56731" y="3089137"/>
                        <a:ext cx="699044" cy="699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55775" y="2355726"/>
            <a:ext cx="3133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khvzapobedu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62339" y="3136832"/>
            <a:ext cx="3133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khvzapobedu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63688" y="3769444"/>
            <a:ext cx="7704856" cy="77476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+mn-lt"/>
              </a:rPr>
              <a:t>Координатор акции «Дальневосточная Победа» - Рожков Николай,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8 914 542 38 42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Посол акции «Дальневосточная Победа»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- Брага Анастасия</a:t>
            </a:r>
            <a:r>
              <a:rPr lang="en-US" sz="1600" dirty="0" smtClean="0">
                <a:latin typeface="+mn-lt"/>
              </a:rPr>
              <a:t>,</a:t>
            </a:r>
            <a:r>
              <a:rPr lang="ru-RU" sz="1600" dirty="0" smtClean="0">
                <a:latin typeface="+mn-lt"/>
              </a:rPr>
              <a:t> 8 909 806 50 76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0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4316" y="123478"/>
            <a:ext cx="6995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Цели и задачи акции:</a:t>
            </a:r>
            <a:endParaRPr lang="ru-RU" sz="54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Наська\Downloads\ВП_logo_round_blue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26" y="3363838"/>
            <a:ext cx="1218258" cy="12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4316" y="915566"/>
            <a:ext cx="64306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700" dirty="0"/>
              <a:t>формирование гражданско-патриотического сознания, развитие интереса к истории Отечества, увековечения памяти предков, павших за свободу и независимость </a:t>
            </a:r>
            <a:r>
              <a:rPr lang="ru-RU" sz="1700" dirty="0" smtClean="0"/>
              <a:t>Родины, </a:t>
            </a:r>
            <a:r>
              <a:rPr lang="ru-RU" sz="1700" dirty="0"/>
              <a:t>избежание фальсификации исторических фактов </a:t>
            </a:r>
            <a:r>
              <a:rPr lang="ru-RU" sz="1700" dirty="0" smtClean="0"/>
              <a:t>о победе воинов Дальневосточников во Второй </a:t>
            </a:r>
            <a:r>
              <a:rPr lang="ru-RU" sz="1700" dirty="0"/>
              <a:t>мировой </a:t>
            </a:r>
            <a:r>
              <a:rPr lang="ru-RU" sz="1700" dirty="0" smtClean="0"/>
              <a:t>войне;</a:t>
            </a:r>
            <a:endParaRPr lang="ru-RU" sz="1700" dirty="0"/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700" dirty="0"/>
              <a:t>патриотическое воспитание </a:t>
            </a:r>
            <a:r>
              <a:rPr lang="ru-RU" sz="1700" dirty="0" smtClean="0"/>
              <a:t>детей и молодежи, </a:t>
            </a:r>
            <a:r>
              <a:rPr lang="ru-RU" sz="1700" dirty="0"/>
              <a:t>их приобщение к подвигу дедов и прадедов </a:t>
            </a:r>
            <a:r>
              <a:rPr lang="ru-RU" sz="1700" dirty="0" smtClean="0"/>
              <a:t>на примере</a:t>
            </a:r>
            <a:r>
              <a:rPr lang="ru-RU" sz="1700" dirty="0"/>
              <a:t> </a:t>
            </a:r>
            <a:r>
              <a:rPr lang="ru-RU" sz="1700" dirty="0" smtClean="0"/>
              <a:t>освобождения страны </a:t>
            </a:r>
            <a:r>
              <a:rPr lang="ru-RU" sz="1700" dirty="0"/>
              <a:t>от </a:t>
            </a:r>
            <a:r>
              <a:rPr lang="ru-RU" sz="1700" dirty="0" smtClean="0"/>
              <a:t>милитаристского режима Японии в 20 веке;</a:t>
            </a:r>
            <a:endParaRPr lang="ru-RU" sz="1700" dirty="0"/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700" dirty="0"/>
              <a:t>воспитание уважительного отношения к истории Отечества, ветеранам </a:t>
            </a:r>
            <a:r>
              <a:rPr lang="ru-RU" sz="1700" dirty="0" smtClean="0"/>
              <a:t>войны,</a:t>
            </a:r>
            <a:r>
              <a:rPr lang="ru-RU" sz="1700" dirty="0"/>
              <a:t> труженикам тыла военных </a:t>
            </a:r>
            <a:r>
              <a:rPr lang="ru-RU" sz="1700" dirty="0" smtClean="0"/>
              <a:t>лет и их подвигам;</a:t>
            </a:r>
            <a:endParaRPr lang="ru-RU" sz="1700" dirty="0"/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700" dirty="0"/>
              <a:t>привлечение образовательных </a:t>
            </a:r>
            <a:r>
              <a:rPr lang="ru-RU" sz="1700" dirty="0" smtClean="0"/>
              <a:t>учреждений, сообщества, организации и</a:t>
            </a:r>
            <a:r>
              <a:rPr lang="ru-RU" sz="1700" dirty="0"/>
              <a:t> семьи к более качественному патриотическому и нравственно-эстетическому воспитанию детей, подростков и </a:t>
            </a:r>
            <a:r>
              <a:rPr lang="ru-RU" sz="1700" smtClean="0"/>
              <a:t>молодежи</a:t>
            </a:r>
            <a:r>
              <a:rPr lang="ru-RU" sz="1700"/>
              <a:t> </a:t>
            </a:r>
            <a:r>
              <a:rPr lang="ru-RU" sz="1700" smtClean="0"/>
              <a:t>в </a:t>
            </a:r>
            <a:r>
              <a:rPr lang="ru-RU" sz="1700" dirty="0" smtClean="0"/>
              <a:t>стране.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2303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23928" y="923330"/>
            <a:ext cx="4309864" cy="3448620"/>
          </a:xfrm>
          <a:solidFill>
            <a:srgbClr val="F6F6F6">
              <a:alpha val="86000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Великую </a:t>
            </a:r>
            <a:r>
              <a:rPr lang="ru-RU" dirty="0"/>
              <a:t>Отечественную войну весной 1945 года заканчивали восемь советских фронтов. При этом далеко на востоке, почти в 8 тысячах километров от Берлина, находились три советских «тыловых» фронта: Забайкальский, 1-й и 2-й Дальневосточные. Именно они-то и завершат Вторую мировую войну блестящей победой.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 августа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 года, на Дальнем Востоке три советских фронта начали наступательную операцию против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Японии;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3805" y="135672"/>
            <a:ext cx="53589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Немного из истории…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57" y="935748"/>
            <a:ext cx="3679463" cy="24494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960" y="3477409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i="1" dirty="0">
                <a:latin typeface="freight-text-pro"/>
              </a:rPr>
              <a:t>Экипаж самолета МБР-2 из состава ВВС советского Тихоокеанского флота готовится к полету</a:t>
            </a:r>
            <a:r>
              <a:rPr lang="ru-RU" sz="1050" i="1" dirty="0" smtClean="0">
                <a:latin typeface="freight-text-pro"/>
              </a:rPr>
              <a:t>.</a:t>
            </a:r>
          </a:p>
          <a:p>
            <a:r>
              <a:rPr lang="ru-RU" sz="1050" i="1" dirty="0" smtClean="0">
                <a:latin typeface="freight-text-pro"/>
              </a:rPr>
              <a:t> </a:t>
            </a:r>
            <a:r>
              <a:rPr lang="ru-RU" sz="1050" i="1" dirty="0">
                <a:latin typeface="freight-text-pro"/>
              </a:rPr>
              <a:t>Снимок сделан в первый день советско-японской войны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2930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23928" y="923330"/>
            <a:ext cx="4309864" cy="3448620"/>
          </a:xfrm>
          <a:solidFill>
            <a:srgbClr val="F6F6F6">
              <a:alpha val="86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Советский Союз одержал победу на Дальнем Востоке в кратчайшие сроки.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общей сложности противник потерял свыше 700 тыс. солдат и офицеров, из них 84 тыс. убитыми и более 640 тыс. пленными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Советские </a:t>
            </a:r>
            <a:r>
              <a:rPr lang="ru-RU" dirty="0"/>
              <a:t>потери составили 36,5 тыс. человек, из них убитыми и пропавшими без вести 12 тыс.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3805" y="135672"/>
            <a:ext cx="53589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Немного из истории…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15566"/>
            <a:ext cx="3574125" cy="22568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3219822"/>
            <a:ext cx="3744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i="1" dirty="0">
                <a:latin typeface="freight-text-pro"/>
              </a:rPr>
              <a:t>Частично разукомплектованные легкие танки «Ха-</a:t>
            </a:r>
            <a:r>
              <a:rPr lang="ru-RU" sz="1050" i="1" dirty="0" err="1">
                <a:latin typeface="freight-text-pro"/>
              </a:rPr>
              <a:t>Го</a:t>
            </a:r>
            <a:r>
              <a:rPr lang="ru-RU" sz="1050" i="1" dirty="0" smtClean="0">
                <a:latin typeface="freight-text-pro"/>
              </a:rPr>
              <a:t>»</a:t>
            </a:r>
          </a:p>
          <a:p>
            <a:pPr algn="just"/>
            <a:r>
              <a:rPr lang="ru-RU" sz="1050" i="1" dirty="0" smtClean="0">
                <a:latin typeface="freight-text-pro"/>
              </a:rPr>
              <a:t>и </a:t>
            </a:r>
            <a:r>
              <a:rPr lang="ru-RU" sz="1050" i="1" dirty="0">
                <a:latin typeface="freight-text-pro"/>
              </a:rPr>
              <a:t>средние «</a:t>
            </a:r>
            <a:r>
              <a:rPr lang="ru-RU" sz="1050" i="1" dirty="0" err="1">
                <a:latin typeface="freight-text-pro"/>
              </a:rPr>
              <a:t>Чи</a:t>
            </a:r>
            <a:r>
              <a:rPr lang="ru-RU" sz="1050" i="1" dirty="0">
                <a:latin typeface="freight-text-pro"/>
              </a:rPr>
              <a:t>-Ха» 11-го японского танкового полка </a:t>
            </a:r>
            <a:endParaRPr lang="ru-RU" sz="1050" i="1" dirty="0" smtClean="0">
              <a:latin typeface="freight-text-pro"/>
            </a:endParaRPr>
          </a:p>
          <a:p>
            <a:pPr algn="just"/>
            <a:r>
              <a:rPr lang="ru-RU" sz="1050" i="1" dirty="0" smtClean="0">
                <a:latin typeface="freight-text-pro"/>
              </a:rPr>
              <a:t>на </a:t>
            </a:r>
            <a:r>
              <a:rPr lang="ru-RU" sz="1050" i="1" dirty="0">
                <a:latin typeface="freight-text-pro"/>
              </a:rPr>
              <a:t>окраине военно-морской базы </a:t>
            </a:r>
            <a:r>
              <a:rPr lang="ru-RU" sz="1050" i="1" dirty="0" err="1">
                <a:latin typeface="freight-text-pro"/>
              </a:rPr>
              <a:t>Катаока</a:t>
            </a:r>
            <a:r>
              <a:rPr lang="ru-RU" sz="1050" i="1" dirty="0">
                <a:latin typeface="freight-text-pro"/>
              </a:rPr>
              <a:t> </a:t>
            </a:r>
            <a:endParaRPr lang="ru-RU" sz="1050" i="1" dirty="0" smtClean="0">
              <a:latin typeface="freight-text-pro"/>
            </a:endParaRPr>
          </a:p>
          <a:p>
            <a:pPr algn="just"/>
            <a:r>
              <a:rPr lang="ru-RU" sz="1050" i="1" dirty="0" smtClean="0">
                <a:latin typeface="freight-text-pro"/>
              </a:rPr>
              <a:t>на </a:t>
            </a:r>
            <a:r>
              <a:rPr lang="ru-RU" sz="1050" i="1" dirty="0">
                <a:latin typeface="freight-text-pro"/>
              </a:rPr>
              <a:t>острове </a:t>
            </a:r>
            <a:r>
              <a:rPr lang="ru-RU" sz="1050" i="1" dirty="0" err="1">
                <a:latin typeface="freight-text-pro"/>
              </a:rPr>
              <a:t>Шумшу</a:t>
            </a:r>
            <a:r>
              <a:rPr lang="ru-RU" sz="1050" i="1" dirty="0">
                <a:latin typeface="freight-text-pro"/>
              </a:rPr>
              <a:t> во время капитуляции</a:t>
            </a:r>
            <a:r>
              <a:rPr lang="ru-RU" sz="1050" i="1" dirty="0" smtClean="0">
                <a:latin typeface="freight-text-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265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23928" y="923330"/>
            <a:ext cx="4309864" cy="3448620"/>
          </a:xfrm>
          <a:solidFill>
            <a:srgbClr val="F6F6F6">
              <a:alpha val="86000"/>
            </a:srgb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Для награждения участников разгрома японской </a:t>
            </a:r>
            <a:r>
              <a:rPr lang="ru-RU" dirty="0" err="1"/>
              <a:t>Квантунской</a:t>
            </a:r>
            <a:r>
              <a:rPr lang="ru-RU" dirty="0"/>
              <a:t> армии в августе — сентябре 1945 года указом Президиума Верховного Совета СССР от 30 сентября 1945 года была учреждена медаль «За победу над Японией».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3805" y="135672"/>
            <a:ext cx="53589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Немного из истории…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2" descr="C:\Users\Наська\Desktop\Волонтёры Победы\2 сентября\00005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" b="10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94829"/>
            <a:ext cx="1944216" cy="38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23928" y="923330"/>
            <a:ext cx="4309864" cy="3448620"/>
          </a:xfrm>
          <a:solidFill>
            <a:srgbClr val="F6F6F6">
              <a:alpha val="86000"/>
            </a:srgbClr>
          </a:solidFill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акции начинается с 2015 года - 70ой годовщины окончания Великой Отечественной войны. Тогда инициативная молодежь города провела акцию 2 сентября в городе Хабаровске. В ходе акции было распространено около 10000 лент «За Победу над Японией».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к проведению акции присоединились  19 муниципальных образований Хабаровского края. И тогда, было распространено 25000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 «За Победу над Японией».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5257" y="135672"/>
            <a:ext cx="73959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История возникновения акции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598"/>
            <a:ext cx="3312368" cy="241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494"/>
            <a:ext cx="8211063" cy="4672096"/>
          </a:xfrm>
        </p:spPr>
      </p:pic>
      <p:grpSp>
        <p:nvGrpSpPr>
          <p:cNvPr id="2" name="Группа 1"/>
          <p:cNvGrpSpPr/>
          <p:nvPr/>
        </p:nvGrpSpPr>
        <p:grpSpPr>
          <a:xfrm>
            <a:off x="1187624" y="1865794"/>
            <a:ext cx="6913843" cy="2722180"/>
            <a:chOff x="1187624" y="1865794"/>
            <a:chExt cx="6913843" cy="2722180"/>
          </a:xfrm>
        </p:grpSpPr>
        <p:sp>
          <p:nvSpPr>
            <p:cNvPr id="6" name="5-конечная звезда 5"/>
            <p:cNvSpPr/>
            <p:nvPr/>
          </p:nvSpPr>
          <p:spPr>
            <a:xfrm>
              <a:off x="7308304" y="3291830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" name="5-конечная звезда 8"/>
            <p:cNvSpPr/>
            <p:nvPr/>
          </p:nvSpPr>
          <p:spPr>
            <a:xfrm>
              <a:off x="7164288" y="1865794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0" name="5-конечная звезда 9"/>
            <p:cNvSpPr/>
            <p:nvPr/>
          </p:nvSpPr>
          <p:spPr>
            <a:xfrm>
              <a:off x="7596336" y="3971694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1" name="5-конечная звезда 10"/>
            <p:cNvSpPr/>
            <p:nvPr/>
          </p:nvSpPr>
          <p:spPr>
            <a:xfrm>
              <a:off x="7813435" y="1977850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4" name="5-конечная звезда 13"/>
            <p:cNvSpPr/>
            <p:nvPr/>
          </p:nvSpPr>
          <p:spPr>
            <a:xfrm>
              <a:off x="7235515" y="3867894"/>
              <a:ext cx="144797" cy="14479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5" name="5-конечная звезда 14"/>
            <p:cNvSpPr/>
            <p:nvPr/>
          </p:nvSpPr>
          <p:spPr>
            <a:xfrm>
              <a:off x="6660232" y="3507854"/>
              <a:ext cx="288032" cy="28803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4" name="5-конечная звезда 23"/>
            <p:cNvSpPr/>
            <p:nvPr/>
          </p:nvSpPr>
          <p:spPr>
            <a:xfrm>
              <a:off x="1547664" y="2211710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9" name="5-конечная звезда 28"/>
            <p:cNvSpPr/>
            <p:nvPr/>
          </p:nvSpPr>
          <p:spPr>
            <a:xfrm>
              <a:off x="1187624" y="4443958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3573290" y="135672"/>
            <a:ext cx="2059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2017 год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01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99992" y="1059582"/>
            <a:ext cx="4309864" cy="3096344"/>
          </a:xfrm>
          <a:solidFill>
            <a:srgbClr val="F6F6F6">
              <a:alpha val="87000"/>
            </a:srgbClr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anchor="b">
            <a:noAutofit/>
          </a:bodyPr>
          <a:lstStyle/>
          <a:p>
            <a:pPr marL="0" indent="0" algn="just">
              <a:buNone/>
            </a:pPr>
            <a:r>
              <a:rPr lang="ru-RU" sz="1400" dirty="0" smtClean="0"/>
              <a:t>В </a:t>
            </a:r>
            <a:r>
              <a:rPr lang="ru-RU" sz="1400" dirty="0"/>
              <a:t>2017 году впервые в Дальневосточном Федеральном округе и городах Российской Федерации была проведена акция «Дальневосточная Победа», автором которой выступила молодёжь города Воинской славы Хабаровска и общественные организации, и объединения Хабаровского края. В акции приняли участие 19 муниципальных образований Хабаровского края, Амурская область, Приморский край, Еврейская Автономная область, Камчатский край, город Санкт-Петербург, республика Дагестан.  </a:t>
            </a:r>
            <a:r>
              <a:rPr lang="ru-RU" sz="1400" dirty="0" smtClean="0"/>
              <a:t>Тогда, в комплект к ленточке «Дальневосточная Победа» выдавалась информационная листовка. В ходе акции было роздано более 35000 лент</a:t>
            </a:r>
            <a:r>
              <a:rPr lang="ru-RU" sz="1400" dirty="0"/>
              <a:t>.</a:t>
            </a:r>
            <a:endParaRPr lang="ru-RU" sz="1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573290" y="135672"/>
            <a:ext cx="2059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2017 год</a:t>
            </a:r>
            <a:endParaRPr lang="ru-RU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10" y="1093872"/>
            <a:ext cx="4076804" cy="306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6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136" r="27295"/>
          <a:stretch/>
        </p:blipFill>
        <p:spPr>
          <a:xfrm>
            <a:off x="0" y="0"/>
            <a:ext cx="1567257" cy="1584176"/>
          </a:xfrm>
          <a:prstGeom prst="rect">
            <a:avLst/>
          </a:prstGeom>
          <a:solidFill>
            <a:srgbClr val="007EC6">
              <a:alpha val="57000"/>
            </a:srgbClr>
          </a:solidFill>
        </p:spPr>
      </p:pic>
      <p:sp>
        <p:nvSpPr>
          <p:cNvPr id="5" name="Прямоугольник 4"/>
          <p:cNvSpPr/>
          <p:nvPr/>
        </p:nvSpPr>
        <p:spPr>
          <a:xfrm>
            <a:off x="0" y="1584176"/>
            <a:ext cx="1567257" cy="3559324"/>
          </a:xfrm>
          <a:prstGeom prst="rect">
            <a:avLst/>
          </a:prstGeom>
          <a:solidFill>
            <a:srgbClr val="007E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1" name="Picture 13" descr="C:\Users\Наська\Desktop\Волонтёры Победы\2 сентября\проб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0116"/>
            <a:ext cx="2952328" cy="41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Наська\Desktop\Волонтёры Победы\2 сентября\2 с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90116"/>
            <a:ext cx="2952328" cy="411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1116</TotalTime>
  <Words>577</Words>
  <Application>Microsoft Office PowerPoint</Application>
  <PresentationFormat>Экран (16:9)</PresentationFormat>
  <Paragraphs>84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freight-text-pro</vt:lpstr>
      <vt:lpstr>Impact</vt:lpstr>
      <vt:lpstr>Times New Roman</vt:lpstr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Координатор акции «Дальневосточная Победа» - Рожков Николай, 8 914 542 38 42 Посол акции «Дальневосточная Победа» - Брага Анастасия, 8 909 806 50 76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Мага</dc:creator>
  <cp:lastModifiedBy>Рожков Н В</cp:lastModifiedBy>
  <cp:revision>49</cp:revision>
  <cp:lastPrinted>2018-11-20T06:44:57Z</cp:lastPrinted>
  <dcterms:created xsi:type="dcterms:W3CDTF">2017-03-20T12:53:29Z</dcterms:created>
  <dcterms:modified xsi:type="dcterms:W3CDTF">2018-11-20T06:48:07Z</dcterms:modified>
</cp:coreProperties>
</file>