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4" r:id="rId9"/>
    <p:sldId id="262" r:id="rId10"/>
    <p:sldId id="263" r:id="rId11"/>
    <p:sldId id="266" r:id="rId12"/>
    <p:sldId id="267" r:id="rId13"/>
    <p:sldId id="268" r:id="rId14"/>
    <p:sldId id="281" r:id="rId15"/>
    <p:sldId id="276" r:id="rId16"/>
    <p:sldId id="269" r:id="rId17"/>
    <p:sldId id="278" r:id="rId18"/>
    <p:sldId id="272" r:id="rId19"/>
    <p:sldId id="279" r:id="rId20"/>
    <p:sldId id="270" r:id="rId21"/>
    <p:sldId id="273" r:id="rId22"/>
    <p:sldId id="280" r:id="rId23"/>
    <p:sldId id="277" r:id="rId24"/>
    <p:sldId id="28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0F6D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1">
                  <c:v>занимаются в секциях </c:v>
                </c:pt>
                <c:pt idx="2">
                  <c:v>отдыхают пассивно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12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2929508333709783"/>
          <c:y val="0.20727229204459224"/>
          <c:w val="0.35593113868409065"/>
          <c:h val="0.74918153579426428"/>
        </c:manualLayout>
      </c:layout>
      <c:overlay val="0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выполняют утреннею зарядку</c:v>
                </c:pt>
                <c:pt idx="1">
                  <c:v>не выполняют утренею зарядку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0.38</c:v>
                </c:pt>
                <c:pt idx="1">
                  <c:v>0.72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5934093071677125"/>
          <c:y val="0.1482170938936091"/>
          <c:w val="0.32595769244719658"/>
          <c:h val="0.6902810084519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EEE-5D99-4CC8-BA87-D26324E2C8A5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EF7F-1D1C-4865-B915-2FCA8EB4B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5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EEE-5D99-4CC8-BA87-D26324E2C8A5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EF7F-1D1C-4865-B915-2FCA8EB4B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7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EEE-5D99-4CC8-BA87-D26324E2C8A5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EF7F-1D1C-4865-B915-2FCA8EB4B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8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EEE-5D99-4CC8-BA87-D26324E2C8A5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EF7F-1D1C-4865-B915-2FCA8EB4B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7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EEE-5D99-4CC8-BA87-D26324E2C8A5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EF7F-1D1C-4865-B915-2FCA8EB4B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3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EEE-5D99-4CC8-BA87-D26324E2C8A5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EF7F-1D1C-4865-B915-2FCA8EB4B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EEE-5D99-4CC8-BA87-D26324E2C8A5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EF7F-1D1C-4865-B915-2FCA8EB4B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9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EEE-5D99-4CC8-BA87-D26324E2C8A5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EF7F-1D1C-4865-B915-2FCA8EB4B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4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EEE-5D99-4CC8-BA87-D26324E2C8A5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EF7F-1D1C-4865-B915-2FCA8EB4B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25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EEE-5D99-4CC8-BA87-D26324E2C8A5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EF7F-1D1C-4865-B915-2FCA8EB4B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6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EEE-5D99-4CC8-BA87-D26324E2C8A5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EF7F-1D1C-4865-B915-2FCA8EB4B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6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C5EEE-5D99-4CC8-BA87-D26324E2C8A5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9EF7F-1D1C-4865-B915-2FCA8EB4B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3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26iSCDajsdk" TargetMode="Externa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buklet/" TargetMode="External"/><Relationship Id="rId2" Type="http://schemas.openxmlformats.org/officeDocument/2006/relationships/hyperlink" Target="http://pandia.ru/text/category/nauchnaya_i_nauchno_populyarnaya_literatur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24000" y="313899"/>
            <a:ext cx="9951720" cy="3125337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Движение это жизнь!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14818" y="5595582"/>
            <a:ext cx="9144000" cy="100993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Горбаченкова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Дарья, 3 класс </a:t>
            </a: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Горбаченкова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Валерьевна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94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в качестве приятного бонуса для активного человека прилагаются: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улучшение общего состояния здоровья;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хорошее настроение;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подтянутое красивое тело.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14" y="3261360"/>
            <a:ext cx="4831045" cy="3222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2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50" y="1478281"/>
            <a:ext cx="4922390" cy="3854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70" y="152400"/>
            <a:ext cx="10515600" cy="13258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оптимальная двигательная активность человека для любого возраста: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8280"/>
            <a:ext cx="10515600" cy="5029200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быстрая ходьба или бег;</a:t>
            </a:r>
            <a:endParaRPr lang="ru-RU" sz="3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плавание в бассейне;</a:t>
            </a:r>
            <a:endParaRPr lang="ru-RU" sz="3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большой и настольный теннис;</a:t>
            </a:r>
            <a:endParaRPr lang="ru-RU" sz="3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верховая езда;</a:t>
            </a:r>
            <a:endParaRPr lang="ru-RU" sz="3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вело заезды;</a:t>
            </a:r>
            <a:endParaRPr lang="ru-RU" sz="3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аэробика или фитнес;</a:t>
            </a:r>
            <a:endParaRPr lang="ru-RU" sz="3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катание на коньках, лыжах или роликах;</a:t>
            </a:r>
            <a:endParaRPr lang="ru-RU" sz="3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различные тренировки в спортзале (в том числе и </a:t>
            </a:r>
            <a:r>
              <a:rPr lang="ru-RU" sz="3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кардои</a:t>
            </a:r>
            <a:r>
              <a:rPr lang="ru-RU" sz="3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тренировки).</a:t>
            </a:r>
            <a:endParaRPr lang="ru-RU" sz="3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4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1" y="365125"/>
            <a:ext cx="10930719" cy="1325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оценки суточной активности используются гигиенические нормы, разработанные А.Г </a:t>
            </a:r>
            <a:r>
              <a:rPr lang="ru-RU" sz="3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Сухорев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071" y="1825624"/>
            <a:ext cx="9075761" cy="46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320" y="1127760"/>
            <a:ext cx="10515600" cy="3183113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 1.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узнать количество шагов в обычный день, в день когда проходит дополнительная тренировка, и в выходной день.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фитнес браслет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80" y="3108961"/>
            <a:ext cx="3947160" cy="352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1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4720" cy="73215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измерение длинны шага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1" y="1151073"/>
            <a:ext cx="2910840" cy="4722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97280"/>
            <a:ext cx="3048000" cy="4776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19" y="1151073"/>
            <a:ext cx="3274419" cy="4722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6187440"/>
            <a:ext cx="21336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52 см.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76800" y="6151501"/>
            <a:ext cx="21336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55 см.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74328" y="6148472"/>
            <a:ext cx="21336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85 см.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291" y="381000"/>
            <a:ext cx="9979589" cy="62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9102" y="365125"/>
            <a:ext cx="4712676" cy="1325563"/>
          </a:xfrm>
        </p:spPr>
        <p:txBody>
          <a:bodyPr>
            <a:norm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Данные: Папа 35 лет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39880"/>
              </p:ext>
            </p:extLst>
          </p:nvPr>
        </p:nvGraphicFramePr>
        <p:xfrm>
          <a:off x="6724356" y="1266092"/>
          <a:ext cx="4867421" cy="4602701"/>
        </p:xfrm>
        <a:graphic>
          <a:graphicData uri="http://schemas.openxmlformats.org/drawingml/2006/table">
            <a:tbl>
              <a:tblPr firstRow="1" firstCol="1" bandRow="1"/>
              <a:tblGrid>
                <a:gridCol w="1216725"/>
                <a:gridCol w="1216725"/>
                <a:gridCol w="1216725"/>
                <a:gridCol w="1217246"/>
              </a:tblGrid>
              <a:tr h="115067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исследования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шагов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 затраты в (к.кал\ сут.)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67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Обычны день на работе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10 689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км. 979 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23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Обычны день с утреней пробежкой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12 343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км. 368 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1 851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11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Выходной день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8 076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км 784м.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667412" y="1734463"/>
            <a:ext cx="92560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2588455" y="-992255"/>
            <a:ext cx="99882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Данные: Мама 34 года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10530" y="408900"/>
            <a:ext cx="47126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Данные: Мама 34 лет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048519"/>
              </p:ext>
            </p:extLst>
          </p:nvPr>
        </p:nvGraphicFramePr>
        <p:xfrm>
          <a:off x="675323" y="1303814"/>
          <a:ext cx="5298759" cy="4624547"/>
        </p:xfrm>
        <a:graphic>
          <a:graphicData uri="http://schemas.openxmlformats.org/drawingml/2006/table">
            <a:tbl>
              <a:tblPr firstRow="1" firstCol="1" bandRow="1"/>
              <a:tblGrid>
                <a:gridCol w="1324548"/>
                <a:gridCol w="1324548"/>
                <a:gridCol w="1324548"/>
                <a:gridCol w="1325115"/>
              </a:tblGrid>
              <a:tr h="115613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исследования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шагов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Энергозатраты в (к.кал\ сут.)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3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Обычны день на работе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км. 412 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2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Обычны день с утренней зарядкой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7 227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км.  794 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068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Выходной день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км 150 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1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20" y="1443305"/>
            <a:ext cx="4027170" cy="3020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11774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 и я ведем активный образ жизни!!!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" y="913497"/>
            <a:ext cx="2447627" cy="4169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8" r="9347"/>
          <a:stretch/>
        </p:blipFill>
        <p:spPr>
          <a:xfrm>
            <a:off x="2229130" y="3319779"/>
            <a:ext cx="2179584" cy="3291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774" y="1010418"/>
            <a:ext cx="2006115" cy="2674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t="15643" r="23281"/>
          <a:stretch/>
        </p:blipFill>
        <p:spPr>
          <a:xfrm>
            <a:off x="10084009" y="3600650"/>
            <a:ext cx="1889760" cy="3010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1" t="6810" b="16057"/>
          <a:stretch/>
        </p:blipFill>
        <p:spPr>
          <a:xfrm>
            <a:off x="7601214" y="3595310"/>
            <a:ext cx="1822132" cy="3021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3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 2.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опрос (анкетирование) среди учащихся начальных классов (2-4 класс) с целью выяснения их отношения к движению и выявит уровень их двигательной активности.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0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УЧАЩИХСЯ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1-4 КЛАСС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447627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57" y="1690688"/>
            <a:ext cx="2436485" cy="4331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76" y="1690689"/>
            <a:ext cx="2442878" cy="4342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7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911224"/>
            <a:ext cx="10515600" cy="4727575"/>
          </a:xfrm>
        </p:spPr>
        <p:txBody>
          <a:bodyPr/>
          <a:lstStyle/>
          <a:p>
            <a:pPr marL="0"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моей работы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узнать о значении движения для жизни организма, изучить показатели двигательной активности своего организма, организма своих родителей и одноклассников и сделать вывод о ее соответствии норме.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3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1570"/>
            <a:ext cx="10515600" cy="89911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анкеты: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5719"/>
            <a:ext cx="10515600" cy="4954138"/>
          </a:xfrm>
        </p:spPr>
        <p:txBody>
          <a:bodyPr>
            <a:normAutofit lnSpcReduction="10000"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Любишь ли ты уроки физкультуры?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Занимаешься ли в спортивной секции?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Делаешь ли ты зарядку?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времени в день проводишь за компьютером и телевизором? 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времени в день вы уделяете активному отдыху?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Согласны ли вы с тем, что движение - признак здоровья?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0" y="563880"/>
            <a:ext cx="3154680" cy="3154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1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2388103"/>
              </p:ext>
            </p:extLst>
          </p:nvPr>
        </p:nvGraphicFramePr>
        <p:xfrm>
          <a:off x="121920" y="1690688"/>
          <a:ext cx="5875655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86061071"/>
              </p:ext>
            </p:extLst>
          </p:nvPr>
        </p:nvGraphicFramePr>
        <p:xfrm>
          <a:off x="6172200" y="1690688"/>
          <a:ext cx="5836920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08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Раздача буклетов учащимся в школе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87" y="1995488"/>
            <a:ext cx="2588895" cy="4602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706" y="2017712"/>
            <a:ext cx="2523529" cy="4486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59" y="2122487"/>
            <a:ext cx="2446021" cy="4348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62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87680"/>
            <a:ext cx="10208336" cy="9448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агитбригады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«Движение это жизнь»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6" y="1673152"/>
            <a:ext cx="4209898" cy="2625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0" y="1490272"/>
            <a:ext cx="4005656" cy="2609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28" y="3910537"/>
            <a:ext cx="4375112" cy="2749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862057" y="5758934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7CC"/>
                </a:solidFill>
                <a:latin typeface="Arial" panose="020B0604020202020204" pitchFamily="34" charset="0"/>
                <a:hlinkClick r:id="rId5"/>
              </a:rPr>
              <a:t>https://youtu.be/26iSCDajsdk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3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591" y="186656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904" y="1279714"/>
            <a:ext cx="10515600" cy="4648645"/>
          </a:xfrm>
        </p:spPr>
        <p:txBody>
          <a:bodyPr/>
          <a:lstStyle/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думаю, что моя двигательная активность соответствует норме младшего школьника.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доказать или опровергнуть гипотезу я поставила перед собой следующие задачи.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4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848" y="335280"/>
            <a:ext cx="10882952" cy="6263640"/>
          </a:xfrm>
        </p:spPr>
        <p:txBody>
          <a:bodyPr>
            <a:normAutofit fontScale="92500" lnSpcReduction="20000"/>
          </a:bodyPr>
          <a:lstStyle/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1.Изучить </a:t>
            </a:r>
            <a:r>
              <a:rPr lang="ru-RU" sz="35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Научная и научно-популярная литература"/>
              </a:rPr>
              <a:t>научно-популярную литературу</a:t>
            </a:r>
            <a:r>
              <a:rPr lang="ru-RU" sz="3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 </a:t>
            </a:r>
            <a:r>
              <a:rPr lang="ru-RU" sz="35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этой теме.</a:t>
            </a:r>
            <a:endParaRPr lang="ru-RU" sz="3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5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2.Узнать мнение одноклассников и их родных и учителей о важности движения для жизни человека с помощью анкетирования, проанализировать результаты и сделать вывод.</a:t>
            </a:r>
            <a:endParaRPr lang="ru-RU" sz="3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5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3.Провести измерение своей двигательной активности, сравнить результаты с нормой и сделать вывод по работе.</a:t>
            </a:r>
            <a:endParaRPr lang="ru-RU" sz="3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4.Создать </a:t>
            </a:r>
            <a:r>
              <a:rPr lang="ru-RU" sz="35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Буклет"/>
              </a:rPr>
              <a:t>буклет</a:t>
            </a:r>
            <a:r>
              <a:rPr lang="ru-RU" sz="3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«Движение </a:t>
            </a:r>
            <a:r>
              <a:rPr lang="ru-RU" sz="35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жизнь», и познакомить одноклассников с результатами моей работы.</a:t>
            </a:r>
            <a:endParaRPr lang="ru-RU" sz="3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9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4812187"/>
          </a:xfrm>
        </p:spPr>
        <p:txBody>
          <a:bodyPr/>
          <a:lstStyle/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  <a:endParaRPr lang="ru-RU" sz="4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литературы; 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систематизация и обобщение;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эксперимент, анкетирование;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4" y="495534"/>
            <a:ext cx="1883390" cy="3275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89" y="3150653"/>
            <a:ext cx="2089174" cy="344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6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538404"/>
            <a:ext cx="10515600" cy="5044199"/>
          </a:xfrm>
        </p:spPr>
        <p:txBody>
          <a:bodyPr/>
          <a:lstStyle/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</a:p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двигательная активность человека.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двигательной активности человека на его здоровье и самочувствие. 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807719"/>
            <a:ext cx="4235806" cy="2913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7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2623025"/>
            <a:ext cx="5806440" cy="3950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29590"/>
            <a:ext cx="5250180" cy="3585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5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80" y="579120"/>
            <a:ext cx="10515600" cy="4820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Гиподинамия </a:t>
            </a:r>
            <a:r>
              <a:rPr lang="ru-RU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это недостаток движения, она подтачивает наш организм и начинает сокращать жизнь.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6444" r="6166" b="9555"/>
          <a:stretch/>
        </p:blipFill>
        <p:spPr>
          <a:xfrm>
            <a:off x="6507480" y="2247900"/>
            <a:ext cx="5288280" cy="4091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86840" y="3611880"/>
            <a:ext cx="48006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гиподинамии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773"/>
            <a:ext cx="10515600" cy="111911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Оптимальная двигательная активность человека каждый день – это профилактика: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5459103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внезапной или ранней смерти;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тяжелых сосудистых заболеваний сердца и головного мозга;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артериальной гипертензии;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сахарного диабета различных типов;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рака толстой кишки;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психических заболеваний;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заболеваний ЦНС;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остеопороза (ломкости костей).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2942272"/>
            <a:ext cx="4517116" cy="338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4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514</Words>
  <Application>Microsoft Office PowerPoint</Application>
  <PresentationFormat>Широкоэкранный</PresentationFormat>
  <Paragraphs>101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Тема Office</vt:lpstr>
      <vt:lpstr>  Движение это жизнь!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Оптимальная двигательная активность человека каждый день – это профилактика:</vt:lpstr>
      <vt:lpstr>Кроме того, в качестве приятного бонуса для активного человека прилагаются: </vt:lpstr>
      <vt:lpstr>Наиболее оптимальная двигательная активность человека для любого возраста: </vt:lpstr>
      <vt:lpstr>Для оценки суточной активности используются гигиенические нормы, разработанные А.Г Сухорев</vt:lpstr>
      <vt:lpstr>Эксперимент 1. Цель: узнать количество шагов в обычный день, в день когда проходит дополнительная тренировка, и в выходной день. Оборудование: фитнес браслет </vt:lpstr>
      <vt:lpstr>Эксперимент измерение длинны шага</vt:lpstr>
      <vt:lpstr>Презентация PowerPoint</vt:lpstr>
      <vt:lpstr>Данные: Папа 35 лет </vt:lpstr>
      <vt:lpstr>Моя семья и я ведем активный образ жизни!!!</vt:lpstr>
      <vt:lpstr>Эксперимент 2. </vt:lpstr>
      <vt:lpstr>АНКЕТИРОВАНИЕ УЧАЩИХСЯ  С 1-4 КЛАСС</vt:lpstr>
      <vt:lpstr>Вопросы анкеты: </vt:lpstr>
      <vt:lpstr>Результаты анкетирования</vt:lpstr>
      <vt:lpstr>Раздача буклетов учащимся в школе</vt:lpstr>
      <vt:lpstr>Выступление агитбригады  «Движение это жизнь»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Районная научно – практическая конференция   исследовательских и проектных работ «Первые шаги в науке»   Влияние активного образа жизни на здоровье </dc:title>
  <dc:creator>English</dc:creator>
  <cp:lastModifiedBy>English</cp:lastModifiedBy>
  <cp:revision>46</cp:revision>
  <dcterms:created xsi:type="dcterms:W3CDTF">2018-03-24T07:52:20Z</dcterms:created>
  <dcterms:modified xsi:type="dcterms:W3CDTF">2018-05-28T16:13:37Z</dcterms:modified>
</cp:coreProperties>
</file>