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9" r:id="rId7"/>
    <p:sldId id="268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0EB8"/>
    <a:srgbClr val="7E24A2"/>
    <a:srgbClr val="8B3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040DA-1058-48A4-9520-258CA707FB5C}" type="datetimeFigureOut">
              <a:rPr lang="ru-RU"/>
              <a:pPr>
                <a:defRPr/>
              </a:pPr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485CB-87D6-494D-BF0A-15B88225D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FD760-4B19-4EFA-89CB-801F5D58021C}" type="datetimeFigureOut">
              <a:rPr lang="ru-RU"/>
              <a:pPr>
                <a:defRPr/>
              </a:pPr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3A311-27B4-45BD-9761-D893F96EF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EE055-6852-4D3F-884C-763A4A9BF81E}" type="datetimeFigureOut">
              <a:rPr lang="ru-RU"/>
              <a:pPr>
                <a:defRPr/>
              </a:pPr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D6D4C-1193-4E6B-BFBA-0DF3CDB02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08C16-A071-4864-9E66-FC0818493415}" type="datetimeFigureOut">
              <a:rPr lang="ru-RU"/>
              <a:pPr>
                <a:defRPr/>
              </a:pPr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2FF0B-7771-4F57-B01C-EFC12A798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B987E-CAEE-4A80-A042-BA5D16B0E478}" type="datetimeFigureOut">
              <a:rPr lang="ru-RU"/>
              <a:pPr>
                <a:defRPr/>
              </a:pPr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F243D-09FC-4640-96CC-FC802962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32E2F-6D96-4AAA-80F5-5A4147C56E7E}" type="datetimeFigureOut">
              <a:rPr lang="ru-RU"/>
              <a:pPr>
                <a:defRPr/>
              </a:pPr>
              <a:t>23.05.2018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68B5D-8EA7-45D3-ACFC-14CECB3B26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302BB-5DB9-427A-A0EE-616679A59D90}" type="datetimeFigureOut">
              <a:rPr lang="ru-RU"/>
              <a:pPr>
                <a:defRPr/>
              </a:pPr>
              <a:t>23.05.2018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D5EF2-85CD-42D3-A4F0-5FE94023B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E66EA-C5A0-4C24-B509-0106F8A6813A}" type="datetimeFigureOut">
              <a:rPr lang="ru-RU"/>
              <a:pPr>
                <a:defRPr/>
              </a:pPr>
              <a:t>23.05.2018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9F242-81AF-4878-AD91-EB5171906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E4A4F-15ED-4042-A57F-CB37FAFFB054}" type="datetimeFigureOut">
              <a:rPr lang="ru-RU"/>
              <a:pPr>
                <a:defRPr/>
              </a:pPr>
              <a:t>23.05.2018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5D780-A03E-4668-9316-BBF97FE57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237B0-5CE1-46B6-A5EB-303FB995A92A}" type="datetimeFigureOut">
              <a:rPr lang="ru-RU"/>
              <a:pPr>
                <a:defRPr/>
              </a:pPr>
              <a:t>23.05.2018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8D382-FC4C-4727-B186-7CE330344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A53CA-3811-4A90-8081-1D187CAB498A}" type="datetimeFigureOut">
              <a:rPr lang="ru-RU"/>
              <a:pPr>
                <a:defRPr/>
              </a:pPr>
              <a:t>23.05.2018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FD035-13A0-45A2-AC17-079AE094D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915723-42E4-4336-A9B2-3CE14BECFB85}" type="datetimeFigureOut">
              <a:rPr lang="ru-RU"/>
              <a:pPr>
                <a:defRPr/>
              </a:pPr>
              <a:t>23.05.2018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950C23-A3B3-4DE5-8244-0102871F4B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2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70640"/>
            <a:ext cx="5688632" cy="36001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Бюджетное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Ханты-Мансийского автономного округа – Югры</a:t>
            </a:r>
            <a:b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«Советский комплексный центр социального обслуживания населения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8B3B7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14375"/>
            <a:ext cx="6400800" cy="5451475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</a:rPr>
              <a:t>«Дедушка на час» </a:t>
            </a:r>
          </a:p>
          <a:p>
            <a:r>
              <a:rPr lang="ru-RU" sz="2800" dirty="0" smtClean="0">
                <a:solidFill>
                  <a:srgbClr val="7030A0"/>
                </a:solidFill>
              </a:rPr>
              <a:t>оказание  безвозмездной социально-бытовой помощи одиноким и маломобильным гражданам г.п. Агириш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3429000"/>
            <a:ext cx="297338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Иванова\Desktop\Сайт\логотип Советский КЦСОН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2232248" cy="46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70640"/>
            <a:ext cx="5688632" cy="36001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Бюджетное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Ханты-Мансийского автономного округа – Югры</a:t>
            </a:r>
            <a:b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«Советский комплексный центр социального обслуживания населения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8B3B7C"/>
              </a:solidFill>
            </a:endParaRPr>
          </a:p>
        </p:txBody>
      </p:sp>
      <p:pic>
        <p:nvPicPr>
          <p:cNvPr id="1026" name="Picture 2" descr="C:\Users\Иванова\Desktop\Сайт\логотип Советский КЦСО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2232248" cy="46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1340768"/>
            <a:ext cx="41764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rgbClr val="7E24A2"/>
                </a:solidFill>
              </a:rPr>
              <a:t>Цель проекта</a:t>
            </a:r>
            <a:r>
              <a:rPr lang="ru-RU" sz="2400" dirty="0">
                <a:solidFill>
                  <a:srgbClr val="7E24A2"/>
                </a:solidFill>
              </a:rPr>
              <a:t> – оказание нетрудоемких </a:t>
            </a:r>
            <a:r>
              <a:rPr lang="ru-RU" sz="2400" dirty="0">
                <a:solidFill>
                  <a:srgbClr val="7B0EB8"/>
                </a:solidFill>
              </a:rPr>
              <a:t>социально-бытовых</a:t>
            </a:r>
            <a:r>
              <a:rPr lang="ru-RU" sz="2400" dirty="0">
                <a:solidFill>
                  <a:srgbClr val="7E24A2"/>
                </a:solidFill>
              </a:rPr>
              <a:t> услуг, направленных на поддержание жизнедеятельности в </a:t>
            </a:r>
            <a:r>
              <a:rPr lang="ru-RU" sz="2400" dirty="0" smtClean="0">
                <a:solidFill>
                  <a:srgbClr val="7E24A2"/>
                </a:solidFill>
              </a:rPr>
              <a:t>быту </a:t>
            </a:r>
            <a:r>
              <a:rPr lang="ru-RU" sz="2400" dirty="0">
                <a:solidFill>
                  <a:srgbClr val="7E24A2"/>
                </a:solidFill>
              </a:rPr>
              <a:t>одиноких  маломобильных гражданам пожилого возраста  и инвалидам</a:t>
            </a:r>
          </a:p>
        </p:txBody>
      </p:sp>
      <p:pic>
        <p:nvPicPr>
          <p:cNvPr id="2052" name="Picture 4" descr="https://luna96.nethouse.ru/static/img/0000/0001/0281/10281807.b8dkloqd4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65051"/>
            <a:ext cx="4508326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35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70640"/>
            <a:ext cx="5688632" cy="36001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Бюджетное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Ханты-Мансийского автономного округа – Югры</a:t>
            </a:r>
            <a:b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«Советский комплексный центр социального обслуживания населения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8B3B7C"/>
              </a:solidFill>
            </a:endParaRPr>
          </a:p>
        </p:txBody>
      </p:sp>
      <p:pic>
        <p:nvPicPr>
          <p:cNvPr id="1026" name="Picture 2" descr="C:\Users\Иванова\Desktop\Сайт\логотип Советский КЦСО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2232248" cy="46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1340768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2400" b="1" dirty="0" smtClean="0">
                <a:solidFill>
                  <a:srgbClr val="7E24A2"/>
                </a:solidFill>
              </a:rPr>
              <a:t>Целевая </a:t>
            </a:r>
            <a:r>
              <a:rPr lang="ru-RU" sz="2400" b="1" dirty="0">
                <a:solidFill>
                  <a:srgbClr val="7E24A2"/>
                </a:solidFill>
              </a:rPr>
              <a:t>группа </a:t>
            </a:r>
            <a:r>
              <a:rPr lang="ru-RU" sz="2400" b="1" dirty="0" smtClean="0">
                <a:solidFill>
                  <a:srgbClr val="7E24A2"/>
                </a:solidFill>
              </a:rPr>
              <a:t>проекта:</a:t>
            </a:r>
          </a:p>
          <a:p>
            <a:pPr algn="ctr">
              <a:buFont typeface="Arial" charset="0"/>
              <a:buNone/>
            </a:pPr>
            <a:r>
              <a:rPr lang="ru-RU" sz="2400" b="1" dirty="0" smtClean="0">
                <a:solidFill>
                  <a:srgbClr val="7E24A2"/>
                </a:solidFill>
              </a:rPr>
              <a:t> </a:t>
            </a:r>
            <a:r>
              <a:rPr lang="ru-RU" sz="2400" dirty="0">
                <a:solidFill>
                  <a:srgbClr val="7E24A2"/>
                </a:solidFill>
              </a:rPr>
              <a:t>одинокие маломобильные граждане пожилого возраста и </a:t>
            </a:r>
            <a:r>
              <a:rPr lang="ru-RU" sz="2400" dirty="0" smtClean="0">
                <a:solidFill>
                  <a:srgbClr val="7E24A2"/>
                </a:solidFill>
              </a:rPr>
              <a:t>инвалиды</a:t>
            </a:r>
            <a:endParaRPr lang="ru-RU" sz="2400" dirty="0">
              <a:solidFill>
                <a:srgbClr val="7E24A2"/>
              </a:solidFill>
            </a:endParaRPr>
          </a:p>
        </p:txBody>
      </p:sp>
      <p:pic>
        <p:nvPicPr>
          <p:cNvPr id="3074" name="Picture 2" descr="https://png.pngtree.com/element_origin_min_pic/16/09/11/1857d535b7ba8e7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312420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07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clipart-library.com/images/RkTK4L8ij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78" y="1916832"/>
            <a:ext cx="1517948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gruzoperevozkimoscow77.ru/wp-content/uploads/2017/02/gruzoperevozki_moskva_spisk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715445"/>
            <a:ext cx="2189335" cy="1973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70640"/>
            <a:ext cx="5688632" cy="36001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Бюджетное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Ханты-Мансийского автономного округа – Югры</a:t>
            </a:r>
            <a:b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«Советский комплексный центр социального обслуживания населения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8B3B7C"/>
              </a:solidFill>
            </a:endParaRPr>
          </a:p>
        </p:txBody>
      </p:sp>
      <p:pic>
        <p:nvPicPr>
          <p:cNvPr id="1026" name="Picture 2" descr="C:\Users\Иванова\Desktop\Сайт\логотип Советский КЦСОН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2232248" cy="46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980728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2400" b="1" dirty="0" smtClean="0">
                <a:solidFill>
                  <a:srgbClr val="7E24A2"/>
                </a:solidFill>
              </a:rPr>
              <a:t>Задачи </a:t>
            </a:r>
            <a:r>
              <a:rPr lang="ru-RU" sz="2400" b="1" dirty="0">
                <a:solidFill>
                  <a:srgbClr val="7E24A2"/>
                </a:solidFill>
              </a:rPr>
              <a:t>проекта: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rgbClr val="7E24A2"/>
                </a:solidFill>
              </a:rPr>
              <a:t>Разработать перечень выполняемых работ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solidFill>
                <a:srgbClr val="7E24A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solidFill>
                <a:srgbClr val="7E24A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solidFill>
                <a:srgbClr val="7E24A2"/>
              </a:solidFill>
            </a:endParaRPr>
          </a:p>
          <a:p>
            <a:r>
              <a:rPr lang="ru-RU" sz="2400" dirty="0">
                <a:solidFill>
                  <a:srgbClr val="7E24A2"/>
                </a:solidFill>
              </a:rPr>
              <a:t> </a:t>
            </a:r>
            <a:r>
              <a:rPr lang="ru-RU" sz="2400" dirty="0" smtClean="0">
                <a:solidFill>
                  <a:srgbClr val="7E24A2"/>
                </a:solidFill>
              </a:rPr>
              <a:t>                        2. Оказать </a:t>
            </a:r>
            <a:r>
              <a:rPr lang="ru-RU" sz="2400" dirty="0">
                <a:solidFill>
                  <a:srgbClr val="7E24A2"/>
                </a:solidFill>
              </a:rPr>
              <a:t>в кратчайшие </a:t>
            </a:r>
            <a:r>
              <a:rPr lang="ru-RU" sz="2400" dirty="0" smtClean="0">
                <a:solidFill>
                  <a:srgbClr val="7E24A2"/>
                </a:solidFill>
              </a:rPr>
              <a:t>сроки</a:t>
            </a:r>
          </a:p>
          <a:p>
            <a:r>
              <a:rPr lang="ru-RU" sz="2400" dirty="0">
                <a:solidFill>
                  <a:srgbClr val="7E24A2"/>
                </a:solidFill>
              </a:rPr>
              <a:t> </a:t>
            </a:r>
            <a:r>
              <a:rPr lang="ru-RU" sz="2400" dirty="0" smtClean="0">
                <a:solidFill>
                  <a:srgbClr val="7E24A2"/>
                </a:solidFill>
              </a:rPr>
              <a:t>                             определенные </a:t>
            </a:r>
            <a:r>
              <a:rPr lang="ru-RU" sz="2400" dirty="0">
                <a:solidFill>
                  <a:srgbClr val="7E24A2"/>
                </a:solidFill>
              </a:rPr>
              <a:t>виды </a:t>
            </a:r>
            <a:r>
              <a:rPr lang="ru-RU" sz="2400" dirty="0" smtClean="0">
                <a:solidFill>
                  <a:srgbClr val="7E24A2"/>
                </a:solidFill>
              </a:rPr>
              <a:t>ремонтно-</a:t>
            </a:r>
          </a:p>
          <a:p>
            <a:r>
              <a:rPr lang="ru-RU" sz="2400" dirty="0">
                <a:solidFill>
                  <a:srgbClr val="7E24A2"/>
                </a:solidFill>
              </a:rPr>
              <a:t> </a:t>
            </a:r>
            <a:r>
              <a:rPr lang="ru-RU" sz="2400" dirty="0" smtClean="0">
                <a:solidFill>
                  <a:srgbClr val="7E24A2"/>
                </a:solidFill>
              </a:rPr>
              <a:t>                                                 хозяйственных </a:t>
            </a:r>
            <a:r>
              <a:rPr lang="ru-RU" sz="2400" dirty="0">
                <a:solidFill>
                  <a:srgbClr val="7E24A2"/>
                </a:solidFill>
              </a:rPr>
              <a:t>работ.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solidFill>
                <a:srgbClr val="7E24A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ru-RU" sz="2400" dirty="0">
              <a:solidFill>
                <a:srgbClr val="7E24A2"/>
              </a:solidFill>
            </a:endParaRPr>
          </a:p>
          <a:p>
            <a:endParaRPr lang="ru-RU" sz="2400" dirty="0" smtClean="0">
              <a:solidFill>
                <a:srgbClr val="7E24A2"/>
              </a:solidFill>
            </a:endParaRPr>
          </a:p>
          <a:p>
            <a:r>
              <a:rPr lang="ru-RU" sz="2400" dirty="0" smtClean="0">
                <a:solidFill>
                  <a:srgbClr val="7E24A2"/>
                </a:solidFill>
              </a:rPr>
              <a:t>3. Обеспечить  </a:t>
            </a:r>
            <a:r>
              <a:rPr lang="ru-RU" sz="2400" dirty="0">
                <a:solidFill>
                  <a:srgbClr val="7E24A2"/>
                </a:solidFill>
              </a:rPr>
              <a:t>доступность в сфере оказания  ремонтно-хозяйственных  работ.</a:t>
            </a:r>
          </a:p>
          <a:p>
            <a:pPr algn="ctr">
              <a:buFont typeface="Arial" charset="0"/>
              <a:buNone/>
            </a:pPr>
            <a:endParaRPr lang="ru-RU" sz="2400" dirty="0">
              <a:solidFill>
                <a:srgbClr val="7E24A2"/>
              </a:solidFill>
            </a:endParaRPr>
          </a:p>
        </p:txBody>
      </p:sp>
      <p:pic>
        <p:nvPicPr>
          <p:cNvPr id="4102" name="Picture 6" descr="http://2.bp.blogspot.com/-ZMppP04GRLk/VPMxn6-O4HI/AAAAAAAAAPc/7KCZBq9hAx0/s1600/toolbox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89040"/>
            <a:ext cx="3248519" cy="2407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617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https://mobile-cdn.123rf.com/300wm/poulcarlsen/poulcarlsen1601/poulcarlsen160100021/51373943-illustration-of-a-happy-floor-and-carpet-man.jpg?ver=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82" y="5314721"/>
            <a:ext cx="1397484" cy="1508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i.turnboard.ru/%D1%83%D1%81%D0%BB%D1%83%D0%B3%D0%B8/%D1%80%D0%B5%D0%BC%D0%BE%D0%BD%D1%82,%D1%81%D1%82%D1%80%D0%BE%D0%B8%D1%82%D0%B5%D0%BB%D1%8C%D1%81%D1%82%D0%B2%D0%BE/%D0%A1%D0%B0%D0%BD%D1%82%D0%B5%D1%85%D0%BD%D0%B8%D1%87%D0%B5%D1%81%D0%BA%D0%B8%D0%B5%20%D1%80%D0%B0%D0%B1%D0%BE%D1%82%D1%8B%20%D0%BB%D1%8E%D0%B1%D0%BE%D0%B9%20%D1%81%D0%BB%D0%BE%D0%B6%D0%BD%D0%BE%D1%81%D1%82%D0%B8.0001a1fc_13807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72" t="4403" r="20151"/>
          <a:stretch/>
        </p:blipFill>
        <p:spPr bwMode="auto">
          <a:xfrm>
            <a:off x="7236296" y="2947527"/>
            <a:ext cx="1822211" cy="240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1000dosok.ru/s/12-10-165866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91" y="1986889"/>
            <a:ext cx="1256057" cy="157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70640"/>
            <a:ext cx="5688632" cy="36001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Бюджетное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Ханты-Мансийского автономного округа – Югры</a:t>
            </a:r>
            <a:b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«Советский комплексный центр социального обслуживания населения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8B3B7C"/>
              </a:solidFill>
            </a:endParaRPr>
          </a:p>
        </p:txBody>
      </p:sp>
      <p:pic>
        <p:nvPicPr>
          <p:cNvPr id="1026" name="Picture 2" descr="C:\Users\Иванова\Desktop\Сайт\логотип Советский КЦСОН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2232248" cy="46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743395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2400" b="1" dirty="0" smtClean="0">
                <a:solidFill>
                  <a:srgbClr val="7E24A2"/>
                </a:solidFill>
              </a:rPr>
              <a:t>Перечень выполняемых работ:</a:t>
            </a:r>
            <a:endParaRPr lang="ru-RU" sz="2400" b="1" dirty="0">
              <a:solidFill>
                <a:srgbClr val="7E24A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244019"/>
            <a:ext cx="64080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B0EB8"/>
                </a:solidFill>
              </a:rPr>
              <a:t>Мебели:</a:t>
            </a:r>
            <a:r>
              <a:rPr lang="ru-RU" dirty="0">
                <a:solidFill>
                  <a:srgbClr val="7B0EB8"/>
                </a:solidFill>
              </a:rPr>
              <a:t> </a:t>
            </a:r>
            <a:r>
              <a:rPr lang="ru-RU" dirty="0" smtClean="0">
                <a:solidFill>
                  <a:srgbClr val="7B0EB8"/>
                </a:solidFill>
              </a:rPr>
              <a:t>сборка-разборка мебели, сборка, разборка шкафов, сборка </a:t>
            </a:r>
            <a:r>
              <a:rPr lang="ru-RU" dirty="0">
                <a:solidFill>
                  <a:srgbClr val="7B0EB8"/>
                </a:solidFill>
              </a:rPr>
              <a:t>и ремонт </a:t>
            </a:r>
            <a:r>
              <a:rPr lang="ru-RU" dirty="0" smtClean="0">
                <a:solidFill>
                  <a:srgbClr val="7B0EB8"/>
                </a:solidFill>
              </a:rPr>
              <a:t>кроватей, установка карнизов, навес </a:t>
            </a:r>
            <a:r>
              <a:rPr lang="ru-RU" dirty="0">
                <a:solidFill>
                  <a:srgbClr val="7B0EB8"/>
                </a:solidFill>
              </a:rPr>
              <a:t>книжных полок </a:t>
            </a:r>
          </a:p>
        </p:txBody>
      </p:sp>
      <p:pic>
        <p:nvPicPr>
          <p:cNvPr id="5124" name="Picture 4" descr="http://vishivashka.ru/wp-content/uploads/mebel-1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04" y="974227"/>
            <a:ext cx="2351953" cy="146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51720" y="2461259"/>
            <a:ext cx="67374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B0EB8"/>
                </a:solidFill>
              </a:rPr>
              <a:t>Электричество: </a:t>
            </a:r>
            <a:r>
              <a:rPr lang="ru-RU" dirty="0" smtClean="0">
                <a:solidFill>
                  <a:srgbClr val="7B0EB8"/>
                </a:solidFill>
              </a:rPr>
              <a:t>установка люстр, замена  лампочек, настройка телевизора, монтаж электропроводки, установка </a:t>
            </a:r>
            <a:r>
              <a:rPr lang="ru-RU" dirty="0">
                <a:solidFill>
                  <a:srgbClr val="7B0EB8"/>
                </a:solidFill>
              </a:rPr>
              <a:t>розеток и выключателей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86104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7B0EB8"/>
                </a:solidFill>
              </a:rPr>
              <a:t>Сантехника: </a:t>
            </a:r>
            <a:r>
              <a:rPr lang="ru-RU" dirty="0" smtClean="0">
                <a:solidFill>
                  <a:srgbClr val="7B0EB8"/>
                </a:solidFill>
              </a:rPr>
              <a:t>установка </a:t>
            </a:r>
            <a:r>
              <a:rPr lang="ru-RU" dirty="0">
                <a:solidFill>
                  <a:srgbClr val="7B0EB8"/>
                </a:solidFill>
              </a:rPr>
              <a:t>смесителей </a:t>
            </a:r>
            <a:r>
              <a:rPr lang="ru-RU" dirty="0" smtClean="0">
                <a:solidFill>
                  <a:srgbClr val="7B0EB8"/>
                </a:solidFill>
              </a:rPr>
              <a:t>и раковин, ремонт сантехники</a:t>
            </a:r>
            <a:endParaRPr lang="ru-RU" dirty="0">
              <a:solidFill>
                <a:srgbClr val="7B0EB8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0250" y="4509120"/>
            <a:ext cx="5148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7B0EB8"/>
                </a:solidFill>
              </a:rPr>
              <a:t>Малярные </a:t>
            </a:r>
            <a:r>
              <a:rPr lang="ru-RU" b="1" i="1" dirty="0" smtClean="0">
                <a:solidFill>
                  <a:srgbClr val="7B0EB8"/>
                </a:solidFill>
              </a:rPr>
              <a:t>работы: </a:t>
            </a:r>
            <a:r>
              <a:rPr lang="ru-RU" dirty="0" smtClean="0">
                <a:solidFill>
                  <a:srgbClr val="7B0EB8"/>
                </a:solidFill>
              </a:rPr>
              <a:t>побелка потолка, покраска </a:t>
            </a:r>
            <a:r>
              <a:rPr lang="ru-RU" dirty="0">
                <a:solidFill>
                  <a:srgbClr val="7B0EB8"/>
                </a:solidFill>
              </a:rPr>
              <a:t>стен, окон, </a:t>
            </a:r>
            <a:r>
              <a:rPr lang="ru-RU" dirty="0" smtClean="0">
                <a:solidFill>
                  <a:srgbClr val="7B0EB8"/>
                </a:solidFill>
              </a:rPr>
              <a:t>полов, поклейка </a:t>
            </a:r>
            <a:r>
              <a:rPr lang="ru-RU" dirty="0">
                <a:solidFill>
                  <a:srgbClr val="7B0EB8"/>
                </a:solidFill>
              </a:rPr>
              <a:t>обоев</a:t>
            </a:r>
          </a:p>
        </p:txBody>
      </p:sp>
      <p:pic>
        <p:nvPicPr>
          <p:cNvPr id="5130" name="Picture 10" descr="http://www.clipartmasters.com/clip-arts/1297/paint-can-and-brush-clip-art-1297059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17150"/>
            <a:ext cx="2180568" cy="1951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95536" y="6068759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7B0EB8"/>
                </a:solidFill>
              </a:rPr>
              <a:t>Плотницкие работы: </a:t>
            </a:r>
            <a:r>
              <a:rPr lang="ru-RU" dirty="0">
                <a:solidFill>
                  <a:srgbClr val="7B0EB8"/>
                </a:solidFill>
              </a:rPr>
              <a:t>навес ковров, картин, крючков и зеркал, установка замков и т.д.</a:t>
            </a:r>
          </a:p>
        </p:txBody>
      </p:sp>
    </p:spTree>
    <p:extLst>
      <p:ext uri="{BB962C8B-B14F-4D97-AF65-F5344CB8AC3E}">
        <p14:creationId xmlns:p14="http://schemas.microsoft.com/office/powerpoint/2010/main" val="1794602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70640"/>
            <a:ext cx="5688632" cy="36001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Бюджетное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Ханты-Мансийского автономного округа – Югры</a:t>
            </a:r>
            <a:b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«Советский комплексный центр социального обслуживания населения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8B3B7C"/>
              </a:solidFill>
            </a:endParaRPr>
          </a:p>
        </p:txBody>
      </p:sp>
      <p:pic>
        <p:nvPicPr>
          <p:cNvPr id="1026" name="Picture 2" descr="C:\Users\Иванова\Desktop\Сайт\логотип Советский КЦСО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2232248" cy="46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51620" y="1124744"/>
            <a:ext cx="723680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2400" b="1" dirty="0" smtClean="0">
                <a:solidFill>
                  <a:srgbClr val="7E24A2"/>
                </a:solidFill>
              </a:rPr>
              <a:t> </a:t>
            </a:r>
            <a:r>
              <a:rPr lang="ru-RU" sz="2400" b="1" dirty="0">
                <a:solidFill>
                  <a:srgbClr val="7E24A2"/>
                </a:solidFill>
              </a:rPr>
              <a:t>Ожидаемые </a:t>
            </a:r>
            <a:r>
              <a:rPr lang="ru-RU" sz="2400" b="1" dirty="0" smtClean="0">
                <a:solidFill>
                  <a:srgbClr val="7E24A2"/>
                </a:solidFill>
              </a:rPr>
              <a:t>результаты:</a:t>
            </a:r>
            <a:endParaRPr lang="ru-RU" sz="2400" b="1" dirty="0">
              <a:solidFill>
                <a:srgbClr val="7E24A2"/>
              </a:solidFill>
            </a:endParaRPr>
          </a:p>
          <a:p>
            <a:r>
              <a:rPr lang="ru-RU" dirty="0"/>
              <a:t> 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7B0EB8"/>
                </a:solidFill>
              </a:rPr>
              <a:t>Повышение </a:t>
            </a:r>
            <a:r>
              <a:rPr lang="ru-RU" dirty="0">
                <a:solidFill>
                  <a:srgbClr val="7B0EB8"/>
                </a:solidFill>
              </a:rPr>
              <a:t>качества жизни маломобильных граждан пожилого возраста и инвалидов г.п. </a:t>
            </a:r>
            <a:r>
              <a:rPr lang="ru-RU" dirty="0" smtClean="0">
                <a:solidFill>
                  <a:srgbClr val="7B0EB8"/>
                </a:solidFill>
              </a:rPr>
              <a:t>Агириш.</a:t>
            </a:r>
            <a:endParaRPr lang="ru-RU" sz="2000" dirty="0" smtClean="0">
              <a:solidFill>
                <a:srgbClr val="7B0EB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7B0EB8"/>
                </a:solidFill>
              </a:rPr>
              <a:t>Наличие </a:t>
            </a:r>
            <a:r>
              <a:rPr lang="ru-RU" dirty="0">
                <a:solidFill>
                  <a:srgbClr val="7B0EB8"/>
                </a:solidFill>
              </a:rPr>
              <a:t>спроса на предоставление услуг проекта «Дедушка на час» в г.п. </a:t>
            </a:r>
            <a:r>
              <a:rPr lang="ru-RU" dirty="0" smtClean="0">
                <a:solidFill>
                  <a:srgbClr val="7B0EB8"/>
                </a:solidFill>
              </a:rPr>
              <a:t>Агириш.</a:t>
            </a:r>
            <a:endParaRPr lang="ru-RU" sz="2000" dirty="0">
              <a:solidFill>
                <a:srgbClr val="7B0EB8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solidFill>
                  <a:srgbClr val="7B0EB8"/>
                </a:solidFill>
              </a:rPr>
              <a:t>Отсутствие </a:t>
            </a:r>
            <a:r>
              <a:rPr lang="ru-RU" dirty="0">
                <a:solidFill>
                  <a:srgbClr val="7B0EB8"/>
                </a:solidFill>
              </a:rPr>
              <a:t>жалоб.</a:t>
            </a:r>
            <a:endParaRPr lang="ru-RU" sz="2000" dirty="0">
              <a:solidFill>
                <a:srgbClr val="7B0EB8"/>
              </a:solidFill>
            </a:endParaRPr>
          </a:p>
        </p:txBody>
      </p:sp>
      <p:pic>
        <p:nvPicPr>
          <p:cNvPr id="7170" name="Picture 2" descr="http://www.acfitzgerald.com/wp-content/uploads/2013/07/A-C-Fitzgerald-Associates-Donor-Trends-799x67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00949"/>
            <a:ext cx="3260826" cy="275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45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170640"/>
            <a:ext cx="5688632" cy="36001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Бюджетное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учреждение</a:t>
            </a:r>
            <a:r>
              <a:rPr lang="en-US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Ханты-Мансийского автономного округа – Югры</a:t>
            </a:r>
            <a:b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«Советский комплексный центр социального обслуживания населения</a:t>
            </a:r>
            <a:r>
              <a:rPr lang="ru-RU" sz="1400" dirty="0" smtClean="0">
                <a:solidFill>
                  <a:srgbClr val="8B3B7C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rgbClr val="8B3B7C"/>
              </a:solidFill>
            </a:endParaRPr>
          </a:p>
        </p:txBody>
      </p:sp>
      <p:pic>
        <p:nvPicPr>
          <p:cNvPr id="1026" name="Picture 2" descr="C:\Users\Иванова\Desktop\Сайт\логотип Советский КЦСОН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2232248" cy="46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51620" y="1556792"/>
            <a:ext cx="72368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ru-RU" sz="2400" b="1" dirty="0" smtClean="0">
                <a:solidFill>
                  <a:srgbClr val="7E24A2"/>
                </a:solidFill>
              </a:rPr>
              <a:t>Особенностью реализации данного проекта является то, в его реализации не требуются никакие вложения, так как все услуги оказываются бесплатно и инструментов дедушки «на час»</a:t>
            </a:r>
            <a:endParaRPr lang="ru-RU" sz="2400" b="1" dirty="0">
              <a:solidFill>
                <a:srgbClr val="7E24A2"/>
              </a:solidFill>
            </a:endParaRPr>
          </a:p>
        </p:txBody>
      </p:sp>
      <p:pic>
        <p:nvPicPr>
          <p:cNvPr id="6146" name="Picture 2" descr="http://kalugadance.ru/images/cms/data/folder_1/besplatno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03118"/>
            <a:ext cx="5810250" cy="209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4057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245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Бюджетное учреждение Ханты-Мансийского автономного округа – Югры «Советский комплексный центр социального обслуживания населения»</vt:lpstr>
      <vt:lpstr>Бюджетное учреждение Ханты-Мансийского автономного округа – Югры «Советский комплексный центр социального обслуживания населения»</vt:lpstr>
      <vt:lpstr>Бюджетное учреждение Ханты-Мансийского автономного округа – Югры «Советский комплексный центр социального обслуживания населения»</vt:lpstr>
      <vt:lpstr>Бюджетное учреждение Ханты-Мансийского автономного округа – Югры «Советский комплексный центр социального обслуживания населения»</vt:lpstr>
      <vt:lpstr>Бюджетное учреждение Ханты-Мансийского автономного округа – Югры «Советский комплексный центр социального обслуживания населения»</vt:lpstr>
      <vt:lpstr>Бюджетное учреждение Ханты-Мансийского автономного округа – Югры «Советский комплексный центр социального обслуживания населения»</vt:lpstr>
      <vt:lpstr>Бюджетное учреждение Ханты-Мансийского автономного округа – Югры «Советский комплексный центр социального обслуживания населения»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Бюджетное учреждение Ханты-Мансийского автономного округа – Югры «Советский комплексный центр социального обслуживания населения»</dc:title>
  <dc:creator>Алёна</dc:creator>
  <cp:lastModifiedBy>Иванова</cp:lastModifiedBy>
  <cp:revision>25</cp:revision>
  <dcterms:created xsi:type="dcterms:W3CDTF">2018-05-22T13:27:52Z</dcterms:created>
  <dcterms:modified xsi:type="dcterms:W3CDTF">2018-05-23T11:48:55Z</dcterms:modified>
</cp:coreProperties>
</file>