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4" r:id="rId1"/>
  </p:sldMasterIdLst>
  <p:notesMasterIdLst>
    <p:notesMasterId r:id="rId10"/>
  </p:notesMasterIdLst>
  <p:sldIdLst>
    <p:sldId id="258" r:id="rId2"/>
    <p:sldId id="259" r:id="rId3"/>
    <p:sldId id="261" r:id="rId4"/>
    <p:sldId id="276" r:id="rId5"/>
    <p:sldId id="277" r:id="rId6"/>
    <p:sldId id="272" r:id="rId7"/>
    <p:sldId id="262" r:id="rId8"/>
    <p:sldId id="271" r:id="rId9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4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238"/>
    <a:srgbClr val="2D8038"/>
    <a:srgbClr val="FF3333"/>
    <a:srgbClr val="92D050"/>
    <a:srgbClr val="009900"/>
    <a:srgbClr val="E0025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78" autoAdjust="0"/>
    <p:restoredTop sz="86480" autoAdjust="0"/>
  </p:normalViewPr>
  <p:slideViewPr>
    <p:cSldViewPr showGuides="1">
      <p:cViewPr>
        <p:scale>
          <a:sx n="100" d="100"/>
          <a:sy n="100" d="100"/>
        </p:scale>
        <p:origin x="-132" y="984"/>
      </p:cViewPr>
      <p:guideLst>
        <p:guide orient="horz" pos="2160"/>
        <p:guide pos="408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954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8475F6-D7FB-454E-B395-85EBB9A02AE5}" type="doc">
      <dgm:prSet loTypeId="urn:microsoft.com/office/officeart/2005/8/layout/equation1" loCatId="relationship" qsTypeId="urn:microsoft.com/office/officeart/2005/8/quickstyle/simple1" qsCatId="simple" csTypeId="urn:microsoft.com/office/officeart/2005/8/colors/colorful2" csCatId="colorful" phldr="1"/>
      <dgm:spPr/>
    </dgm:pt>
    <dgm:pt modelId="{F4DE14CF-14CB-4B24-8AE7-85366D8C9FF9}">
      <dgm:prSet phldrT="[Текст]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/>
            <a:t>Требуемые средства:</a:t>
          </a:r>
        </a:p>
        <a:p>
          <a:r>
            <a:rPr lang="ru-RU" b="1" dirty="0" smtClean="0"/>
            <a:t>215 000 рублей</a:t>
          </a:r>
          <a:endParaRPr lang="ru-RU" b="1" dirty="0"/>
        </a:p>
      </dgm:t>
    </dgm:pt>
    <dgm:pt modelId="{7E91D08E-F91D-4431-9009-9B5C63D41B54}" type="parTrans" cxnId="{81B5C271-B337-4A0C-A7BE-27B7099DC308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D04B84BE-E14D-4FED-9C4D-A62181CF94BF}" type="sibTrans" cxnId="{81B5C271-B337-4A0C-A7BE-27B7099DC308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F3333325-0A16-4162-9258-FBBC1EDE918C}">
      <dgm:prSet phldrT="[Текст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Собственные средства:</a:t>
          </a:r>
        </a:p>
        <a:p>
          <a:r>
            <a:rPr lang="ru-RU" b="1" dirty="0" smtClean="0"/>
            <a:t>30 000 рублей</a:t>
          </a:r>
          <a:endParaRPr lang="ru-RU" b="1" dirty="0"/>
        </a:p>
      </dgm:t>
    </dgm:pt>
    <dgm:pt modelId="{F699F062-E006-4D76-8E3A-4CC7C900905D}" type="parTrans" cxnId="{62F4AA40-1A71-425C-A705-02072FA14A46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B1EAD8C1-884B-40A8-A290-A505131BF020}" type="sibTrans" cxnId="{62F4AA40-1A71-425C-A705-02072FA14A46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2ED59D6A-F0D1-45D7-9CE1-20AC7F1F5E30}">
      <dgm:prSet phldrT="[Текст]"/>
      <dgm:spPr>
        <a:solidFill>
          <a:srgbClr val="FF0000"/>
        </a:solidFill>
      </dgm:spPr>
      <dgm:t>
        <a:bodyPr/>
        <a:lstStyle/>
        <a:p>
          <a:r>
            <a:rPr lang="ru-RU" b="1" dirty="0" smtClean="0"/>
            <a:t>Общий бюджет Проекта:</a:t>
          </a:r>
        </a:p>
        <a:p>
          <a:r>
            <a:rPr lang="ru-RU" b="1" dirty="0" smtClean="0"/>
            <a:t>245 000рублей </a:t>
          </a:r>
          <a:endParaRPr lang="ru-RU" b="1" dirty="0"/>
        </a:p>
      </dgm:t>
    </dgm:pt>
    <dgm:pt modelId="{4491811B-9315-41F8-A493-0A71A16C56C8}" type="parTrans" cxnId="{26448807-27E3-41A7-BCB1-4ACC4159E25D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5F2739C1-C4D5-490E-9552-6BAA8F4F2DD7}" type="sibTrans" cxnId="{26448807-27E3-41A7-BCB1-4ACC4159E25D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B8404493-0860-4AA8-9A84-7152A833C78C}" type="pres">
      <dgm:prSet presAssocID="{828475F6-D7FB-454E-B395-85EBB9A02AE5}" presName="linearFlow" presStyleCnt="0">
        <dgm:presLayoutVars>
          <dgm:dir/>
          <dgm:resizeHandles val="exact"/>
        </dgm:presLayoutVars>
      </dgm:prSet>
      <dgm:spPr/>
    </dgm:pt>
    <dgm:pt modelId="{15F830EA-048E-415F-BC96-5109FB6EC0E3}" type="pres">
      <dgm:prSet presAssocID="{F4DE14CF-14CB-4B24-8AE7-85366D8C9FF9}" presName="node" presStyleLbl="node1" presStyleIdx="0" presStyleCnt="3" custScaleX="18359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570BA0D-F893-46CC-A7B1-9A9C2A9B4B36}" type="pres">
      <dgm:prSet presAssocID="{D04B84BE-E14D-4FED-9C4D-A62181CF94BF}" presName="spacerL" presStyleCnt="0"/>
      <dgm:spPr/>
    </dgm:pt>
    <dgm:pt modelId="{CA46552C-8CD9-48ED-BEF9-C82A5ED92BAA}" type="pres">
      <dgm:prSet presAssocID="{D04B84BE-E14D-4FED-9C4D-A62181CF94BF}" presName="sibTrans" presStyleLbl="sibTrans2D1" presStyleIdx="0" presStyleCnt="2"/>
      <dgm:spPr/>
      <dgm:t>
        <a:bodyPr/>
        <a:lstStyle/>
        <a:p>
          <a:endParaRPr lang="ru-RU"/>
        </a:p>
      </dgm:t>
    </dgm:pt>
    <dgm:pt modelId="{55FACB20-F081-4A3C-876A-61958A9DA4C9}" type="pres">
      <dgm:prSet presAssocID="{D04B84BE-E14D-4FED-9C4D-A62181CF94BF}" presName="spacerR" presStyleCnt="0"/>
      <dgm:spPr/>
    </dgm:pt>
    <dgm:pt modelId="{0791F2D3-962E-488D-914D-CB75D13DD640}" type="pres">
      <dgm:prSet presAssocID="{F3333325-0A16-4162-9258-FBBC1EDE918C}" presName="node" presStyleLbl="node1" presStyleIdx="1" presStyleCnt="3" custScaleX="183590" custLinFactNeighborX="12686" custLinFactNeighborY="-7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49AC801-582B-41DF-875A-AF7D3F2F2953}" type="pres">
      <dgm:prSet presAssocID="{B1EAD8C1-884B-40A8-A290-A505131BF020}" presName="spacerL" presStyleCnt="0"/>
      <dgm:spPr/>
    </dgm:pt>
    <dgm:pt modelId="{8F347AC6-EE69-444C-B896-992DF819394F}" type="pres">
      <dgm:prSet presAssocID="{B1EAD8C1-884B-40A8-A290-A505131BF020}" presName="sibTrans" presStyleLbl="sibTrans2D1" presStyleIdx="1" presStyleCnt="2"/>
      <dgm:spPr/>
      <dgm:t>
        <a:bodyPr/>
        <a:lstStyle/>
        <a:p>
          <a:endParaRPr lang="ru-RU"/>
        </a:p>
      </dgm:t>
    </dgm:pt>
    <dgm:pt modelId="{7F294A1E-10B7-4442-BDC7-F20C6E1053EB}" type="pres">
      <dgm:prSet presAssocID="{B1EAD8C1-884B-40A8-A290-A505131BF020}" presName="spacerR" presStyleCnt="0"/>
      <dgm:spPr/>
    </dgm:pt>
    <dgm:pt modelId="{D5F922BE-40D3-4A36-92AC-40A8ACEE8910}" type="pres">
      <dgm:prSet presAssocID="{2ED59D6A-F0D1-45D7-9CE1-20AC7F1F5E30}" presName="node" presStyleLbl="node1" presStyleIdx="2" presStyleCnt="3" custScaleX="18359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9AC59AA5-9214-4AE6-8CE3-D774C36418D1}" type="presOf" srcId="{D04B84BE-E14D-4FED-9C4D-A62181CF94BF}" destId="{CA46552C-8CD9-48ED-BEF9-C82A5ED92BAA}" srcOrd="0" destOrd="0" presId="urn:microsoft.com/office/officeart/2005/8/layout/equation1"/>
    <dgm:cxn modelId="{22491C5E-D161-40CD-BBFF-5019B763BA8C}" type="presOf" srcId="{2ED59D6A-F0D1-45D7-9CE1-20AC7F1F5E30}" destId="{D5F922BE-40D3-4A36-92AC-40A8ACEE8910}" srcOrd="0" destOrd="0" presId="urn:microsoft.com/office/officeart/2005/8/layout/equation1"/>
    <dgm:cxn modelId="{EE55A37A-3869-4DE6-8012-EEB409C2FC88}" type="presOf" srcId="{F4DE14CF-14CB-4B24-8AE7-85366D8C9FF9}" destId="{15F830EA-048E-415F-BC96-5109FB6EC0E3}" srcOrd="0" destOrd="0" presId="urn:microsoft.com/office/officeart/2005/8/layout/equation1"/>
    <dgm:cxn modelId="{26448807-27E3-41A7-BCB1-4ACC4159E25D}" srcId="{828475F6-D7FB-454E-B395-85EBB9A02AE5}" destId="{2ED59D6A-F0D1-45D7-9CE1-20AC7F1F5E30}" srcOrd="2" destOrd="0" parTransId="{4491811B-9315-41F8-A493-0A71A16C56C8}" sibTransId="{5F2739C1-C4D5-490E-9552-6BAA8F4F2DD7}"/>
    <dgm:cxn modelId="{62F4AA40-1A71-425C-A705-02072FA14A46}" srcId="{828475F6-D7FB-454E-B395-85EBB9A02AE5}" destId="{F3333325-0A16-4162-9258-FBBC1EDE918C}" srcOrd="1" destOrd="0" parTransId="{F699F062-E006-4D76-8E3A-4CC7C900905D}" sibTransId="{B1EAD8C1-884B-40A8-A290-A505131BF020}"/>
    <dgm:cxn modelId="{81B5C271-B337-4A0C-A7BE-27B7099DC308}" srcId="{828475F6-D7FB-454E-B395-85EBB9A02AE5}" destId="{F4DE14CF-14CB-4B24-8AE7-85366D8C9FF9}" srcOrd="0" destOrd="0" parTransId="{7E91D08E-F91D-4431-9009-9B5C63D41B54}" sibTransId="{D04B84BE-E14D-4FED-9C4D-A62181CF94BF}"/>
    <dgm:cxn modelId="{199499D6-B4B9-484F-AF31-125E1399EFE3}" type="presOf" srcId="{F3333325-0A16-4162-9258-FBBC1EDE918C}" destId="{0791F2D3-962E-488D-914D-CB75D13DD640}" srcOrd="0" destOrd="0" presId="urn:microsoft.com/office/officeart/2005/8/layout/equation1"/>
    <dgm:cxn modelId="{EEDDCC60-1738-41FB-B9A6-2118AEA0BE92}" type="presOf" srcId="{828475F6-D7FB-454E-B395-85EBB9A02AE5}" destId="{B8404493-0860-4AA8-9A84-7152A833C78C}" srcOrd="0" destOrd="0" presId="urn:microsoft.com/office/officeart/2005/8/layout/equation1"/>
    <dgm:cxn modelId="{115AC7F9-FE9D-4A8A-ACD8-F088DF25E1A3}" type="presOf" srcId="{B1EAD8C1-884B-40A8-A290-A505131BF020}" destId="{8F347AC6-EE69-444C-B896-992DF819394F}" srcOrd="0" destOrd="0" presId="urn:microsoft.com/office/officeart/2005/8/layout/equation1"/>
    <dgm:cxn modelId="{93B85951-533B-43C3-9C0A-DD426A515F0D}" type="presParOf" srcId="{B8404493-0860-4AA8-9A84-7152A833C78C}" destId="{15F830EA-048E-415F-BC96-5109FB6EC0E3}" srcOrd="0" destOrd="0" presId="urn:microsoft.com/office/officeart/2005/8/layout/equation1"/>
    <dgm:cxn modelId="{95900F5A-21D2-4F79-8CB8-E279D5300FCA}" type="presParOf" srcId="{B8404493-0860-4AA8-9A84-7152A833C78C}" destId="{4570BA0D-F893-46CC-A7B1-9A9C2A9B4B36}" srcOrd="1" destOrd="0" presId="urn:microsoft.com/office/officeart/2005/8/layout/equation1"/>
    <dgm:cxn modelId="{8E33FD0F-6136-44CC-9C4A-B8700BC810A3}" type="presParOf" srcId="{B8404493-0860-4AA8-9A84-7152A833C78C}" destId="{CA46552C-8CD9-48ED-BEF9-C82A5ED92BAA}" srcOrd="2" destOrd="0" presId="urn:microsoft.com/office/officeart/2005/8/layout/equation1"/>
    <dgm:cxn modelId="{1D8FF084-C4B3-4FF4-8254-C2D1D5A11E08}" type="presParOf" srcId="{B8404493-0860-4AA8-9A84-7152A833C78C}" destId="{55FACB20-F081-4A3C-876A-61958A9DA4C9}" srcOrd="3" destOrd="0" presId="urn:microsoft.com/office/officeart/2005/8/layout/equation1"/>
    <dgm:cxn modelId="{C913FB79-D546-4E0D-A099-0318A6CC9254}" type="presParOf" srcId="{B8404493-0860-4AA8-9A84-7152A833C78C}" destId="{0791F2D3-962E-488D-914D-CB75D13DD640}" srcOrd="4" destOrd="0" presId="urn:microsoft.com/office/officeart/2005/8/layout/equation1"/>
    <dgm:cxn modelId="{35FCC19B-B50F-4479-89BA-7F31DB974D9E}" type="presParOf" srcId="{B8404493-0860-4AA8-9A84-7152A833C78C}" destId="{549AC801-582B-41DF-875A-AF7D3F2F2953}" srcOrd="5" destOrd="0" presId="urn:microsoft.com/office/officeart/2005/8/layout/equation1"/>
    <dgm:cxn modelId="{A4454B29-DAB6-44C6-A2F0-E332C2DC144F}" type="presParOf" srcId="{B8404493-0860-4AA8-9A84-7152A833C78C}" destId="{8F347AC6-EE69-444C-B896-992DF819394F}" srcOrd="6" destOrd="0" presId="urn:microsoft.com/office/officeart/2005/8/layout/equation1"/>
    <dgm:cxn modelId="{8F9D875D-115F-4541-B2FD-5F499F23448F}" type="presParOf" srcId="{B8404493-0860-4AA8-9A84-7152A833C78C}" destId="{7F294A1E-10B7-4442-BDC7-F20C6E1053EB}" srcOrd="7" destOrd="0" presId="urn:microsoft.com/office/officeart/2005/8/layout/equation1"/>
    <dgm:cxn modelId="{13081717-7C5F-40C7-B477-FE0CE9F12EDE}" type="presParOf" srcId="{B8404493-0860-4AA8-9A84-7152A833C78C}" destId="{D5F922BE-40D3-4A36-92AC-40A8ACEE8910}" srcOrd="8" destOrd="0" presId="urn:microsoft.com/office/officeart/2005/8/layout/equation1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  <a:ext uri="{C62137D5-CB1D-491B-B009-E17868A290BF}">
      <dgm14:recolorImg xmlns=""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F830EA-048E-415F-BC96-5109FB6EC0E3}">
      <dsp:nvSpPr>
        <dsp:cNvPr id="0" name=""/>
        <dsp:cNvSpPr/>
      </dsp:nvSpPr>
      <dsp:spPr>
        <a:xfrm>
          <a:off x="3838" y="33889"/>
          <a:ext cx="1594156" cy="868324"/>
        </a:xfrm>
        <a:prstGeom prst="roundRect">
          <a:avLst/>
        </a:prstGeom>
        <a:solidFill>
          <a:srgbClr val="FF33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Требуемый Заём: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00 рублей</a:t>
          </a:r>
          <a:endParaRPr lang="ru-RU" sz="1200" b="1" kern="1200" dirty="0"/>
        </a:p>
      </dsp:txBody>
      <dsp:txXfrm>
        <a:off x="46226" y="76277"/>
        <a:ext cx="1509380" cy="783548"/>
      </dsp:txXfrm>
    </dsp:sp>
    <dsp:sp modelId="{CA46552C-8CD9-48ED-BEF9-C82A5ED92BAA}">
      <dsp:nvSpPr>
        <dsp:cNvPr id="0" name=""/>
        <dsp:cNvSpPr/>
      </dsp:nvSpPr>
      <dsp:spPr>
        <a:xfrm>
          <a:off x="1668502" y="216238"/>
          <a:ext cx="503627" cy="503627"/>
        </a:xfrm>
        <a:prstGeom prst="mathPlus">
          <a:avLst/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b="1" kern="1200">
            <a:solidFill>
              <a:schemeClr val="tx1"/>
            </a:solidFill>
          </a:endParaRPr>
        </a:p>
      </dsp:txBody>
      <dsp:txXfrm>
        <a:off x="1735258" y="408825"/>
        <a:ext cx="370115" cy="118453"/>
      </dsp:txXfrm>
    </dsp:sp>
    <dsp:sp modelId="{0791F2D3-962E-488D-914D-CB75D13DD640}">
      <dsp:nvSpPr>
        <dsp:cNvPr id="0" name=""/>
        <dsp:cNvSpPr/>
      </dsp:nvSpPr>
      <dsp:spPr>
        <a:xfrm>
          <a:off x="2251582" y="33221"/>
          <a:ext cx="1594156" cy="868324"/>
        </a:xfrm>
        <a:prstGeom prst="roundRect">
          <a:avLst/>
        </a:prstGeom>
        <a:solidFill>
          <a:srgbClr val="00623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Собственные средства: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00 рублей</a:t>
          </a:r>
          <a:endParaRPr lang="ru-RU" sz="1200" b="1" kern="1200" dirty="0"/>
        </a:p>
      </dsp:txBody>
      <dsp:txXfrm>
        <a:off x="2293970" y="75609"/>
        <a:ext cx="1509380" cy="783548"/>
      </dsp:txXfrm>
    </dsp:sp>
    <dsp:sp modelId="{8F347AC6-EE69-444C-B896-992DF819394F}">
      <dsp:nvSpPr>
        <dsp:cNvPr id="0" name=""/>
        <dsp:cNvSpPr/>
      </dsp:nvSpPr>
      <dsp:spPr>
        <a:xfrm>
          <a:off x="3907301" y="216238"/>
          <a:ext cx="503627" cy="503627"/>
        </a:xfrm>
        <a:prstGeom prst="mathPlus">
          <a:avLst/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b="1" kern="1200">
            <a:solidFill>
              <a:schemeClr val="tx1"/>
            </a:solidFill>
          </a:endParaRPr>
        </a:p>
      </dsp:txBody>
      <dsp:txXfrm>
        <a:off x="3974057" y="408825"/>
        <a:ext cx="370115" cy="118453"/>
      </dsp:txXfrm>
    </dsp:sp>
    <dsp:sp modelId="{F30425B8-5F57-4C1B-A8A3-397AE17071BA}">
      <dsp:nvSpPr>
        <dsp:cNvPr id="0" name=""/>
        <dsp:cNvSpPr/>
      </dsp:nvSpPr>
      <dsp:spPr>
        <a:xfrm>
          <a:off x="4481437" y="29366"/>
          <a:ext cx="1556844" cy="877371"/>
        </a:xfrm>
        <a:prstGeom prst="roundRect">
          <a:avLst/>
        </a:prstGeom>
        <a:solidFill>
          <a:srgbClr val="0099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Другие заёмные средства, гранты, прочее: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00 рублей</a:t>
          </a:r>
          <a:endParaRPr lang="ru-RU" sz="1200" b="1" kern="1200" dirty="0"/>
        </a:p>
      </dsp:txBody>
      <dsp:txXfrm>
        <a:off x="4524267" y="72196"/>
        <a:ext cx="1471184" cy="791711"/>
      </dsp:txXfrm>
    </dsp:sp>
    <dsp:sp modelId="{EA70F03B-7DE5-439F-AAA1-697290281369}">
      <dsp:nvSpPr>
        <dsp:cNvPr id="0" name=""/>
        <dsp:cNvSpPr/>
      </dsp:nvSpPr>
      <dsp:spPr>
        <a:xfrm>
          <a:off x="6108789" y="216238"/>
          <a:ext cx="503627" cy="503627"/>
        </a:xfrm>
        <a:prstGeom prst="mathEqual">
          <a:avLst/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>
            <a:solidFill>
              <a:schemeClr val="tx1"/>
            </a:solidFill>
          </a:endParaRPr>
        </a:p>
      </dsp:txBody>
      <dsp:txXfrm>
        <a:off x="6175545" y="319985"/>
        <a:ext cx="370115" cy="296133"/>
      </dsp:txXfrm>
    </dsp:sp>
    <dsp:sp modelId="{D5F922BE-40D3-4A36-92AC-40A8ACEE8910}">
      <dsp:nvSpPr>
        <dsp:cNvPr id="0" name=""/>
        <dsp:cNvSpPr/>
      </dsp:nvSpPr>
      <dsp:spPr>
        <a:xfrm>
          <a:off x="6682925" y="33889"/>
          <a:ext cx="1594156" cy="868324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/>
            <a:t>Общий бюджет Проекта: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/>
            <a:t>00 рублей </a:t>
          </a:r>
          <a:endParaRPr lang="ru-RU" sz="1200" b="1" kern="1200" dirty="0"/>
        </a:p>
      </dsp:txBody>
      <dsp:txXfrm>
        <a:off x="6725313" y="76277"/>
        <a:ext cx="1509380" cy="7835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1015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1015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fld id="{797A4069-3428-49E5-A626-BF5BDE952B57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8" rIns="92437" bIns="4621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2437" tIns="46218" rIns="92437" bIns="4621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517547"/>
            <a:ext cx="2984870" cy="501015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9" y="9517547"/>
            <a:ext cx="2984870" cy="501015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A47D6BF3-730E-4152-AC83-F6AE31BD4D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2743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D6BF3-730E-4152-AC83-F6AE31BD4DE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2652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355F-F06C-4FB0-9161-21ECFCEAB5AA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679B-4A94-42A0-BC68-FAB8950355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8328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355F-F06C-4FB0-9161-21ECFCEAB5AA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679B-4A94-42A0-BC68-FAB8950355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1207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355F-F06C-4FB0-9161-21ECFCEAB5AA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679B-4A94-42A0-BC68-FAB8950355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3047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355F-F06C-4FB0-9161-21ECFCEAB5AA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679B-4A94-42A0-BC68-FAB8950355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2735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355F-F06C-4FB0-9161-21ECFCEAB5AA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679B-4A94-42A0-BC68-FAB8950355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9353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355F-F06C-4FB0-9161-21ECFCEAB5AA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679B-4A94-42A0-BC68-FAB8950355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9860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355F-F06C-4FB0-9161-21ECFCEAB5AA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679B-4A94-42A0-BC68-FAB8950355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7474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355F-F06C-4FB0-9161-21ECFCEAB5AA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679B-4A94-42A0-BC68-FAB8950355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1921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355F-F06C-4FB0-9161-21ECFCEAB5AA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679B-4A94-42A0-BC68-FAB8950355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514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355F-F06C-4FB0-9161-21ECFCEAB5AA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679B-4A94-42A0-BC68-FAB8950355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10546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355F-F06C-4FB0-9161-21ECFCEAB5AA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679B-4A94-42A0-BC68-FAB8950355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3565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2355F-F06C-4FB0-9161-21ECFCEAB5AA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4679B-4A94-42A0-BC68-FAB8950355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0185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  <p:sldLayoutId id="21474840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vk.com/id376260493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emf"/><Relationship Id="rId5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3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3199" y="1863896"/>
            <a:ext cx="3665118" cy="334837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707904" y="6344913"/>
            <a:ext cx="44589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i="1" dirty="0" smtClean="0">
                <a:solidFill>
                  <a:srgbClr val="006238"/>
                </a:solidFill>
                <a:latin typeface="Century Gothic" panose="020B0502020202020204" pitchFamily="34" charset="0"/>
              </a:rPr>
              <a:t>1</a:t>
            </a:r>
            <a:endParaRPr lang="ru-RU" sz="1200" i="1" dirty="0">
              <a:solidFill>
                <a:srgbClr val="006238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6383" y="4128119"/>
            <a:ext cx="3170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42648" y="4216705"/>
            <a:ext cx="3443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6238"/>
                </a:solidFill>
              </a:rPr>
              <a:t> Организация : Добровольческий          волонтерский отряд «ЛЕТО»</a:t>
            </a:r>
            <a:endParaRPr lang="ru-RU" b="1" dirty="0">
              <a:solidFill>
                <a:srgbClr val="006238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7320" y="4674622"/>
            <a:ext cx="3170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94420" y="3265345"/>
            <a:ext cx="3606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6238"/>
                </a:solidFill>
              </a:rPr>
              <a:t>Регион:    Удмуртская Республика</a:t>
            </a:r>
            <a:endParaRPr lang="ru-RU" b="1" dirty="0">
              <a:solidFill>
                <a:srgbClr val="006238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9932" y="507103"/>
            <a:ext cx="4822547" cy="78094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143373" y="589800"/>
            <a:ext cx="45005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Проект</a:t>
            </a:r>
          </a:p>
          <a:p>
            <a:pPr algn="ctr"/>
            <a:r>
              <a:rPr lang="ru-RU" altLang="ru-RU" sz="1400" b="1" cap="all" dirty="0" smtClean="0">
                <a:solidFill>
                  <a:srgbClr val="FF0000"/>
                </a:solidFill>
              </a:rPr>
              <a:t>   ДЕТИ ЦЕНЯТ Помощь</a:t>
            </a:r>
            <a:r>
              <a:rPr lang="ru-RU" altLang="ru-RU" sz="1400" b="1" cap="all" dirty="0" smtClean="0">
                <a:solidFill>
                  <a:schemeClr val="bg1"/>
                </a:solidFill>
              </a:rPr>
              <a:t>» 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395414" y="1863896"/>
            <a:ext cx="1511300" cy="935037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1400" dirty="0" smtClean="0">
                <a:latin typeface="+mn-lt"/>
              </a:rPr>
              <a:t> </a:t>
            </a:r>
            <a:r>
              <a:rPr lang="ru-RU" sz="1400" dirty="0">
                <a:latin typeface="+mn-lt"/>
              </a:rPr>
              <a:t>или фото </a:t>
            </a:r>
          </a:p>
          <a:p>
            <a:pPr algn="ctr">
              <a:defRPr/>
            </a:pPr>
            <a:r>
              <a:rPr lang="ru-RU" sz="1400" dirty="0" err="1" smtClean="0">
                <a:latin typeface="+mn-lt"/>
              </a:rPr>
              <a:t>организаци</a:t>
            </a:r>
            <a:endParaRPr lang="ru-RU" sz="1400" dirty="0">
              <a:latin typeface="+mn-lt"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4202438" y="1844824"/>
            <a:ext cx="4661138" cy="334837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r">
              <a:defRPr/>
            </a:pPr>
            <a:r>
              <a:rPr lang="ru-RU" sz="1400" b="1" dirty="0" smtClean="0">
                <a:solidFill>
                  <a:srgbClr val="006238"/>
                </a:solidFill>
              </a:rPr>
              <a:t>Проект направленный на организацию</a:t>
            </a:r>
          </a:p>
          <a:p>
            <a:pPr algn="r">
              <a:defRPr/>
            </a:pPr>
            <a:r>
              <a:rPr lang="ru-RU" sz="1400" b="1" dirty="0" smtClean="0">
                <a:solidFill>
                  <a:srgbClr val="006238"/>
                </a:solidFill>
              </a:rPr>
              <a:t> комфортной городской среды, </a:t>
            </a:r>
          </a:p>
          <a:p>
            <a:pPr algn="r">
              <a:defRPr/>
            </a:pPr>
            <a:r>
              <a:rPr lang="ru-RU" sz="1400" b="1" dirty="0" smtClean="0">
                <a:solidFill>
                  <a:srgbClr val="006238"/>
                </a:solidFill>
              </a:rPr>
              <a:t>создание новых культурных пространств для</a:t>
            </a:r>
          </a:p>
          <a:p>
            <a:pPr algn="r">
              <a:defRPr/>
            </a:pPr>
            <a:r>
              <a:rPr lang="ru-RU" sz="1400" b="1" dirty="0" smtClean="0">
                <a:solidFill>
                  <a:srgbClr val="006238"/>
                </a:solidFill>
              </a:rPr>
              <a:t> общения здоровых детей  и  детей </a:t>
            </a:r>
          </a:p>
          <a:p>
            <a:pPr algn="r">
              <a:defRPr/>
            </a:pPr>
            <a:r>
              <a:rPr lang="ru-RU" sz="1400" b="1" dirty="0" smtClean="0">
                <a:solidFill>
                  <a:srgbClr val="006238"/>
                </a:solidFill>
              </a:rPr>
              <a:t>с ограниченными  возможностями, </a:t>
            </a:r>
          </a:p>
          <a:p>
            <a:pPr algn="r">
              <a:defRPr/>
            </a:pPr>
            <a:r>
              <a:rPr lang="ru-RU" sz="1400" b="1" dirty="0" smtClean="0">
                <a:solidFill>
                  <a:srgbClr val="006238"/>
                </a:solidFill>
              </a:rPr>
              <a:t>помощь в благоустройстве </a:t>
            </a:r>
          </a:p>
          <a:p>
            <a:pPr algn="r">
              <a:defRPr/>
            </a:pPr>
            <a:r>
              <a:rPr lang="ru-RU" sz="1400" b="1" dirty="0" smtClean="0">
                <a:solidFill>
                  <a:srgbClr val="006238"/>
                </a:solidFill>
              </a:rPr>
              <a:t>Села </a:t>
            </a:r>
            <a:r>
              <a:rPr lang="ru-RU" sz="1400" b="1" dirty="0" err="1" smtClean="0">
                <a:solidFill>
                  <a:srgbClr val="006238"/>
                </a:solidFill>
              </a:rPr>
              <a:t>Кильмезь</a:t>
            </a:r>
            <a:r>
              <a:rPr lang="ru-RU" sz="1400" b="1" dirty="0" smtClean="0">
                <a:solidFill>
                  <a:srgbClr val="006238"/>
                </a:solidFill>
              </a:rPr>
              <a:t> и сохранении экологии.</a:t>
            </a:r>
          </a:p>
          <a:p>
            <a:pPr algn="r">
              <a:defRPr/>
            </a:pPr>
            <a:r>
              <a:rPr lang="ru-RU" sz="1400" b="1" dirty="0" smtClean="0">
                <a:solidFill>
                  <a:srgbClr val="006238"/>
                </a:solidFill>
              </a:rPr>
              <a:t>При участии во </a:t>
            </a:r>
          </a:p>
          <a:p>
            <a:pPr algn="r">
              <a:defRPr/>
            </a:pPr>
            <a:r>
              <a:rPr lang="ru-RU" sz="1400" b="1" dirty="0" smtClean="0">
                <a:solidFill>
                  <a:srgbClr val="006238"/>
                </a:solidFill>
              </a:rPr>
              <a:t>ВСЕРОССИЙСКОМ КОНКУРСЕ </a:t>
            </a:r>
          </a:p>
          <a:p>
            <a:pPr algn="r">
              <a:defRPr/>
            </a:pPr>
            <a:r>
              <a:rPr lang="ru-RU" sz="1400" b="1" dirty="0" smtClean="0">
                <a:solidFill>
                  <a:srgbClr val="006238"/>
                </a:solidFill>
              </a:rPr>
              <a:t>«ДОБРОВОЛЕЦ РОССИИ -2018» </a:t>
            </a:r>
          </a:p>
          <a:p>
            <a:pPr algn="r">
              <a:defRPr/>
            </a:pPr>
            <a:r>
              <a:rPr lang="ru-RU" sz="1400" b="1" dirty="0" smtClean="0">
                <a:solidFill>
                  <a:srgbClr val="006238"/>
                </a:solidFill>
              </a:rPr>
              <a:t>в номинации</a:t>
            </a:r>
          </a:p>
          <a:p>
            <a:pPr algn="r">
              <a:defRPr/>
            </a:pPr>
            <a:r>
              <a:rPr lang="ru-RU" sz="1400" b="1" dirty="0" smtClean="0">
                <a:solidFill>
                  <a:srgbClr val="006238"/>
                </a:solidFill>
              </a:rPr>
              <a:t>«ВОКРУГ ТЕБЯ»</a:t>
            </a:r>
            <a:endParaRPr lang="ru-RU" sz="1400" b="1" dirty="0">
              <a:solidFill>
                <a:srgbClr val="006238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953366"/>
            <a:ext cx="2928958" cy="104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4286248" y="542926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defTabSz="957263">
              <a:defRPr/>
            </a:pPr>
            <a:r>
              <a:rPr lang="ru-RU" sz="1400" b="1" i="1" dirty="0" smtClean="0">
                <a:solidFill>
                  <a:srgbClr val="006238"/>
                </a:solidFill>
              </a:rPr>
              <a:t>Всероссийский конкурс проектов </a:t>
            </a:r>
          </a:p>
          <a:p>
            <a:pPr algn="r" defTabSz="957263">
              <a:defRPr/>
            </a:pPr>
            <a:r>
              <a:rPr lang="ru-RU" sz="1400" b="1" i="1" dirty="0" smtClean="0">
                <a:solidFill>
                  <a:srgbClr val="006238"/>
                </a:solidFill>
              </a:rPr>
              <a:t>«Доброволец России– 2018»</a:t>
            </a:r>
          </a:p>
        </p:txBody>
      </p:sp>
    </p:spTree>
    <p:extLst>
      <p:ext uri="{BB962C8B-B14F-4D97-AF65-F5344CB8AC3E}">
        <p14:creationId xmlns="" xmlns:p14="http://schemas.microsoft.com/office/powerpoint/2010/main" val="125809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40243" y="946518"/>
            <a:ext cx="3170584" cy="49631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2D8038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53024" y="791416"/>
            <a:ext cx="3170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1200" dirty="0" smtClean="0"/>
              <a:t>2</a:t>
            </a:r>
            <a:endParaRPr lang="ru-RU" sz="1200" dirty="0"/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5822172" y="1160228"/>
            <a:ext cx="2849650" cy="376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" tIns="10800" rIns="18000" bIns="10800" anchor="ctr">
            <a:spAutoFit/>
          </a:bodyPr>
          <a:lstStyle/>
          <a:p>
            <a:pPr>
              <a:defRPr/>
            </a:pPr>
            <a:r>
              <a:rPr lang="ru-RU" sz="1100" b="1" dirty="0" smtClean="0">
                <a:solidFill>
                  <a:srgbClr val="2D8038"/>
                </a:solidFill>
                <a:latin typeface="+mn-lt"/>
              </a:rPr>
              <a:t>Название организации: </a:t>
            </a:r>
            <a:r>
              <a:rPr lang="ru-RU" sz="1100" b="1" dirty="0" smtClean="0">
                <a:solidFill>
                  <a:srgbClr val="FF0000"/>
                </a:solidFill>
              </a:rPr>
              <a:t>Добровольческий отряд «ЛЕТО» </a:t>
            </a:r>
            <a:endParaRPr lang="ru-RU" sz="11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ru-RU" sz="1100" b="1" dirty="0" smtClean="0">
                <a:solidFill>
                  <a:srgbClr val="2D8038"/>
                </a:solidFill>
                <a:latin typeface="+mn-lt"/>
              </a:rPr>
              <a:t>Регион: </a:t>
            </a:r>
            <a:r>
              <a:rPr lang="ru-RU" sz="1100" b="1" dirty="0" smtClean="0">
                <a:solidFill>
                  <a:srgbClr val="FF0000"/>
                </a:solidFill>
                <a:latin typeface="+mn-lt"/>
              </a:rPr>
              <a:t>Удмуртская Республика</a:t>
            </a:r>
            <a:endParaRPr lang="ru-RU" sz="11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ru-RU" sz="1100" b="1" dirty="0" smtClean="0">
                <a:solidFill>
                  <a:srgbClr val="2D8038"/>
                </a:solidFill>
                <a:latin typeface="+mn-lt"/>
              </a:rPr>
              <a:t>Год основания организации: </a:t>
            </a:r>
            <a:r>
              <a:rPr lang="ru-RU" sz="1100" b="1" dirty="0" smtClean="0">
                <a:solidFill>
                  <a:srgbClr val="FF0000"/>
                </a:solidFill>
                <a:latin typeface="+mn-lt"/>
              </a:rPr>
              <a:t>2018год</a:t>
            </a:r>
          </a:p>
          <a:p>
            <a:pPr>
              <a:spcBef>
                <a:spcPts val="600"/>
              </a:spcBef>
              <a:defRPr/>
            </a:pPr>
            <a:r>
              <a:rPr lang="ru-RU" sz="1100" b="1" dirty="0" smtClean="0">
                <a:solidFill>
                  <a:srgbClr val="2D8038"/>
                </a:solidFill>
                <a:latin typeface="+mn-lt"/>
              </a:rPr>
              <a:t>Количество добровольцев: </a:t>
            </a:r>
            <a:r>
              <a:rPr lang="ru-RU" sz="1100" b="1" dirty="0" smtClean="0">
                <a:solidFill>
                  <a:srgbClr val="2D8038"/>
                </a:solidFill>
              </a:rPr>
              <a:t>19</a:t>
            </a:r>
          </a:p>
          <a:p>
            <a:pPr>
              <a:spcBef>
                <a:spcPts val="600"/>
              </a:spcBef>
              <a:defRPr/>
            </a:pPr>
            <a:endParaRPr lang="ru-RU" sz="1100" b="1" dirty="0" smtClean="0">
              <a:solidFill>
                <a:srgbClr val="FF0000"/>
              </a:solidFill>
              <a:latin typeface="+mn-lt"/>
            </a:endParaRPr>
          </a:p>
          <a:p>
            <a:pPr>
              <a:defRPr/>
            </a:pPr>
            <a:endParaRPr lang="ru-RU" sz="1100" b="1" dirty="0">
              <a:solidFill>
                <a:srgbClr val="2D8038"/>
              </a:solidFill>
              <a:latin typeface="+mn-lt"/>
            </a:endParaRPr>
          </a:p>
          <a:p>
            <a:pPr>
              <a:spcBef>
                <a:spcPts val="600"/>
              </a:spcBef>
              <a:defRPr/>
            </a:pPr>
            <a:endParaRPr lang="ru-RU" sz="1100" b="1" dirty="0" smtClean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  <a:defRPr/>
            </a:pPr>
            <a:endParaRPr lang="ru-RU" sz="1100" b="1" dirty="0" smtClean="0">
              <a:solidFill>
                <a:srgbClr val="2D8038"/>
              </a:solidFill>
              <a:latin typeface="+mn-lt"/>
            </a:endParaRPr>
          </a:p>
          <a:p>
            <a:pPr>
              <a:spcBef>
                <a:spcPts val="600"/>
              </a:spcBef>
              <a:defRPr/>
            </a:pPr>
            <a:r>
              <a:rPr lang="ru-RU" sz="1100" b="1" dirty="0" smtClean="0">
                <a:solidFill>
                  <a:srgbClr val="2D8038"/>
                </a:solidFill>
              </a:rPr>
              <a:t>Сайт:</a:t>
            </a:r>
            <a:r>
              <a:rPr lang="en-US" sz="1100" b="1" dirty="0" smtClean="0">
                <a:solidFill>
                  <a:srgbClr val="FF0000"/>
                </a:solidFill>
              </a:rPr>
              <a:t> </a:t>
            </a:r>
            <a:r>
              <a:rPr lang="en-US" sz="1100" b="1" dirty="0" smtClean="0">
                <a:solidFill>
                  <a:srgbClr val="FF0000"/>
                </a:solidFill>
                <a:hlinkClick r:id="rId2"/>
              </a:rPr>
              <a:t>https://vk.com/id376260493</a:t>
            </a:r>
            <a:endParaRPr lang="ru-RU" sz="1100" b="1" dirty="0" smtClean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  <a:defRPr/>
            </a:pPr>
            <a:r>
              <a:rPr lang="ru-RU" sz="1100" b="1" dirty="0" smtClean="0">
                <a:solidFill>
                  <a:srgbClr val="2D8038"/>
                </a:solidFill>
              </a:rPr>
              <a:t>Цель : </a:t>
            </a:r>
            <a:r>
              <a:rPr lang="ru-RU" sz="1100" b="1" dirty="0" smtClean="0">
                <a:solidFill>
                  <a:srgbClr val="FF0000"/>
                </a:solidFill>
              </a:rPr>
              <a:t>благоустройство территории  в центре села </a:t>
            </a:r>
            <a:r>
              <a:rPr lang="ru-RU" sz="1100" b="1" dirty="0" err="1" smtClean="0">
                <a:solidFill>
                  <a:srgbClr val="FF0000"/>
                </a:solidFill>
              </a:rPr>
              <a:t>Кильмезь</a:t>
            </a:r>
            <a:r>
              <a:rPr lang="en-US" sz="1100" b="1" dirty="0" smtClean="0">
                <a:solidFill>
                  <a:srgbClr val="FF0000"/>
                </a:solidFill>
              </a:rPr>
              <a:t>,</a:t>
            </a:r>
            <a:r>
              <a:rPr lang="ru-RU" sz="1100" b="1" dirty="0" smtClean="0">
                <a:solidFill>
                  <a:srgbClr val="FF0000"/>
                </a:solidFill>
              </a:rPr>
              <a:t> создание </a:t>
            </a:r>
            <a:r>
              <a:rPr lang="ru-RU" sz="1100" b="1" dirty="0" err="1" smtClean="0">
                <a:solidFill>
                  <a:srgbClr val="FF0000"/>
                </a:solidFill>
              </a:rPr>
              <a:t>культурно-эстетичесого</a:t>
            </a:r>
            <a:r>
              <a:rPr lang="ru-RU" sz="1100" b="1" dirty="0" smtClean="0">
                <a:solidFill>
                  <a:srgbClr val="FF0000"/>
                </a:solidFill>
              </a:rPr>
              <a:t> пространства</a:t>
            </a:r>
          </a:p>
          <a:p>
            <a:pPr>
              <a:spcBef>
                <a:spcPts val="600"/>
              </a:spcBef>
              <a:defRPr/>
            </a:pPr>
            <a:endParaRPr lang="ru-RU" sz="1100" b="1" dirty="0">
              <a:solidFill>
                <a:srgbClr val="2D8038"/>
              </a:solidFill>
              <a:latin typeface="+mn-lt"/>
            </a:endParaRPr>
          </a:p>
          <a:p>
            <a:pPr>
              <a:spcBef>
                <a:spcPts val="600"/>
              </a:spcBef>
              <a:defRPr/>
            </a:pPr>
            <a:r>
              <a:rPr lang="ru-RU" sz="1100" b="1" dirty="0" smtClean="0">
                <a:solidFill>
                  <a:srgbClr val="2D8038"/>
                </a:solidFill>
              </a:rPr>
              <a:t>Миссия: </a:t>
            </a:r>
            <a:r>
              <a:rPr lang="ru-RU" sz="1100" b="1" dirty="0" smtClean="0">
                <a:solidFill>
                  <a:srgbClr val="FF0000"/>
                </a:solidFill>
              </a:rPr>
              <a:t>создание комфортных условий для детей  с  ДЦП и ОВЗ. Повышение качества жизни на селе.</a:t>
            </a:r>
            <a:endParaRPr lang="ru-RU" sz="1100" b="1" dirty="0" smtClean="0">
              <a:solidFill>
                <a:srgbClr val="FF0000"/>
              </a:solidFill>
              <a:latin typeface="+mn-lt"/>
            </a:endParaRPr>
          </a:p>
          <a:p>
            <a:pPr>
              <a:spcBef>
                <a:spcPts val="600"/>
              </a:spcBef>
              <a:defRPr/>
            </a:pPr>
            <a:endParaRPr lang="ru-RU" sz="1100" b="1" dirty="0" smtClean="0">
              <a:solidFill>
                <a:srgbClr val="2D8038"/>
              </a:solidFill>
              <a:latin typeface="+mn-lt"/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428596" y="928670"/>
            <a:ext cx="5286412" cy="264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endParaRPr lang="ru-RU" sz="1100" b="1" i="1" dirty="0" smtClean="0">
              <a:solidFill>
                <a:srgbClr val="2D8038"/>
              </a:solidFill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endParaRPr lang="ru-RU" sz="1100" b="1" i="1" dirty="0" smtClean="0">
              <a:solidFill>
                <a:srgbClr val="2D8038"/>
              </a:solidFill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ru-RU" sz="1100" b="1" i="1" dirty="0" smtClean="0">
                <a:solidFill>
                  <a:srgbClr val="2D8038"/>
                </a:solidFill>
              </a:rPr>
              <a:t>ЗОРИНА НАДЕЖДА НИКОЛАЕВНА- руководитель проекта.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ru-RU" sz="1100" b="1" i="1" dirty="0" smtClean="0">
                <a:solidFill>
                  <a:srgbClr val="2D8038"/>
                </a:solidFill>
              </a:rPr>
              <a:t>ШАНИНА АНАСТАСИЯ- руководитель отряда 12 лет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ru-RU" sz="1100" b="1" i="1" dirty="0" smtClean="0">
                <a:solidFill>
                  <a:srgbClr val="2D8038"/>
                </a:solidFill>
              </a:rPr>
              <a:t>РЕУТОВА ПОЛИНА – помощник  8  лет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ru-RU" sz="1100" b="1" i="1" dirty="0" smtClean="0">
                <a:solidFill>
                  <a:srgbClr val="2D8038"/>
                </a:solidFill>
              </a:rPr>
              <a:t>Добровольческий отряд «ЛЕТО» сформировался из детей от 8 до 14 лет . Из учеников </a:t>
            </a:r>
            <a:r>
              <a:rPr lang="ru-RU" sz="1100" b="1" i="1" dirty="0" err="1" smtClean="0">
                <a:solidFill>
                  <a:srgbClr val="2D8038"/>
                </a:solidFill>
              </a:rPr>
              <a:t>Кильмезской</a:t>
            </a:r>
            <a:r>
              <a:rPr lang="ru-RU" sz="1100" b="1" i="1" dirty="0" smtClean="0">
                <a:solidFill>
                  <a:srgbClr val="2D8038"/>
                </a:solidFill>
              </a:rPr>
              <a:t> средней школы </a:t>
            </a:r>
            <a:r>
              <a:rPr lang="en-US" sz="1100" b="1" i="1" dirty="0" smtClean="0">
                <a:solidFill>
                  <a:srgbClr val="2D8038"/>
                </a:solidFill>
              </a:rPr>
              <a:t>,</a:t>
            </a:r>
            <a:r>
              <a:rPr lang="ru-RU" sz="1100" b="1" i="1" dirty="0" smtClean="0">
                <a:solidFill>
                  <a:srgbClr val="2D8038"/>
                </a:solidFill>
              </a:rPr>
              <a:t> выступивших 31 мая 2018 года на I республиканском инклюзивном фестивале «Грани возможного: Удмуртия, мой край родной» . Организатором стал Благотворительный фонд «Подари ЗАВТРА»</a:t>
            </a:r>
            <a:endParaRPr lang="en-US" sz="1100" b="1" i="1" dirty="0" smtClean="0">
              <a:solidFill>
                <a:srgbClr val="2D8038"/>
              </a:solidFill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ru-RU" sz="1100" b="1" i="1" dirty="0" smtClean="0">
                <a:solidFill>
                  <a:srgbClr val="2D8038"/>
                </a:solidFill>
              </a:rPr>
              <a:t>Так же детей пригласили  в  Благотворительный волонтерский проект «Твой час», Интерактивная концертная программа студии «Бродвей-инклюзив» с участием детей с ограниченными возможностями здоровья.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ru-RU" sz="1100" b="1" i="1" dirty="0" smtClean="0">
                <a:solidFill>
                  <a:srgbClr val="2D8038"/>
                </a:solidFill>
              </a:rPr>
              <a:t>Они прониклись  к проблемам детей  с ДЦП и ОВЗ. Обратили внимание на  отсутствие комфортной среды  для  таких детей в селе </a:t>
            </a:r>
            <a:r>
              <a:rPr lang="ru-RU" sz="1100" b="1" i="1" dirty="0" err="1" smtClean="0">
                <a:solidFill>
                  <a:srgbClr val="2D8038"/>
                </a:solidFill>
              </a:rPr>
              <a:t>Кильмезь</a:t>
            </a:r>
            <a:r>
              <a:rPr lang="ru-RU" sz="1100" b="1" i="1" dirty="0" smtClean="0">
                <a:solidFill>
                  <a:srgbClr val="2D8038"/>
                </a:solidFill>
              </a:rPr>
              <a:t>.</a:t>
            </a:r>
            <a:endParaRPr lang="ru-RU" sz="11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>
              <a:lnSpc>
                <a:spcPct val="60000"/>
              </a:lnSpc>
              <a:spcBef>
                <a:spcPct val="50000"/>
              </a:spcBef>
              <a:defRPr/>
            </a:pPr>
            <a:endParaRPr lang="ru-RU" sz="1100" b="1" i="1" dirty="0">
              <a:solidFill>
                <a:srgbClr val="2D8038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357686" y="142853"/>
            <a:ext cx="4536795" cy="64294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ИНФОРМЦИЯ ОБ ОРГАНИЗАЦИИ</a:t>
            </a:r>
            <a:endParaRPr lang="ru-RU" sz="1400" b="1" dirty="0">
              <a:solidFill>
                <a:srgbClr val="FF0000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357562"/>
            <a:ext cx="4429155" cy="2510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601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679B-4A94-42A0-BC68-FAB89503556B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447764" y="177504"/>
            <a:ext cx="6514735" cy="66960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699793" y="262336"/>
            <a:ext cx="6270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cap="all" dirty="0" smtClean="0">
                <a:solidFill>
                  <a:srgbClr val="FF0000"/>
                </a:solidFill>
              </a:rPr>
              <a:t>ОПИСАНИЕ ПРОЕКТА, СОЦИАЛЬНАЯ ПРОБЛЕМАТИКА ПРОЕКТА И МЕХАНИЗМ ЕЕ РЕШЕНИЯ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36574" y="2205205"/>
            <a:ext cx="2788715" cy="298799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54504" y="2226300"/>
            <a:ext cx="2782877" cy="296689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92180" y="2204864"/>
            <a:ext cx="2830390" cy="300808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14282" y="2225300"/>
            <a:ext cx="25717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Социальные проблемы проекта: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600" dirty="0" smtClean="0">
                <a:solidFill>
                  <a:schemeClr val="bg1"/>
                </a:solidFill>
              </a:rPr>
              <a:t>Отсутствие культурно-эстетических мест в селе.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600" dirty="0" smtClean="0">
                <a:solidFill>
                  <a:schemeClr val="bg1"/>
                </a:solidFill>
              </a:rPr>
              <a:t>Отсутствие спортивного оборудования ВОРКАУН для детей с ОВЗ.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600" dirty="0" smtClean="0">
                <a:solidFill>
                  <a:schemeClr val="bg1"/>
                </a:solidFill>
              </a:rPr>
              <a:t>Отсутствие мероприятий с детьми инвалидами</a:t>
            </a:r>
            <a:endParaRPr lang="ru-RU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3388531" y="2271466"/>
            <a:ext cx="2124236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006238"/>
                </a:solidFill>
              </a:rPr>
              <a:t>Календарный план проекта</a:t>
            </a:r>
          </a:p>
          <a:p>
            <a:pPr algn="ctr"/>
            <a:r>
              <a:rPr lang="ru-RU" sz="1100" dirty="0" smtClean="0">
                <a:solidFill>
                  <a:srgbClr val="006238"/>
                </a:solidFill>
              </a:rPr>
              <a:t>Апрель- май: сеем рассаду для  высадки в грунт.</a:t>
            </a:r>
          </a:p>
          <a:p>
            <a:pPr algn="ctr"/>
            <a:r>
              <a:rPr lang="ru-RU" sz="1100" dirty="0" smtClean="0">
                <a:solidFill>
                  <a:srgbClr val="006238"/>
                </a:solidFill>
              </a:rPr>
              <a:t>Май-июнь: подготавливаем почву к  высадке рассады и садим ее.</a:t>
            </a:r>
          </a:p>
          <a:p>
            <a:pPr algn="ctr"/>
            <a:r>
              <a:rPr lang="ru-RU" sz="1100" dirty="0" smtClean="0">
                <a:solidFill>
                  <a:srgbClr val="006238"/>
                </a:solidFill>
              </a:rPr>
              <a:t>Июнь – июль : проводи на  благоустроенной территории мероприятия  с  детьми ДЦП и ОВЗ</a:t>
            </a:r>
            <a:r>
              <a:rPr lang="en-US" sz="1100" dirty="0" smtClean="0">
                <a:solidFill>
                  <a:srgbClr val="006238"/>
                </a:solidFill>
              </a:rPr>
              <a:t>,</a:t>
            </a:r>
            <a:r>
              <a:rPr lang="ru-RU" sz="1100" dirty="0" smtClean="0">
                <a:solidFill>
                  <a:srgbClr val="006238"/>
                </a:solidFill>
              </a:rPr>
              <a:t> здоровыми детьми</a:t>
            </a:r>
          </a:p>
          <a:p>
            <a:pPr algn="ctr"/>
            <a:r>
              <a:rPr lang="ru-RU" sz="1100" dirty="0" smtClean="0">
                <a:solidFill>
                  <a:srgbClr val="006238"/>
                </a:solidFill>
              </a:rPr>
              <a:t>Июль-август: строительство  сцены для  мероприятий села </a:t>
            </a:r>
            <a:r>
              <a:rPr lang="ru-RU" sz="1100" dirty="0" err="1" smtClean="0">
                <a:solidFill>
                  <a:srgbClr val="006238"/>
                </a:solidFill>
              </a:rPr>
              <a:t>Кильмезь</a:t>
            </a:r>
            <a:r>
              <a:rPr lang="ru-RU" sz="1100" dirty="0" smtClean="0">
                <a:solidFill>
                  <a:srgbClr val="006238"/>
                </a:solidFill>
              </a:rPr>
              <a:t> </a:t>
            </a:r>
          </a:p>
          <a:p>
            <a:pPr algn="ctr"/>
            <a:r>
              <a:rPr lang="ru-RU" sz="1100" dirty="0" smtClean="0">
                <a:solidFill>
                  <a:srgbClr val="006238"/>
                </a:solidFill>
              </a:rPr>
              <a:t>Август – сентябрь:  выступление детей с ОВЗ на сцене в честь  школьного вечера встречи 2018г.</a:t>
            </a:r>
            <a:endParaRPr lang="en-US" sz="1100" dirty="0" smtClean="0">
              <a:solidFill>
                <a:srgbClr val="006238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86512" y="2204864"/>
            <a:ext cx="260141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Результатами проекта будут  пользоваться все жители села .  На  благоустроенной территории будут проводиться открытые мастер-классы для детей. Соревнования по шашкам и шахматам  среди детей с ОВЗ.  Совместные выступления на сцене села. </a:t>
            </a:r>
          </a:p>
        </p:txBody>
      </p:sp>
      <p:sp>
        <p:nvSpPr>
          <p:cNvPr id="4" name="Равнобедренный треугольник 3"/>
          <p:cNvSpPr/>
          <p:nvPr/>
        </p:nvSpPr>
        <p:spPr>
          <a:xfrm rot="5400000">
            <a:off x="2508809" y="3619983"/>
            <a:ext cx="1066042" cy="180020"/>
          </a:xfrm>
          <a:prstGeom prst="triangle">
            <a:avLst/>
          </a:prstGeom>
          <a:solidFill>
            <a:srgbClr val="0062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1016733"/>
            <a:ext cx="77867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6238"/>
                </a:solidFill>
              </a:rPr>
              <a:t>Краткое описание </a:t>
            </a:r>
            <a:r>
              <a:rPr lang="ru-RU" sz="1600" dirty="0" smtClean="0">
                <a:solidFill>
                  <a:srgbClr val="006238"/>
                </a:solidFill>
              </a:rPr>
              <a:t>проекта – </a:t>
            </a:r>
          </a:p>
          <a:p>
            <a:pPr algn="ctr"/>
            <a:r>
              <a:rPr lang="ru-RU" sz="1200" dirty="0" smtClean="0"/>
              <a:t>В иду того</a:t>
            </a:r>
            <a:r>
              <a:rPr lang="en-US" sz="1200" dirty="0" smtClean="0"/>
              <a:t>,</a:t>
            </a:r>
            <a:r>
              <a:rPr lang="ru-RU" sz="1200" dirty="0" smtClean="0"/>
              <a:t> что  дети с ДЦП и ОВЗ не всегда могут воспользоваться  качелями и каруселями </a:t>
            </a:r>
            <a:r>
              <a:rPr lang="en-US" sz="1200" dirty="0" smtClean="0"/>
              <a:t>,</a:t>
            </a:r>
            <a:r>
              <a:rPr lang="ru-RU" sz="1200" dirty="0" smtClean="0"/>
              <a:t> добраться до мест проведения детских праздников самостоятельно.  Мы решили благоустроить пустующую территорию в центре села </a:t>
            </a:r>
            <a:r>
              <a:rPr lang="ru-RU" sz="1200" dirty="0" err="1" smtClean="0"/>
              <a:t>Кильмезь</a:t>
            </a:r>
            <a:r>
              <a:rPr lang="ru-RU" sz="1200" dirty="0" smtClean="0"/>
              <a:t> и часть пришкольного участка. К нам </a:t>
            </a:r>
            <a:r>
              <a:rPr lang="ru-RU" sz="1200" dirty="0" smtClean="0"/>
              <a:t>присоединились  родители  </a:t>
            </a:r>
            <a:r>
              <a:rPr lang="ru-RU" sz="1200" dirty="0" smtClean="0"/>
              <a:t>с детьми ОВЗ и ДЦП</a:t>
            </a:r>
          </a:p>
          <a:p>
            <a:endParaRPr lang="ru-RU" sz="1600" dirty="0" smtClean="0">
              <a:solidFill>
                <a:srgbClr val="006238"/>
              </a:solidFill>
            </a:endParaRPr>
          </a:p>
          <a:p>
            <a:r>
              <a:rPr lang="ru-RU" sz="1600" dirty="0" smtClean="0">
                <a:solidFill>
                  <a:srgbClr val="006238"/>
                </a:solidFill>
              </a:rPr>
              <a:t> </a:t>
            </a:r>
            <a:endParaRPr lang="ru-RU" sz="1600" dirty="0">
              <a:solidFill>
                <a:srgbClr val="006238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71868" y="1643050"/>
            <a:ext cx="22655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>
              <a:solidFill>
                <a:srgbClr val="006238"/>
              </a:solidFill>
            </a:endParaRPr>
          </a:p>
          <a:p>
            <a:r>
              <a:rPr lang="ru-RU" sz="1600" dirty="0" smtClean="0">
                <a:solidFill>
                  <a:srgbClr val="006238"/>
                </a:solidFill>
              </a:rPr>
              <a:t>Статус </a:t>
            </a:r>
            <a:r>
              <a:rPr lang="ru-RU" sz="1600" dirty="0">
                <a:solidFill>
                  <a:srgbClr val="006238"/>
                </a:solidFill>
              </a:rPr>
              <a:t>проекта </a:t>
            </a:r>
            <a:r>
              <a:rPr lang="ru-RU" sz="1600" dirty="0" smtClean="0">
                <a:solidFill>
                  <a:srgbClr val="006238"/>
                </a:solidFill>
              </a:rPr>
              <a:t>-</a:t>
            </a:r>
            <a:r>
              <a:rPr lang="ru-RU" sz="1600" dirty="0" err="1" smtClean="0">
                <a:solidFill>
                  <a:srgbClr val="006238"/>
                </a:solidFill>
              </a:rPr>
              <a:t>стартап</a:t>
            </a:r>
            <a:endParaRPr lang="ru-RU" sz="1600" dirty="0">
              <a:solidFill>
                <a:srgbClr val="006238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85720" y="5518466"/>
            <a:ext cx="8567502" cy="79208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03548" y="5500702"/>
            <a:ext cx="8292655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006238"/>
                </a:solidFill>
              </a:rPr>
              <a:t>Социальный эффект от реализации проекта (количественные и качественные показатели)</a:t>
            </a:r>
          </a:p>
          <a:p>
            <a:r>
              <a:rPr lang="ru-RU" sz="1000" dirty="0" smtClean="0"/>
              <a:t>За период реализации проекта – 5 месяцев</a:t>
            </a:r>
            <a:r>
              <a:rPr lang="en-US" sz="1000" dirty="0" smtClean="0"/>
              <a:t>,</a:t>
            </a:r>
            <a:r>
              <a:rPr lang="ru-RU" sz="1000" dirty="0" smtClean="0"/>
              <a:t> получателями услуг станут  более  400 детей и их родителей. Итогом реализации проекта станет </a:t>
            </a:r>
          </a:p>
          <a:p>
            <a:r>
              <a:rPr lang="ru-RU" sz="1000" dirty="0" smtClean="0"/>
              <a:t>улучшение социального качества жизни на селе. Что приведет к пониманию населения проблем детей с инвалидностью. Созданию новых детских </a:t>
            </a:r>
          </a:p>
          <a:p>
            <a:r>
              <a:rPr lang="ru-RU" sz="1000" dirty="0" smtClean="0"/>
              <a:t>площадок</a:t>
            </a:r>
            <a:endParaRPr lang="ru-RU" sz="1000" dirty="0"/>
          </a:p>
        </p:txBody>
      </p:sp>
      <p:sp>
        <p:nvSpPr>
          <p:cNvPr id="23" name="Равнобедренный треугольник 22"/>
          <p:cNvSpPr/>
          <p:nvPr/>
        </p:nvSpPr>
        <p:spPr>
          <a:xfrm rot="10800000">
            <a:off x="3959932" y="5265204"/>
            <a:ext cx="1066042" cy="180020"/>
          </a:xfrm>
          <a:prstGeom prst="triangle">
            <a:avLst/>
          </a:prstGeom>
          <a:solidFill>
            <a:srgbClr val="0062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 rot="5400000">
            <a:off x="5533145" y="3583979"/>
            <a:ext cx="1066042" cy="180020"/>
          </a:xfrm>
          <a:prstGeom prst="triangle">
            <a:avLst/>
          </a:prstGeom>
          <a:solidFill>
            <a:srgbClr val="0062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600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953024" y="791416"/>
            <a:ext cx="3170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679B-4A94-42A0-BC68-FAB89503556B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47764" y="177503"/>
            <a:ext cx="6514735" cy="65920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685851" y="317915"/>
            <a:ext cx="6270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cap="all" dirty="0" smtClean="0">
                <a:solidFill>
                  <a:srgbClr val="FF0000"/>
                </a:solidFill>
              </a:rPr>
              <a:t>ВИЗУАЛИЗАЦИЯ проекта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4282" y="4572008"/>
            <a:ext cx="86201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2D8038"/>
                </a:solidFill>
                <a:cs typeface="Arial" pitchFamily="34" charset="0"/>
              </a:rPr>
              <a:t>Вырастив рассаду на подоконниках школы</a:t>
            </a:r>
            <a:r>
              <a:rPr lang="en-US" sz="1400" b="1" dirty="0" smtClean="0">
                <a:solidFill>
                  <a:srgbClr val="2D8038"/>
                </a:solidFill>
                <a:cs typeface="Arial" pitchFamily="34" charset="0"/>
              </a:rPr>
              <a:t>,</a:t>
            </a:r>
            <a:r>
              <a:rPr lang="ru-RU" sz="1400" b="1" dirty="0" smtClean="0">
                <a:solidFill>
                  <a:srgbClr val="2D8038"/>
                </a:solidFill>
                <a:cs typeface="Arial" pitchFamily="34" charset="0"/>
              </a:rPr>
              <a:t> пришло время ее высаживать.  Вместе с этим</a:t>
            </a:r>
            <a:r>
              <a:rPr lang="en-US" sz="1400" b="1" dirty="0" smtClean="0">
                <a:solidFill>
                  <a:srgbClr val="2D8038"/>
                </a:solidFill>
                <a:cs typeface="Arial" pitchFamily="34" charset="0"/>
              </a:rPr>
              <a:t>,</a:t>
            </a:r>
            <a:r>
              <a:rPr lang="ru-RU" sz="1400" b="1" dirty="0" smtClean="0">
                <a:solidFill>
                  <a:srgbClr val="2D8038"/>
                </a:solidFill>
                <a:cs typeface="Arial" pitchFamily="34" charset="0"/>
              </a:rPr>
              <a:t>  украсили территорию пришкольного участка  декоративным </a:t>
            </a:r>
            <a:r>
              <a:rPr lang="en-US" sz="1400" b="1" dirty="0" smtClean="0">
                <a:solidFill>
                  <a:srgbClr val="2D8038"/>
                </a:solidFill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rgbClr val="2D8038"/>
                </a:solidFill>
                <a:cs typeface="Arial" pitchFamily="34" charset="0"/>
              </a:rPr>
              <a:t>мостиком . Родители и дети принимали непосредственное участие.  На закупку рассады</a:t>
            </a:r>
            <a:r>
              <a:rPr lang="en-US" sz="1400" b="1" dirty="0" smtClean="0">
                <a:solidFill>
                  <a:srgbClr val="2D8038"/>
                </a:solidFill>
                <a:cs typeface="Arial" pitchFamily="34" charset="0"/>
              </a:rPr>
              <a:t>,</a:t>
            </a:r>
            <a:r>
              <a:rPr lang="ru-RU" sz="1400" b="1" dirty="0" smtClean="0">
                <a:solidFill>
                  <a:srgbClr val="2D8038"/>
                </a:solidFill>
                <a:cs typeface="Arial" pitchFamily="34" charset="0"/>
              </a:rPr>
              <a:t> мы сдали 40 килограмм  стеклотары и 50 килограмм макулатуры.  </a:t>
            </a:r>
          </a:p>
        </p:txBody>
      </p:sp>
      <p:pic>
        <p:nvPicPr>
          <p:cNvPr id="3073" name="Picture 1" descr="E:\Documents and Settings\Администратор\Рабочий стол\Новая папка (2)\ДР\1NR4_E2RZ_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928670"/>
            <a:ext cx="2409825" cy="1355527"/>
          </a:xfrm>
          <a:prstGeom prst="rect">
            <a:avLst/>
          </a:prstGeom>
          <a:noFill/>
        </p:spPr>
      </p:pic>
      <p:pic>
        <p:nvPicPr>
          <p:cNvPr id="3074" name="Picture 2" descr="E:\Documents and Settings\Администратор\Рабочий стол\Новая папка (2)\ДР\O6XyHWsw75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3" y="928671"/>
            <a:ext cx="1785949" cy="1339462"/>
          </a:xfrm>
          <a:prstGeom prst="rect">
            <a:avLst/>
          </a:prstGeom>
          <a:noFill/>
        </p:spPr>
      </p:pic>
      <p:pic>
        <p:nvPicPr>
          <p:cNvPr id="3075" name="Picture 3" descr="E:\Documents and Settings\Администратор\Рабочий стол\Новая папка (2)\ДР\mO8buaXl1O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928670"/>
            <a:ext cx="1785950" cy="1339463"/>
          </a:xfrm>
          <a:prstGeom prst="rect">
            <a:avLst/>
          </a:prstGeom>
          <a:noFill/>
        </p:spPr>
      </p:pic>
      <p:pic>
        <p:nvPicPr>
          <p:cNvPr id="3076" name="Picture 4" descr="E:\Documents and Settings\Администратор\Рабочий стол\Новая папка (2)\ДР\ptoohb9mMG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4203" y="928670"/>
            <a:ext cx="1809763" cy="1357322"/>
          </a:xfrm>
          <a:prstGeom prst="rect">
            <a:avLst/>
          </a:prstGeom>
          <a:noFill/>
        </p:spPr>
      </p:pic>
      <p:pic>
        <p:nvPicPr>
          <p:cNvPr id="3077" name="Picture 5" descr="E:\Documents and Settings\Администратор\Рабочий стол\Новая папка (2)\ДР\992n81bAtv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00166" y="2357430"/>
            <a:ext cx="2786082" cy="2089562"/>
          </a:xfrm>
          <a:prstGeom prst="rect">
            <a:avLst/>
          </a:prstGeom>
          <a:noFill/>
        </p:spPr>
      </p:pic>
      <p:pic>
        <p:nvPicPr>
          <p:cNvPr id="3078" name="Picture 6" descr="E:\Documents and Settings\Администратор\Рабочий стол\Новая папка (2)\ДР\063yauhzeFo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0694" y="2357430"/>
            <a:ext cx="2714643" cy="20359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7998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953024" y="791416"/>
            <a:ext cx="3170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679B-4A94-42A0-BC68-FAB89503556B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707904" y="6344913"/>
            <a:ext cx="44589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57263">
              <a:defRPr/>
            </a:pPr>
            <a:endParaRPr lang="ru-RU" sz="1200" b="1" i="1" dirty="0">
              <a:solidFill>
                <a:srgbClr val="006238"/>
              </a:solidFill>
              <a:latin typeface="Century Gothic" panose="020B0502020202020204" pitchFamily="34" charset="0"/>
            </a:endParaRPr>
          </a:p>
          <a:p>
            <a:pPr algn="r"/>
            <a:endParaRPr lang="ru-RU" i="1" dirty="0">
              <a:solidFill>
                <a:srgbClr val="006238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47764" y="177503"/>
            <a:ext cx="6514735" cy="65920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685851" y="317915"/>
            <a:ext cx="6270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cap="all" dirty="0" smtClean="0">
                <a:solidFill>
                  <a:srgbClr val="FF0000"/>
                </a:solidFill>
              </a:rPr>
              <a:t>ВИЗУАЛИЗАЦИЯ проекта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57224" y="5357826"/>
            <a:ext cx="81446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2D8038"/>
                </a:solidFill>
              </a:rPr>
              <a:t>Создание культурно – эстетического места в центре села </a:t>
            </a:r>
            <a:r>
              <a:rPr lang="ru-RU" sz="1400" b="1" dirty="0" err="1" smtClean="0">
                <a:solidFill>
                  <a:srgbClr val="2D8038"/>
                </a:solidFill>
              </a:rPr>
              <a:t>Кильмезь</a:t>
            </a:r>
            <a:r>
              <a:rPr lang="ru-RU" sz="1400" b="1" dirty="0" smtClean="0">
                <a:solidFill>
                  <a:srgbClr val="2D8038"/>
                </a:solidFill>
              </a:rPr>
              <a:t> .</a:t>
            </a:r>
            <a:r>
              <a:rPr lang="en-US" sz="1400" b="1" dirty="0" smtClean="0">
                <a:solidFill>
                  <a:srgbClr val="2D8038"/>
                </a:solidFill>
              </a:rPr>
              <a:t> </a:t>
            </a:r>
            <a:r>
              <a:rPr lang="ru-RU" sz="1400" b="1" dirty="0" smtClean="0">
                <a:solidFill>
                  <a:srgbClr val="2D8038"/>
                </a:solidFill>
              </a:rPr>
              <a:t>Изображение логотипа проекта –</a:t>
            </a:r>
          </a:p>
          <a:p>
            <a:r>
              <a:rPr lang="ru-RU" sz="1400" b="1" dirty="0" smtClean="0">
                <a:solidFill>
                  <a:srgbClr val="2D8038"/>
                </a:solidFill>
              </a:rPr>
              <a:t>как возможность привлечь внимание населения к проблемам детей с инвалидностью.</a:t>
            </a:r>
          </a:p>
          <a:p>
            <a:r>
              <a:rPr lang="ru-RU" sz="1400" b="1" dirty="0" smtClean="0">
                <a:solidFill>
                  <a:srgbClr val="2D8038"/>
                </a:solidFill>
              </a:rPr>
              <a:t>Высадка рассады на клумбы и установка качелей</a:t>
            </a:r>
            <a:r>
              <a:rPr lang="en-US" sz="1400" b="1" dirty="0" smtClean="0">
                <a:solidFill>
                  <a:srgbClr val="2D8038"/>
                </a:solidFill>
              </a:rPr>
              <a:t>,</a:t>
            </a:r>
            <a:r>
              <a:rPr lang="ru-RU" sz="1400" b="1" dirty="0" smtClean="0">
                <a:solidFill>
                  <a:srgbClr val="2D8038"/>
                </a:solidFill>
              </a:rPr>
              <a:t> стола</a:t>
            </a:r>
            <a:r>
              <a:rPr lang="en-US" sz="1400" b="1" dirty="0" smtClean="0">
                <a:solidFill>
                  <a:srgbClr val="2D8038"/>
                </a:solidFill>
              </a:rPr>
              <a:t>,</a:t>
            </a:r>
            <a:r>
              <a:rPr lang="ru-RU" sz="1400" b="1" dirty="0" smtClean="0">
                <a:solidFill>
                  <a:srgbClr val="2D8038"/>
                </a:solidFill>
              </a:rPr>
              <a:t> лавочек для проведения мастер классов</a:t>
            </a:r>
            <a:r>
              <a:rPr lang="en-US" sz="1400" b="1" dirty="0" smtClean="0">
                <a:solidFill>
                  <a:srgbClr val="2D8038"/>
                </a:solidFill>
              </a:rPr>
              <a:t>,</a:t>
            </a:r>
          </a:p>
          <a:p>
            <a:r>
              <a:rPr lang="ru-RU" sz="1400" b="1" dirty="0" smtClean="0">
                <a:solidFill>
                  <a:srgbClr val="2D8038"/>
                </a:solidFill>
              </a:rPr>
              <a:t> турниров</a:t>
            </a:r>
            <a:r>
              <a:rPr lang="en-US" sz="1400" b="1" dirty="0" smtClean="0">
                <a:solidFill>
                  <a:srgbClr val="2D8038"/>
                </a:solidFill>
              </a:rPr>
              <a:t> </a:t>
            </a:r>
            <a:r>
              <a:rPr lang="ru-RU" sz="1400" b="1" dirty="0" smtClean="0">
                <a:solidFill>
                  <a:srgbClr val="2D8038"/>
                </a:solidFill>
              </a:rPr>
              <a:t>по шашкам и шахматам . </a:t>
            </a:r>
            <a:endParaRPr lang="ru-RU" sz="1400" b="1" dirty="0">
              <a:solidFill>
                <a:srgbClr val="2D8038"/>
              </a:solidFill>
            </a:endParaRPr>
          </a:p>
        </p:txBody>
      </p:sp>
      <p:pic>
        <p:nvPicPr>
          <p:cNvPr id="2049" name="Picture 1" descr="E:\Documents and Settings\Администратор\Рабочий стол\Новая папка (2)\ДР\W0U-zEPFS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928670"/>
            <a:ext cx="3414666" cy="1714512"/>
          </a:xfrm>
          <a:prstGeom prst="roundRect">
            <a:avLst/>
          </a:prstGeom>
          <a:noFill/>
        </p:spPr>
      </p:pic>
      <p:pic>
        <p:nvPicPr>
          <p:cNvPr id="2051" name="Picture 3" descr="E:\Documents and Settings\Администратор\Рабочий стол\Новая папка (2)\ДР\oEGK8qhsz3M.jpg"/>
          <p:cNvPicPr>
            <a:picLocks noChangeAspect="1" noChangeArrowheads="1"/>
          </p:cNvPicPr>
          <p:nvPr/>
        </p:nvPicPr>
        <p:blipFill>
          <a:blip r:embed="rId3" cstate="print"/>
          <a:srcRect l="28662" r="11899" b="13164"/>
          <a:stretch>
            <a:fillRect/>
          </a:stretch>
        </p:blipFill>
        <p:spPr bwMode="auto">
          <a:xfrm>
            <a:off x="699662" y="928670"/>
            <a:ext cx="2086388" cy="1714512"/>
          </a:xfrm>
          <a:prstGeom prst="roundRect">
            <a:avLst/>
          </a:prstGeom>
          <a:noFill/>
        </p:spPr>
      </p:pic>
      <p:pic>
        <p:nvPicPr>
          <p:cNvPr id="2052" name="Picture 4" descr="E:\Documents and Settings\Администратор\Рабочий стол\Новая папка (2)\ДР\hIFin-LW0G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4625585"/>
            <a:ext cx="1428760" cy="803677"/>
          </a:xfrm>
          <a:prstGeom prst="roundRect">
            <a:avLst/>
          </a:prstGeom>
          <a:noFill/>
        </p:spPr>
      </p:pic>
      <p:pic>
        <p:nvPicPr>
          <p:cNvPr id="2053" name="Picture 5" descr="E:\Documents and Settings\Администратор\Рабочий стол\Новая папка (2)\ДР\96YCKm9ui-w.jpg"/>
          <p:cNvPicPr>
            <a:picLocks noChangeAspect="1" noChangeArrowheads="1"/>
          </p:cNvPicPr>
          <p:nvPr/>
        </p:nvPicPr>
        <p:blipFill>
          <a:blip r:embed="rId5" cstate="print"/>
          <a:srcRect t="-4167" r="10938" b="4167"/>
          <a:stretch>
            <a:fillRect/>
          </a:stretch>
        </p:blipFill>
        <p:spPr bwMode="auto">
          <a:xfrm>
            <a:off x="3714744" y="2786058"/>
            <a:ext cx="2714644" cy="1714512"/>
          </a:xfrm>
          <a:prstGeom prst="roundRect">
            <a:avLst/>
          </a:prstGeom>
          <a:noFill/>
        </p:spPr>
      </p:pic>
      <p:pic>
        <p:nvPicPr>
          <p:cNvPr id="2054" name="Picture 6" descr="E:\Documents and Settings\Администратор\Рабочий стол\Новая папка (2)\ДР\3Akkaq-OFnE.jpg"/>
          <p:cNvPicPr>
            <a:picLocks noChangeAspect="1" noChangeArrowheads="1"/>
          </p:cNvPicPr>
          <p:nvPr/>
        </p:nvPicPr>
        <p:blipFill>
          <a:blip r:embed="rId6" cstate="print"/>
          <a:srcRect l="22500" b="2222"/>
          <a:stretch>
            <a:fillRect/>
          </a:stretch>
        </p:blipFill>
        <p:spPr bwMode="auto">
          <a:xfrm>
            <a:off x="6429388" y="2756100"/>
            <a:ext cx="2500330" cy="1774429"/>
          </a:xfrm>
          <a:prstGeom prst="roundRect">
            <a:avLst/>
          </a:prstGeom>
          <a:noFill/>
        </p:spPr>
      </p:pic>
      <p:pic>
        <p:nvPicPr>
          <p:cNvPr id="2055" name="Picture 7" descr="E:\Documents and Settings\Администратор\Рабочий стол\Новая папка (2)\ДР\QKW9_BtS3og.jpg"/>
          <p:cNvPicPr>
            <a:picLocks noChangeAspect="1" noChangeArrowheads="1"/>
          </p:cNvPicPr>
          <p:nvPr/>
        </p:nvPicPr>
        <p:blipFill>
          <a:blip r:embed="rId7" cstate="print"/>
          <a:srcRect t="33644" b="3273"/>
          <a:stretch>
            <a:fillRect/>
          </a:stretch>
        </p:blipFill>
        <p:spPr bwMode="auto">
          <a:xfrm>
            <a:off x="857224" y="4625585"/>
            <a:ext cx="2214578" cy="785818"/>
          </a:xfrm>
          <a:prstGeom prst="roundRect">
            <a:avLst/>
          </a:prstGeom>
          <a:noFill/>
        </p:spPr>
      </p:pic>
      <p:pic>
        <p:nvPicPr>
          <p:cNvPr id="2056" name="Picture 8" descr="E:\Documents and Settings\Администратор\Рабочий стол\Новая папка (2)\ДР\DYRzYWQ7bZY.jpg"/>
          <p:cNvPicPr>
            <a:picLocks noChangeAspect="1" noChangeArrowheads="1"/>
          </p:cNvPicPr>
          <p:nvPr/>
        </p:nvPicPr>
        <p:blipFill>
          <a:blip r:embed="rId8" cstate="print"/>
          <a:srcRect l="4687" t="8333"/>
          <a:stretch>
            <a:fillRect/>
          </a:stretch>
        </p:blipFill>
        <p:spPr bwMode="auto">
          <a:xfrm>
            <a:off x="3119427" y="4625585"/>
            <a:ext cx="1452573" cy="785818"/>
          </a:xfrm>
          <a:prstGeom prst="roundRect">
            <a:avLst/>
          </a:prstGeom>
          <a:noFill/>
        </p:spPr>
      </p:pic>
      <p:pic>
        <p:nvPicPr>
          <p:cNvPr id="2057" name="Picture 9" descr="E:\Documents and Settings\Администратор\Рабочий стол\Новая папка (2)\ДР\vfs0OV3_zNY.jpg"/>
          <p:cNvPicPr>
            <a:picLocks noChangeAspect="1" noChangeArrowheads="1"/>
          </p:cNvPicPr>
          <p:nvPr/>
        </p:nvPicPr>
        <p:blipFill>
          <a:blip r:embed="rId9" cstate="print"/>
          <a:srcRect t="31250" r="2389" b="31944"/>
          <a:stretch>
            <a:fillRect/>
          </a:stretch>
        </p:blipFill>
        <p:spPr bwMode="auto">
          <a:xfrm>
            <a:off x="4615134" y="4625585"/>
            <a:ext cx="1171312" cy="785817"/>
          </a:xfrm>
          <a:prstGeom prst="roundRect">
            <a:avLst/>
          </a:prstGeom>
          <a:noFill/>
        </p:spPr>
      </p:pic>
      <p:pic>
        <p:nvPicPr>
          <p:cNvPr id="2058" name="Picture 10" descr="E:\Documents and Settings\Администратор\Рабочий стол\Новая папка (2)\ДР\1XvBao3lpFc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57885" y="4625586"/>
            <a:ext cx="1428759" cy="803678"/>
          </a:xfrm>
          <a:prstGeom prst="roundRect">
            <a:avLst/>
          </a:prstGeom>
          <a:noFill/>
        </p:spPr>
      </p:pic>
      <p:pic>
        <p:nvPicPr>
          <p:cNvPr id="2059" name="Picture 11" descr="E:\Documents and Settings\Администратор\Рабочий стол\Новая папка (2)\ДР\DuD4AxYPAg8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4348" y="2786059"/>
            <a:ext cx="3048024" cy="1714512"/>
          </a:xfrm>
          <a:prstGeom prst="roundRect">
            <a:avLst/>
          </a:prstGeom>
          <a:noFill/>
        </p:spPr>
      </p:pic>
      <p:pic>
        <p:nvPicPr>
          <p:cNvPr id="4" name="Picture 3" descr="E:\Documents and Settings\Администратор\Рабочий стол\4.jpg1.jpg"/>
          <p:cNvPicPr>
            <a:picLocks noChangeAspect="1" noChangeArrowheads="1"/>
          </p:cNvPicPr>
          <p:nvPr/>
        </p:nvPicPr>
        <p:blipFill>
          <a:blip r:embed="rId12"/>
          <a:srcRect r="6544"/>
          <a:stretch>
            <a:fillRect/>
          </a:stretch>
        </p:blipFill>
        <p:spPr bwMode="auto">
          <a:xfrm>
            <a:off x="6072198" y="928670"/>
            <a:ext cx="2832672" cy="1714512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1981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775177" y="2811176"/>
            <a:ext cx="3170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679B-4A94-42A0-BC68-FAB89503556B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88790" y="1148977"/>
            <a:ext cx="4883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2D8038"/>
                </a:solidFill>
                <a:cs typeface="Arial" panose="020B0604020202020204" pitchFamily="34" charset="0"/>
              </a:rPr>
              <a:t>       Срок  реализации Проекта : 5 месяцев</a:t>
            </a:r>
            <a:endParaRPr lang="ru-RU" sz="1400" b="1" dirty="0">
              <a:solidFill>
                <a:srgbClr val="2D8038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="" xmlns:p14="http://schemas.microsoft.com/office/powerpoint/2010/main" val="2741187298"/>
              </p:ext>
            </p:extLst>
          </p:nvPr>
        </p:nvGraphicFramePr>
        <p:xfrm>
          <a:off x="357158" y="1571612"/>
          <a:ext cx="8280920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2447764" y="177503"/>
            <a:ext cx="6514735" cy="65920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699793" y="262336"/>
            <a:ext cx="6270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cap="all" dirty="0" smtClean="0">
                <a:solidFill>
                  <a:srgbClr val="FF0000"/>
                </a:solidFill>
              </a:rPr>
              <a:t>Необходимое оборудование  и ресурсы проекта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14480" y="3143248"/>
            <a:ext cx="7215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2D8038"/>
                </a:solidFill>
                <a:cs typeface="Arial" panose="020B0604020202020204" pitchFamily="34" charset="0"/>
              </a:rPr>
              <a:t>Комплекс 4- 55000рублей                                          Брусья  двухуровневые – 40000 рубле</a:t>
            </a:r>
            <a:r>
              <a:rPr lang="ru-RU" sz="1400" dirty="0" smtClean="0">
                <a:solidFill>
                  <a:srgbClr val="2D8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</a:p>
          <a:p>
            <a:endParaRPr lang="ru-RU" sz="1400" dirty="0">
              <a:solidFill>
                <a:srgbClr val="2D80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13040" y="1296069"/>
            <a:ext cx="98418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16216" y="3115297"/>
            <a:ext cx="23402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dirty="0">
              <a:solidFill>
                <a:srgbClr val="FF0000"/>
              </a:solidFill>
            </a:endParaRPr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3000372"/>
            <a:ext cx="1513625" cy="857256"/>
          </a:xfrm>
          <a:prstGeom prst="rect">
            <a:avLst/>
          </a:prstGeom>
          <a:noFill/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4810" y="2786058"/>
            <a:ext cx="1162045" cy="1162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4000504"/>
            <a:ext cx="1279505" cy="1345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Прямоугольник 21"/>
          <p:cNvSpPr/>
          <p:nvPr/>
        </p:nvSpPr>
        <p:spPr>
          <a:xfrm>
            <a:off x="1643042" y="4214818"/>
            <a:ext cx="43072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2D8038"/>
                </a:solidFill>
                <a:cs typeface="Arial" panose="020B0604020202020204" pitchFamily="34" charset="0"/>
              </a:rPr>
              <a:t>Тренажер жим от груди и верхняя тяга- 50000рублей</a:t>
            </a:r>
            <a:endParaRPr lang="ru-RU" sz="1400" b="1" dirty="0">
              <a:solidFill>
                <a:srgbClr val="2D8038"/>
              </a:solidFill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857356" y="6000768"/>
            <a:ext cx="37832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2D8038"/>
                </a:solidFill>
                <a:cs typeface="Arial" panose="020B0604020202020204" pitchFamily="34" charset="0"/>
              </a:rPr>
              <a:t>Надувная ракушка для  сцены-100 000 рублей</a:t>
            </a:r>
            <a:endParaRPr lang="ru-RU" sz="1400" b="1" dirty="0">
              <a:solidFill>
                <a:srgbClr val="2D8038"/>
              </a:solidFill>
              <a:cs typeface="Arial" panose="020B0604020202020204" pitchFamily="34" charset="0"/>
            </a:endParaRPr>
          </a:p>
        </p:txBody>
      </p:sp>
      <p:pic>
        <p:nvPicPr>
          <p:cNvPr id="1048" name="Picture 24" descr="E:\Documents and Settings\Администратор\Рабочий стол\Новая папка\парк\Новая папка\Ракушка_4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20" y="5500702"/>
            <a:ext cx="1571636" cy="975256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571472" y="2643182"/>
            <a:ext cx="76487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2D8038"/>
                </a:solidFill>
                <a:cs typeface="Arial" panose="020B0604020202020204" pitchFamily="34" charset="0"/>
              </a:rPr>
              <a:t>Средства будут потрачены на закупку и установку оборудования ВОРКАУНТ  и надувной сцены.</a:t>
            </a:r>
            <a:endParaRPr lang="ru-RU" sz="1400" b="1" dirty="0">
              <a:solidFill>
                <a:srgbClr val="2D8038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061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679B-4A94-42A0-BC68-FAB89503556B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500298" y="142852"/>
            <a:ext cx="6535160" cy="56666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059832" y="143634"/>
            <a:ext cx="59614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cap="all" dirty="0" smtClean="0">
                <a:solidFill>
                  <a:srgbClr val="FF0000"/>
                </a:solidFill>
              </a:rPr>
              <a:t>План  площадки ДО И ПОСЛЕ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034" y="4143380"/>
            <a:ext cx="82868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57263">
              <a:defRPr/>
            </a:pPr>
            <a:r>
              <a:rPr lang="ru-RU" sz="1200" b="1" i="1" dirty="0" smtClean="0">
                <a:solidFill>
                  <a:srgbClr val="006238"/>
                </a:solidFill>
                <a:latin typeface="Century Gothic" panose="020B0502020202020204" pitchFamily="34" charset="0"/>
              </a:rPr>
              <a:t>Жители села </a:t>
            </a:r>
            <a:r>
              <a:rPr lang="ru-RU" sz="1200" b="1" i="1" dirty="0" err="1" smtClean="0">
                <a:solidFill>
                  <a:srgbClr val="006238"/>
                </a:solidFill>
                <a:latin typeface="Century Gothic" panose="020B0502020202020204" pitchFamily="34" charset="0"/>
              </a:rPr>
              <a:t>Кильмезь</a:t>
            </a:r>
            <a:r>
              <a:rPr lang="ru-RU" sz="1200" b="1" i="1" dirty="0" smtClean="0">
                <a:solidFill>
                  <a:srgbClr val="006238"/>
                </a:solidFill>
                <a:latin typeface="Century Gothic" panose="020B0502020202020204" pitchFamily="34" charset="0"/>
              </a:rPr>
              <a:t> заразились нашим </a:t>
            </a:r>
            <a:r>
              <a:rPr lang="ru-RU" sz="1200" b="1" dirty="0" smtClean="0">
                <a:solidFill>
                  <a:srgbClr val="006238"/>
                </a:solidFill>
                <a:latin typeface="Century Gothic" panose="020B0502020202020204" pitchFamily="34" charset="0"/>
              </a:rPr>
              <a:t>примером</a:t>
            </a:r>
            <a:r>
              <a:rPr lang="ru-RU" sz="1200" b="1" i="1" dirty="0" smtClean="0">
                <a:solidFill>
                  <a:srgbClr val="006238"/>
                </a:solidFill>
                <a:latin typeface="Century Gothic" panose="020B0502020202020204" pitchFamily="34" charset="0"/>
              </a:rPr>
              <a:t> и первая детская площадка появилась на улице Станционная . Но к сожалению она предназначена для  здоровых детей.   </a:t>
            </a:r>
            <a:endParaRPr lang="ru-RU" sz="1200" b="1" i="1" dirty="0">
              <a:solidFill>
                <a:srgbClr val="006238"/>
              </a:solidFill>
              <a:latin typeface="Century Gothic" panose="020B0502020202020204" pitchFamily="34" charset="0"/>
            </a:endParaRPr>
          </a:p>
          <a:p>
            <a:pPr algn="r"/>
            <a:endParaRPr lang="ru-RU" i="1" dirty="0">
              <a:solidFill>
                <a:srgbClr val="006238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928670"/>
            <a:ext cx="5399087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4714884"/>
            <a:ext cx="7202487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29125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679B-4A94-42A0-BC68-FAB89503556B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205666" y="345867"/>
            <a:ext cx="48141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cap="all" dirty="0" smtClean="0">
                <a:solidFill>
                  <a:schemeClr val="bg1"/>
                </a:solidFill>
              </a:rPr>
              <a:t>Прогноз объема продаж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91781" y="96886"/>
            <a:ext cx="6409375" cy="56666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058366" y="96886"/>
            <a:ext cx="59614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cap="all" dirty="0" smtClean="0">
                <a:solidFill>
                  <a:srgbClr val="FF0000"/>
                </a:solidFill>
              </a:rPr>
              <a:t>Текущая деятельность и </a:t>
            </a:r>
            <a:r>
              <a:rPr lang="ru-RU" sz="1600" b="1" cap="all" dirty="0" smtClean="0">
                <a:solidFill>
                  <a:srgbClr val="FF0000"/>
                </a:solidFill>
              </a:rPr>
              <a:t>Дальнейшее </a:t>
            </a:r>
            <a:r>
              <a:rPr lang="ru-RU" sz="1600" b="1" cap="all" dirty="0" smtClean="0">
                <a:solidFill>
                  <a:srgbClr val="FF0000"/>
                </a:solidFill>
              </a:rPr>
              <a:t>развитие проекта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0" y="5357826"/>
            <a:ext cx="360170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57263">
              <a:defRPr/>
            </a:pPr>
            <a:r>
              <a:rPr lang="ru-RU" sz="1400" b="1" i="1" dirty="0" smtClean="0">
                <a:solidFill>
                  <a:srgbClr val="006238"/>
                </a:solidFill>
              </a:rPr>
              <a:t>Всероссийский </a:t>
            </a:r>
            <a:r>
              <a:rPr lang="ru-RU" sz="1400" b="1" i="1" dirty="0" smtClean="0">
                <a:solidFill>
                  <a:srgbClr val="006238"/>
                </a:solidFill>
              </a:rPr>
              <a:t>конкурс проектов </a:t>
            </a:r>
            <a:endParaRPr lang="ru-RU" sz="1400" b="1" i="1" dirty="0" smtClean="0">
              <a:solidFill>
                <a:srgbClr val="006238"/>
              </a:solidFill>
            </a:endParaRPr>
          </a:p>
          <a:p>
            <a:pPr algn="r" defTabSz="957263">
              <a:defRPr/>
            </a:pPr>
            <a:r>
              <a:rPr lang="ru-RU" sz="1400" b="1" i="1" dirty="0" smtClean="0">
                <a:solidFill>
                  <a:srgbClr val="006238"/>
                </a:solidFill>
              </a:rPr>
              <a:t>«Доброволец России– 2018»</a:t>
            </a:r>
          </a:p>
          <a:p>
            <a:pPr algn="r"/>
            <a:endParaRPr lang="ru-RU" i="1" dirty="0">
              <a:solidFill>
                <a:srgbClr val="006238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857232"/>
            <a:ext cx="878687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6238"/>
                </a:solidFill>
              </a:rPr>
              <a:t>Описание текущей деятельности организации и результаты деятельности (достижения): </a:t>
            </a:r>
            <a:endParaRPr lang="en-US" sz="1400" b="1" dirty="0" smtClean="0">
              <a:solidFill>
                <a:srgbClr val="006238"/>
              </a:solidFill>
            </a:endParaRPr>
          </a:p>
          <a:p>
            <a:r>
              <a:rPr lang="ru-RU" sz="1400" b="1" dirty="0" smtClean="0">
                <a:solidFill>
                  <a:srgbClr val="006238"/>
                </a:solidFill>
              </a:rPr>
              <a:t>Весной </a:t>
            </a:r>
            <a:r>
              <a:rPr lang="ru-RU" sz="1400" b="1" dirty="0" smtClean="0">
                <a:solidFill>
                  <a:srgbClr val="006238"/>
                </a:solidFill>
              </a:rPr>
              <a:t>2018г мы сеяли и выращивали рассаду в стенах школы, начали подготовку земли к посадкам цветов. Вскопали клумбы на пришкольном участке и в центре села </a:t>
            </a:r>
            <a:r>
              <a:rPr lang="ru-RU" sz="1400" b="1" dirty="0" err="1" smtClean="0">
                <a:solidFill>
                  <a:srgbClr val="006238"/>
                </a:solidFill>
              </a:rPr>
              <a:t>Кильмезь</a:t>
            </a:r>
            <a:r>
              <a:rPr lang="ru-RU" sz="1400" b="1" dirty="0" smtClean="0">
                <a:solidFill>
                  <a:srgbClr val="006238"/>
                </a:solidFill>
              </a:rPr>
              <a:t>. С приходом тепла высаживали цветы в клумбы. Придумали логотип проекта и Название совместно с детьми с ОВЗ. Для приобретения семян и краски –отряд собирал и сдавал Стеклотару, макулатуру весь год</a:t>
            </a:r>
            <a:r>
              <a:rPr lang="ru-RU" sz="1400" b="1" dirty="0" smtClean="0">
                <a:solidFill>
                  <a:srgbClr val="006238"/>
                </a:solidFill>
              </a:rPr>
              <a:t>.</a:t>
            </a:r>
          </a:p>
          <a:p>
            <a:r>
              <a:rPr lang="ru-RU" sz="1400" b="1" dirty="0" smtClean="0">
                <a:solidFill>
                  <a:srgbClr val="006238"/>
                </a:solidFill>
              </a:rPr>
              <a:t> </a:t>
            </a:r>
            <a:r>
              <a:rPr lang="ru-RU" sz="1400" b="1" dirty="0" err="1" smtClean="0">
                <a:solidFill>
                  <a:srgbClr val="006238"/>
                </a:solidFill>
              </a:rPr>
              <a:t>Сюмсинская</a:t>
            </a:r>
            <a:r>
              <a:rPr lang="ru-RU" sz="1400" b="1" dirty="0" smtClean="0">
                <a:solidFill>
                  <a:srgbClr val="006238"/>
                </a:solidFill>
              </a:rPr>
              <a:t> районная общественная организация Удмуртской Республиканской Общероссийской общественной организации «Всероссийское общество инвалидов</a:t>
            </a:r>
            <a:r>
              <a:rPr lang="ru-RU" sz="1400" b="1" dirty="0" smtClean="0">
                <a:solidFill>
                  <a:srgbClr val="006238"/>
                </a:solidFill>
              </a:rPr>
              <a:t>» (</a:t>
            </a:r>
            <a:r>
              <a:rPr lang="ru-RU" sz="1400" b="1" dirty="0" smtClean="0">
                <a:solidFill>
                  <a:srgbClr val="006238"/>
                </a:solidFill>
              </a:rPr>
              <a:t>ВОИ) способствовало установке стола и лавочки для проведения настольных игр. </a:t>
            </a:r>
            <a:endParaRPr lang="ru-RU" sz="1400" b="1" dirty="0" smtClean="0">
              <a:solidFill>
                <a:srgbClr val="006238"/>
              </a:solidFill>
            </a:endParaRPr>
          </a:p>
          <a:p>
            <a:r>
              <a:rPr lang="ru-RU" sz="1400" b="1" dirty="0" smtClean="0">
                <a:solidFill>
                  <a:srgbClr val="006238"/>
                </a:solidFill>
              </a:rPr>
              <a:t>Индивидуальный </a:t>
            </a:r>
            <a:r>
              <a:rPr lang="ru-RU" sz="1400" b="1" dirty="0" smtClean="0">
                <a:solidFill>
                  <a:srgbClr val="006238"/>
                </a:solidFill>
              </a:rPr>
              <a:t>предприниматель установил качели и арку под цветы. У нас получился культурно-эстетический и доступный уголок в центре села. Планируется установка сцены для проведения благотворительных концертов и мероприятий.</a:t>
            </a:r>
            <a:r>
              <a:rPr lang="ru-RU" dirty="0" smtClean="0">
                <a:solidFill>
                  <a:srgbClr val="006238"/>
                </a:solidFill>
              </a:rPr>
              <a:t> </a:t>
            </a:r>
            <a:r>
              <a:rPr lang="ru-RU" dirty="0" smtClean="0">
                <a:solidFill>
                  <a:srgbClr val="006238"/>
                </a:solidFill>
              </a:rPr>
              <a:t> </a:t>
            </a:r>
            <a:endParaRPr lang="en-US" dirty="0" smtClean="0">
              <a:solidFill>
                <a:srgbClr val="006238"/>
              </a:solidFill>
            </a:endParaRPr>
          </a:p>
          <a:p>
            <a:r>
              <a:rPr lang="ru-RU" sz="1400" b="1" dirty="0" smtClean="0">
                <a:solidFill>
                  <a:srgbClr val="006238"/>
                </a:solidFill>
              </a:rPr>
              <a:t>В </a:t>
            </a:r>
            <a:r>
              <a:rPr lang="ru-RU" sz="1400" b="1" dirty="0" smtClean="0">
                <a:solidFill>
                  <a:srgbClr val="006238"/>
                </a:solidFill>
              </a:rPr>
              <a:t>дальнейшем площадка станет примером для других людей. </a:t>
            </a:r>
          </a:p>
          <a:p>
            <a:r>
              <a:rPr lang="ru-RU" sz="1400" b="1" dirty="0" smtClean="0">
                <a:solidFill>
                  <a:srgbClr val="006238"/>
                </a:solidFill>
              </a:rPr>
              <a:t>На ней круглый год будут проводиться массовые  праздники </a:t>
            </a:r>
          </a:p>
          <a:p>
            <a:r>
              <a:rPr lang="ru-RU" sz="1400" b="1" dirty="0" smtClean="0">
                <a:solidFill>
                  <a:srgbClr val="006238"/>
                </a:solidFill>
              </a:rPr>
              <a:t>(масленица </a:t>
            </a:r>
            <a:r>
              <a:rPr lang="en-US" sz="1400" b="1" dirty="0" smtClean="0">
                <a:solidFill>
                  <a:srgbClr val="006238"/>
                </a:solidFill>
              </a:rPr>
              <a:t>,</a:t>
            </a:r>
            <a:r>
              <a:rPr lang="ru-RU" sz="1400" b="1" dirty="0" smtClean="0">
                <a:solidFill>
                  <a:srgbClr val="006238"/>
                </a:solidFill>
              </a:rPr>
              <a:t> 9 Мая</a:t>
            </a:r>
            <a:r>
              <a:rPr lang="en-US" sz="1400" b="1" dirty="0" smtClean="0">
                <a:solidFill>
                  <a:srgbClr val="006238"/>
                </a:solidFill>
              </a:rPr>
              <a:t>,</a:t>
            </a:r>
            <a:r>
              <a:rPr lang="ru-RU" sz="1400" b="1" dirty="0" smtClean="0">
                <a:solidFill>
                  <a:srgbClr val="006238"/>
                </a:solidFill>
              </a:rPr>
              <a:t> день села </a:t>
            </a:r>
            <a:r>
              <a:rPr lang="ru-RU" sz="1400" b="1" dirty="0" err="1" smtClean="0">
                <a:solidFill>
                  <a:srgbClr val="006238"/>
                </a:solidFill>
              </a:rPr>
              <a:t>Кильмезь</a:t>
            </a:r>
            <a:r>
              <a:rPr lang="en-US" sz="1400" b="1" dirty="0" smtClean="0">
                <a:solidFill>
                  <a:srgbClr val="006238"/>
                </a:solidFill>
              </a:rPr>
              <a:t>,</a:t>
            </a:r>
            <a:r>
              <a:rPr lang="ru-RU" sz="1400" b="1" dirty="0" smtClean="0">
                <a:solidFill>
                  <a:srgbClr val="006238"/>
                </a:solidFill>
              </a:rPr>
              <a:t> школьный вечер встречи</a:t>
            </a:r>
            <a:r>
              <a:rPr lang="en-US" sz="1400" b="1" dirty="0" smtClean="0">
                <a:solidFill>
                  <a:srgbClr val="006238"/>
                </a:solidFill>
              </a:rPr>
              <a:t>,</a:t>
            </a:r>
            <a:r>
              <a:rPr lang="ru-RU" sz="1400" b="1" dirty="0" smtClean="0">
                <a:solidFill>
                  <a:srgbClr val="006238"/>
                </a:solidFill>
              </a:rPr>
              <a:t> мастер классы….)</a:t>
            </a:r>
          </a:p>
          <a:p>
            <a:r>
              <a:rPr lang="ru-RU" sz="1400" b="1" dirty="0" smtClean="0">
                <a:solidFill>
                  <a:srgbClr val="006238"/>
                </a:solidFill>
              </a:rPr>
              <a:t>На территории находится туалет</a:t>
            </a:r>
            <a:r>
              <a:rPr lang="en-US" sz="1400" b="1" dirty="0" smtClean="0">
                <a:solidFill>
                  <a:srgbClr val="006238"/>
                </a:solidFill>
              </a:rPr>
              <a:t>,</a:t>
            </a:r>
            <a:r>
              <a:rPr lang="ru-RU" sz="1400" b="1" dirty="0" smtClean="0">
                <a:solidFill>
                  <a:srgbClr val="006238"/>
                </a:solidFill>
              </a:rPr>
              <a:t> есть  подъезд для расчистки территории</a:t>
            </a:r>
            <a:r>
              <a:rPr lang="en-US" sz="1400" b="1" dirty="0" smtClean="0">
                <a:solidFill>
                  <a:srgbClr val="006238"/>
                </a:solidFill>
              </a:rPr>
              <a:t>,</a:t>
            </a:r>
            <a:r>
              <a:rPr lang="ru-RU" sz="1400" b="1" dirty="0" smtClean="0">
                <a:solidFill>
                  <a:srgbClr val="006238"/>
                </a:solidFill>
              </a:rPr>
              <a:t> освящение</a:t>
            </a:r>
            <a:r>
              <a:rPr lang="en-US" sz="1400" b="1" dirty="0" smtClean="0">
                <a:solidFill>
                  <a:srgbClr val="006238"/>
                </a:solidFill>
              </a:rPr>
              <a:t>,</a:t>
            </a:r>
            <a:endParaRPr lang="ru-RU" sz="1400" b="1" dirty="0" smtClean="0">
              <a:solidFill>
                <a:srgbClr val="006238"/>
              </a:solidFill>
            </a:endParaRPr>
          </a:p>
          <a:p>
            <a:r>
              <a:rPr lang="ru-RU" sz="1400" b="1" dirty="0" smtClean="0">
                <a:solidFill>
                  <a:srgbClr val="006238"/>
                </a:solidFill>
              </a:rPr>
              <a:t> установлен пожарный гидрант</a:t>
            </a:r>
            <a:r>
              <a:rPr lang="en-US" sz="1400" b="1" dirty="0" smtClean="0">
                <a:solidFill>
                  <a:srgbClr val="006238"/>
                </a:solidFill>
              </a:rPr>
              <a:t>,</a:t>
            </a:r>
            <a:r>
              <a:rPr lang="ru-RU" sz="1400" b="1" dirty="0" smtClean="0">
                <a:solidFill>
                  <a:srgbClr val="006238"/>
                </a:solidFill>
              </a:rPr>
              <a:t> что позволит заливать </a:t>
            </a:r>
            <a:r>
              <a:rPr lang="ru-RU" sz="1400" b="1" dirty="0" smtClean="0">
                <a:solidFill>
                  <a:srgbClr val="006238"/>
                </a:solidFill>
              </a:rPr>
              <a:t>часть площадки </a:t>
            </a:r>
            <a:r>
              <a:rPr lang="ru-RU" sz="1400" b="1" dirty="0" smtClean="0">
                <a:solidFill>
                  <a:srgbClr val="006238"/>
                </a:solidFill>
              </a:rPr>
              <a:t>под каток . Площадка станет доступной для </a:t>
            </a:r>
            <a:r>
              <a:rPr lang="ru-RU" sz="1400" b="1" dirty="0" smtClean="0">
                <a:solidFill>
                  <a:srgbClr val="006238"/>
                </a:solidFill>
              </a:rPr>
              <a:t>560 </a:t>
            </a:r>
            <a:r>
              <a:rPr lang="ru-RU" sz="1400" b="1" dirty="0" smtClean="0">
                <a:solidFill>
                  <a:srgbClr val="006238"/>
                </a:solidFill>
              </a:rPr>
              <a:t> </a:t>
            </a:r>
            <a:r>
              <a:rPr lang="ru-RU" sz="1400" b="1" dirty="0" smtClean="0">
                <a:solidFill>
                  <a:srgbClr val="006238"/>
                </a:solidFill>
              </a:rPr>
              <a:t>детей  и </a:t>
            </a:r>
            <a:r>
              <a:rPr lang="ru-RU" sz="1400" b="1" dirty="0" smtClean="0">
                <a:solidFill>
                  <a:srgbClr val="006238"/>
                </a:solidFill>
              </a:rPr>
              <a:t> станет культурно-эстетическим </a:t>
            </a:r>
            <a:r>
              <a:rPr lang="ru-RU" sz="1400" b="1" dirty="0" smtClean="0">
                <a:solidFill>
                  <a:srgbClr val="006238"/>
                </a:solidFill>
              </a:rPr>
              <a:t>местом в  центре села.</a:t>
            </a:r>
          </a:p>
          <a:p>
            <a:r>
              <a:rPr lang="ru-RU" sz="1400" b="1" dirty="0" smtClean="0">
                <a:solidFill>
                  <a:srgbClr val="006238"/>
                </a:solidFill>
              </a:rPr>
              <a:t>В шаговой доступности находятся: детский сад и Орловский детский дом</a:t>
            </a:r>
            <a:r>
              <a:rPr lang="en-US" sz="1400" b="1" dirty="0" smtClean="0">
                <a:solidFill>
                  <a:srgbClr val="006238"/>
                </a:solidFill>
              </a:rPr>
              <a:t>,</a:t>
            </a:r>
            <a:r>
              <a:rPr lang="ru-RU" sz="1400" b="1" dirty="0" smtClean="0">
                <a:solidFill>
                  <a:srgbClr val="006238"/>
                </a:solidFill>
              </a:rPr>
              <a:t> социально- реабилитационный центр для пожилых людей.  </a:t>
            </a:r>
          </a:p>
          <a:p>
            <a:r>
              <a:rPr lang="ru-RU" sz="1400" b="1" dirty="0" smtClean="0">
                <a:solidFill>
                  <a:srgbClr val="006238"/>
                </a:solidFill>
              </a:rPr>
              <a:t>Площадка закреплена за местной организацией инвалидов  и добровольческим отрядом «ЛЕТО</a:t>
            </a:r>
            <a:r>
              <a:rPr lang="ru-RU" sz="1400" b="1" dirty="0" smtClean="0">
                <a:solidFill>
                  <a:srgbClr val="006238"/>
                </a:solidFill>
              </a:rPr>
              <a:t>»</a:t>
            </a:r>
            <a:r>
              <a:rPr lang="ru-RU" sz="1400" b="1" dirty="0" smtClean="0">
                <a:solidFill>
                  <a:srgbClr val="2D8038"/>
                </a:solidFill>
              </a:rPr>
              <a:t>.</a:t>
            </a:r>
            <a:endParaRPr lang="en-US" sz="1400" b="1" dirty="0" smtClean="0">
              <a:solidFill>
                <a:srgbClr val="2D8038"/>
              </a:solidFill>
            </a:endParaRPr>
          </a:p>
        </p:txBody>
      </p:sp>
      <p:sp>
        <p:nvSpPr>
          <p:cNvPr id="23554" name="AutoShape 2" descr="https://vk.com/doc8594958_468278249?hash=d939150e59a2a39ed1&amp;dl=d437472ceb0153ff25&amp;wn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https://vk.com/doc8594958_468278249?hash=d939150e59a2a39ed1&amp;dl=d437472ceb0153ff25&amp;wn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9316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7205</TotalTime>
  <Words>957</Words>
  <Application>Microsoft Office PowerPoint</Application>
  <PresentationFormat>Экран (4:3)</PresentationFormat>
  <Paragraphs>108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Шебанова</dc:creator>
  <cp:lastModifiedBy>Admin</cp:lastModifiedBy>
  <cp:revision>607</cp:revision>
  <cp:lastPrinted>2017-09-25T08:44:28Z</cp:lastPrinted>
  <dcterms:created xsi:type="dcterms:W3CDTF">2014-06-05T14:06:15Z</dcterms:created>
  <dcterms:modified xsi:type="dcterms:W3CDTF">2018-06-21T14:05:39Z</dcterms:modified>
</cp:coreProperties>
</file>