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7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4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771" y="3727722"/>
            <a:ext cx="9144000" cy="29523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5400" b="1" dirty="0" smtClean="0">
                <a:solidFill>
                  <a:srgbClr val="00B050"/>
                </a:solidFill>
              </a:rPr>
              <a:t>Дети на страже безопасности дорожного движения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51396"/>
            <a:ext cx="4773575" cy="356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332656"/>
            <a:ext cx="4608511" cy="6120680"/>
          </a:xfrm>
        </p:spPr>
        <p:txBody>
          <a:bodyPr>
            <a:noAutofit/>
          </a:bodyPr>
          <a:lstStyle/>
          <a:p>
            <a:r>
              <a:rPr lang="ru-RU" sz="4800" b="1" u="sng" dirty="0">
                <a:solidFill>
                  <a:srgbClr val="00B050"/>
                </a:solidFill>
              </a:rPr>
              <a:t>Цель</a:t>
            </a:r>
            <a:r>
              <a:rPr lang="ru-RU" sz="4800" u="sng" dirty="0">
                <a:solidFill>
                  <a:srgbClr val="00B050"/>
                </a:solidFill>
              </a:rPr>
              <a:t> </a:t>
            </a:r>
            <a:r>
              <a:rPr lang="ru-RU" sz="4800" u="sng" dirty="0" smtClean="0">
                <a:solidFill>
                  <a:srgbClr val="00B050"/>
                </a:solidFill>
              </a:rPr>
              <a:t>: </a:t>
            </a:r>
            <a:r>
              <a:rPr lang="ru-RU" sz="4800" dirty="0">
                <a:solidFill>
                  <a:srgbClr val="00B050"/>
                </a:solidFill>
              </a:rPr>
              <a:t>формировать представление школьников о безопасности дорожного движения. 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412" y="1340768"/>
            <a:ext cx="3995935" cy="299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4664"/>
            <a:ext cx="7704855" cy="6048672"/>
          </a:xfrm>
        </p:spPr>
        <p:txBody>
          <a:bodyPr>
            <a:noAutofit/>
          </a:bodyPr>
          <a:lstStyle/>
          <a:p>
            <a:r>
              <a:rPr lang="ru-RU" sz="3200" b="1" u="sng" dirty="0">
                <a:solidFill>
                  <a:srgbClr val="00B050"/>
                </a:solidFill>
              </a:rPr>
              <a:t>Задачи:</a:t>
            </a:r>
            <a:endParaRPr lang="ru-RU" sz="3200" u="sng" dirty="0">
              <a:solidFill>
                <a:srgbClr val="00B050"/>
              </a:solidFill>
            </a:endParaRPr>
          </a:p>
          <a:p>
            <a:r>
              <a:rPr lang="ru-RU" sz="3200" dirty="0">
                <a:solidFill>
                  <a:srgbClr val="00B050"/>
                </a:solidFill>
              </a:rPr>
              <a:t>Повторить </a:t>
            </a:r>
            <a:r>
              <a:rPr lang="ru-RU" sz="3200" dirty="0" smtClean="0">
                <a:solidFill>
                  <a:srgbClr val="00B050"/>
                </a:solidFill>
              </a:rPr>
              <a:t>правила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 </a:t>
            </a:r>
            <a:r>
              <a:rPr lang="ru-RU" sz="3200" dirty="0">
                <a:solidFill>
                  <a:srgbClr val="00B050"/>
                </a:solidFill>
              </a:rPr>
              <a:t>движения пешеходов 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по </a:t>
            </a:r>
            <a:r>
              <a:rPr lang="ru-RU" sz="3200" dirty="0">
                <a:solidFill>
                  <a:srgbClr val="00B050"/>
                </a:solidFill>
              </a:rPr>
              <a:t>улице и дороге</a:t>
            </a:r>
            <a:r>
              <a:rPr lang="ru-RU" sz="32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Разобрать причины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нарушения ПДД.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Развивать </a:t>
            </a:r>
            <a:r>
              <a:rPr lang="ru-RU" sz="3200" dirty="0">
                <a:solidFill>
                  <a:srgbClr val="00B050"/>
                </a:solidFill>
              </a:rPr>
              <a:t>у детей умение 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находить </a:t>
            </a:r>
            <a:r>
              <a:rPr lang="ru-RU" sz="3200" dirty="0">
                <a:solidFill>
                  <a:srgbClr val="00B050"/>
                </a:solidFill>
              </a:rPr>
              <a:t>наиболее 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00B050"/>
                </a:solidFill>
              </a:rPr>
              <a:t>безопасный </a:t>
            </a:r>
            <a:r>
              <a:rPr lang="ru-RU" sz="3200" dirty="0">
                <a:solidFill>
                  <a:srgbClr val="00B050"/>
                </a:solidFill>
              </a:rPr>
              <a:t>путь от дома до школы</a:t>
            </a:r>
            <a:r>
              <a:rPr lang="ru-RU" sz="3200" dirty="0" smtClean="0">
                <a:solidFill>
                  <a:srgbClr val="00B050"/>
                </a:solidFill>
              </a:rPr>
              <a:t>.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>
                <a:solidFill>
                  <a:srgbClr val="00B050"/>
                </a:solidFill>
              </a:rPr>
              <a:t>Воспитывать уважительное отношение ко всем участникам дорожного движения.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8349"/>
            <a:ext cx="3960440" cy="416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0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4664"/>
            <a:ext cx="8424935" cy="6192688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rgbClr val="00B050"/>
                </a:solidFill>
              </a:rPr>
              <a:t>Большинство дорожно-транспортных происшествий совершаются </a:t>
            </a:r>
            <a:r>
              <a:rPr lang="ru-RU" sz="2800" b="1" u="sng" dirty="0" smtClean="0">
                <a:solidFill>
                  <a:srgbClr val="00B050"/>
                </a:solidFill>
              </a:rPr>
              <a:t> по </a:t>
            </a:r>
            <a:r>
              <a:rPr lang="ru-RU" sz="2800" b="1" u="sng" dirty="0">
                <a:solidFill>
                  <a:srgbClr val="00B050"/>
                </a:solidFill>
              </a:rPr>
              <a:t>причинам: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-самонадеянности </a:t>
            </a:r>
            <a:r>
              <a:rPr lang="ru-RU" sz="2800" dirty="0">
                <a:solidFill>
                  <a:srgbClr val="00B050"/>
                </a:solidFill>
              </a:rPr>
              <a:t>или 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B050"/>
                </a:solidFill>
              </a:rPr>
              <a:t>легкомыслия, 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-невнимательности 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к </a:t>
            </a:r>
            <a:r>
              <a:rPr lang="ru-RU" sz="2800" dirty="0">
                <a:solidFill>
                  <a:srgbClr val="00B050"/>
                </a:solidFill>
              </a:rPr>
              <a:t>окружающим,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</a:t>
            </a:r>
            <a:r>
              <a:rPr lang="ru-RU" sz="2800" dirty="0" err="1" smtClean="0">
                <a:solidFill>
                  <a:srgbClr val="00B050"/>
                </a:solidFill>
              </a:rPr>
              <a:t>непредупредительности</a:t>
            </a:r>
            <a:r>
              <a:rPr lang="ru-RU" sz="2800" dirty="0">
                <a:solidFill>
                  <a:srgbClr val="00B050"/>
                </a:solidFill>
              </a:rPr>
              <a:t>, 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-недостаточной </a:t>
            </a:r>
            <a:r>
              <a:rPr lang="ru-RU" sz="2800" dirty="0">
                <a:solidFill>
                  <a:srgbClr val="00B050"/>
                </a:solidFill>
              </a:rPr>
              <a:t>опытности, 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-неуважения </a:t>
            </a:r>
            <a:r>
              <a:rPr lang="ru-RU" sz="2800" dirty="0">
                <a:solidFill>
                  <a:srgbClr val="00B050"/>
                </a:solidFill>
              </a:rPr>
              <a:t>к другим людям, 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-небрежного </a:t>
            </a:r>
            <a:r>
              <a:rPr lang="ru-RU" sz="2800" dirty="0">
                <a:solidFill>
                  <a:srgbClr val="00B050"/>
                </a:solidFill>
              </a:rPr>
              <a:t>отношения к выполнению своих </a:t>
            </a:r>
            <a:r>
              <a:rPr lang="ru-RU" sz="2800" dirty="0" smtClean="0">
                <a:solidFill>
                  <a:srgbClr val="00B050"/>
                </a:solidFill>
              </a:rPr>
              <a:t>обязанностей, </a:t>
            </a:r>
            <a:endParaRPr lang="ru-RU" sz="2800" dirty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B050"/>
                </a:solidFill>
              </a:rPr>
              <a:t>- наконец</a:t>
            </a:r>
            <a:r>
              <a:rPr lang="ru-RU" sz="2800" dirty="0">
                <a:solidFill>
                  <a:srgbClr val="00B050"/>
                </a:solidFill>
              </a:rPr>
              <a:t>, просто </a:t>
            </a:r>
            <a:r>
              <a:rPr lang="ru-RU" sz="3200" b="1" u="sng" dirty="0">
                <a:solidFill>
                  <a:srgbClr val="FF0000"/>
                </a:solidFill>
              </a:rPr>
              <a:t>из-за незнания и нарушения «Правил дорожного движения».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647691"/>
            <a:ext cx="3888432" cy="364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0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4664"/>
            <a:ext cx="4464495" cy="597666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Однако  </a:t>
            </a:r>
            <a:r>
              <a:rPr lang="ru-RU" sz="4000" b="1" dirty="0"/>
              <a:t>статистика гласит: примерно три четверти всех ДТП происходит с участием детей.  </a:t>
            </a:r>
            <a:endParaRPr lang="ru-RU" sz="4000" b="1" dirty="0" smtClean="0"/>
          </a:p>
          <a:p>
            <a:r>
              <a:rPr lang="ru-RU" sz="4000" b="1" dirty="0" smtClean="0">
                <a:solidFill>
                  <a:srgbClr val="FF0000"/>
                </a:solidFill>
              </a:rPr>
              <a:t>Давайте </a:t>
            </a:r>
            <a:r>
              <a:rPr lang="ru-RU" sz="4000" b="1" dirty="0">
                <a:solidFill>
                  <a:srgbClr val="FF0000"/>
                </a:solidFill>
              </a:rPr>
              <a:t>подумаем, </a:t>
            </a:r>
            <a:r>
              <a:rPr lang="ru-RU" sz="4000" b="1" dirty="0" smtClean="0">
                <a:solidFill>
                  <a:srgbClr val="FF0000"/>
                </a:solidFill>
              </a:rPr>
              <a:t>по каким причинам  это может происходить? </a:t>
            </a:r>
            <a:endParaRPr lang="ru-RU" sz="40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пк\Desktop\Вопро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4254"/>
            <a:ext cx="4032448" cy="444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1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4664"/>
            <a:ext cx="7488831" cy="6768752"/>
          </a:xfrm>
        </p:spPr>
        <p:txBody>
          <a:bodyPr>
            <a:noAutofit/>
          </a:bodyPr>
          <a:lstStyle/>
          <a:p>
            <a:r>
              <a:rPr lang="ru-RU" sz="3200" b="1" u="sng" dirty="0"/>
              <a:t>Наиболее частыми </a:t>
            </a:r>
            <a:endParaRPr lang="ru-RU" sz="3200" b="1" u="sng" dirty="0" smtClean="0"/>
          </a:p>
          <a:p>
            <a:r>
              <a:rPr lang="ru-RU" sz="3200" b="1" u="sng" dirty="0" smtClean="0"/>
              <a:t>нарушениями ПДД </a:t>
            </a:r>
          </a:p>
          <a:p>
            <a:r>
              <a:rPr lang="ru-RU" sz="3200" b="1" u="sng" dirty="0" smtClean="0"/>
              <a:t>являются</a:t>
            </a:r>
            <a:r>
              <a:rPr lang="ru-RU" sz="3200" b="1" u="sng" dirty="0"/>
              <a:t>: 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dirty="0"/>
              <a:t>-Переход через </a:t>
            </a:r>
            <a:endParaRPr lang="ru-RU" sz="3200" dirty="0" smtClean="0"/>
          </a:p>
          <a:p>
            <a:r>
              <a:rPr lang="ru-RU" sz="3200" dirty="0" smtClean="0"/>
              <a:t>проезжую </a:t>
            </a:r>
            <a:r>
              <a:rPr lang="ru-RU" sz="3200" dirty="0"/>
              <a:t>часть </a:t>
            </a:r>
            <a:r>
              <a:rPr lang="ru-RU" sz="3200" dirty="0" smtClean="0"/>
              <a:t>вне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установленных для перехода мест. </a:t>
            </a:r>
            <a:endParaRPr lang="ru-RU" sz="3200" dirty="0" smtClean="0"/>
          </a:p>
          <a:p>
            <a:r>
              <a:rPr lang="ru-RU" sz="3200" dirty="0" smtClean="0"/>
              <a:t>-Неожиданный </a:t>
            </a:r>
            <a:r>
              <a:rPr lang="ru-RU" sz="3200" dirty="0"/>
              <a:t>выход из-за движущихся или стоящих транспортных средств или других препятствий, мешающих обзору.</a:t>
            </a:r>
            <a:br>
              <a:rPr lang="ru-RU" sz="3200" dirty="0"/>
            </a:br>
            <a:r>
              <a:rPr lang="ru-RU" sz="3200" dirty="0"/>
              <a:t>-Неподчинение сигналам светофора.</a:t>
            </a:r>
            <a:br>
              <a:rPr lang="ru-RU" sz="3200" dirty="0"/>
            </a:br>
            <a:r>
              <a:rPr lang="ru-RU" sz="3200" dirty="0"/>
              <a:t>-Игры на проезжей части и ходьба по ней при наличии тротуара 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b="1" u="sng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8639"/>
            <a:ext cx="4358258" cy="290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05064"/>
            <a:ext cx="8694756" cy="2852936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</a:rPr>
              <a:t>Как </a:t>
            </a:r>
            <a:r>
              <a:rPr lang="ru-RU" sz="3200" b="1" dirty="0" smtClean="0">
                <a:solidFill>
                  <a:srgbClr val="FF0000"/>
                </a:solidFill>
              </a:rPr>
              <a:t>можно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уберечься 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от </a:t>
            </a:r>
            <a:r>
              <a:rPr lang="ru-RU" sz="3200" b="1" dirty="0">
                <a:solidFill>
                  <a:srgbClr val="FF0000"/>
                </a:solidFill>
              </a:rPr>
              <a:t>необдуманных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действий 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на </a:t>
            </a:r>
            <a:r>
              <a:rPr lang="ru-RU" sz="3200" b="1" dirty="0">
                <a:solidFill>
                  <a:srgbClr val="FF0000"/>
                </a:solidFill>
              </a:rPr>
              <a:t>дороге</a:t>
            </a:r>
            <a:r>
              <a:rPr lang="ru-RU" sz="3200" b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ru-RU" sz="3200" b="1" dirty="0" smtClean="0"/>
              <a:t> </a:t>
            </a:r>
            <a:r>
              <a:rPr lang="ru-RU" sz="3200" b="1" dirty="0">
                <a:solidFill>
                  <a:srgbClr val="FF0000"/>
                </a:solidFill>
              </a:rPr>
              <a:t>Как не допустить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рост </a:t>
            </a:r>
            <a:r>
              <a:rPr lang="ru-RU" sz="3200" b="1" dirty="0">
                <a:solidFill>
                  <a:srgbClr val="FF0000"/>
                </a:solidFill>
              </a:rPr>
              <a:t>ДТП с </a:t>
            </a:r>
            <a:r>
              <a:rPr lang="ru-RU" sz="3200" b="1" dirty="0" smtClean="0">
                <a:solidFill>
                  <a:srgbClr val="FF0000"/>
                </a:solidFill>
              </a:rPr>
              <a:t>участием </a:t>
            </a:r>
            <a:r>
              <a:rPr lang="ru-RU" sz="3200" b="1" dirty="0">
                <a:solidFill>
                  <a:srgbClr val="FF0000"/>
                </a:solidFill>
              </a:rPr>
              <a:t>школьников? 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>
                <a:solidFill>
                  <a:srgbClr val="00B050"/>
                </a:solidFill>
              </a:rPr>
              <a:t>Для этого необходимо уделять теме безопасности </a:t>
            </a:r>
            <a:r>
              <a:rPr lang="ru-RU" sz="3200" b="1" dirty="0" smtClean="0">
                <a:solidFill>
                  <a:srgbClr val="00B050"/>
                </a:solidFill>
              </a:rPr>
              <a:t>дорожного движения, соблюдения правил дорожного движения огромное значение!!! </a:t>
            </a:r>
            <a:r>
              <a:rPr lang="ru-RU" sz="4000" b="1" dirty="0">
                <a:solidFill>
                  <a:srgbClr val="00B050"/>
                </a:solidFill>
              </a:rPr>
              <a:t/>
            </a:r>
            <a:br>
              <a:rPr lang="ru-RU" sz="4000" b="1" dirty="0">
                <a:solidFill>
                  <a:srgbClr val="00B050"/>
                </a:solidFill>
              </a:rPr>
            </a:br>
            <a:endParaRPr lang="ru-RU" sz="4000" b="1" u="sng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600" y="109024"/>
            <a:ext cx="4810677" cy="360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05064"/>
            <a:ext cx="7560839" cy="3240360"/>
          </a:xfrm>
        </p:spPr>
        <p:txBody>
          <a:bodyPr>
            <a:noAutofit/>
          </a:bodyPr>
          <a:lstStyle/>
          <a:p>
            <a:r>
              <a:rPr lang="ru-RU" sz="3200" dirty="0"/>
              <a:t> </a:t>
            </a:r>
            <a:r>
              <a:rPr lang="ru-RU" sz="3600" dirty="0"/>
              <a:t> </a:t>
            </a:r>
            <a:r>
              <a:rPr lang="ru-RU" sz="3200" dirty="0"/>
              <a:t>С каждым днем на наших дорогах появляется все больше и больше автомобилей. </a:t>
            </a:r>
            <a:endParaRPr lang="ru-RU" sz="3200" dirty="0" smtClean="0"/>
          </a:p>
          <a:p>
            <a:r>
              <a:rPr lang="ru-RU" sz="3200" dirty="0" smtClean="0"/>
              <a:t>Высокие </a:t>
            </a:r>
            <a:r>
              <a:rPr lang="ru-RU" sz="3200" dirty="0"/>
              <a:t>скорости и </a:t>
            </a:r>
            <a:endParaRPr lang="ru-RU" sz="3200" dirty="0" smtClean="0"/>
          </a:p>
          <a:p>
            <a:r>
              <a:rPr lang="ru-RU" sz="3200" dirty="0" smtClean="0"/>
              <a:t>интенсивность </a:t>
            </a:r>
            <a:r>
              <a:rPr lang="ru-RU" sz="3200" dirty="0"/>
              <a:t>движения требуют от водителей и пешеходов </a:t>
            </a:r>
            <a:endParaRPr lang="ru-RU" sz="3200" dirty="0" smtClean="0"/>
          </a:p>
          <a:p>
            <a:r>
              <a:rPr lang="ru-RU" sz="3200" dirty="0" smtClean="0"/>
              <a:t>быть </a:t>
            </a:r>
            <a:r>
              <a:rPr lang="ru-RU" sz="3200" dirty="0"/>
              <a:t>очень внимательными.</a:t>
            </a:r>
            <a:br>
              <a:rPr lang="ru-RU" sz="3200" dirty="0"/>
            </a:br>
            <a:r>
              <a:rPr lang="ru-RU" sz="3600" b="1" dirty="0">
                <a:solidFill>
                  <a:srgbClr val="FF0000"/>
                </a:solidFill>
              </a:rPr>
              <a:t>Дисциплина, осторожность и соблюдение правил дорожного движения водителями и пешеходами – основа безопасного движения на улице.</a:t>
            </a:r>
            <a:br>
              <a:rPr lang="ru-RU" sz="3600" b="1" dirty="0">
                <a:solidFill>
                  <a:srgbClr val="FF0000"/>
                </a:solidFill>
              </a:rPr>
            </a:br>
            <a:endParaRPr lang="ru-RU" sz="3600" b="1" u="sng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887220"/>
            <a:ext cx="2513831" cy="262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0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42000">
              <a:schemeClr val="bg2">
                <a:tint val="92000"/>
                <a:shade val="66000"/>
                <a:satMod val="110000"/>
                <a:lumMod val="9000"/>
                <a:lumOff val="91000"/>
                <a:alpha val="18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1" y="4005064"/>
            <a:ext cx="8640959" cy="3096344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Каждый </a:t>
            </a:r>
            <a:r>
              <a:rPr lang="ru-RU" sz="3200" b="1" dirty="0" smtClean="0">
                <a:solidFill>
                  <a:srgbClr val="FF0000"/>
                </a:solidFill>
              </a:rPr>
              <a:t>участник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дорожного движения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должен</a:t>
            </a:r>
            <a:r>
              <a:rPr lang="ru-RU" sz="3200" b="1" dirty="0">
                <a:solidFill>
                  <a:srgbClr val="FF0000"/>
                </a:solidFill>
              </a:rPr>
              <a:t>:</a:t>
            </a:r>
          </a:p>
          <a:p>
            <a:r>
              <a:rPr lang="ru-RU" sz="3200" dirty="0" smtClean="0"/>
              <a:t>- осознавать </a:t>
            </a:r>
          </a:p>
          <a:p>
            <a:r>
              <a:rPr lang="ru-RU" sz="3200" dirty="0" smtClean="0"/>
              <a:t>свою </a:t>
            </a:r>
            <a:r>
              <a:rPr lang="ru-RU" sz="3200" dirty="0"/>
              <a:t>ответственность </a:t>
            </a:r>
            <a:endParaRPr lang="ru-RU" sz="3200" dirty="0" smtClean="0"/>
          </a:p>
          <a:p>
            <a:r>
              <a:rPr lang="ru-RU" sz="3200" dirty="0" smtClean="0"/>
              <a:t>за </a:t>
            </a:r>
            <a:r>
              <a:rPr lang="ru-RU" sz="3200" dirty="0"/>
              <a:t>поведение на дороге, </a:t>
            </a:r>
          </a:p>
          <a:p>
            <a:r>
              <a:rPr lang="ru-RU" sz="3200" dirty="0" smtClean="0"/>
              <a:t>- быть </a:t>
            </a:r>
            <a:r>
              <a:rPr lang="ru-RU" sz="3200" dirty="0"/>
              <a:t>внимательнее,</a:t>
            </a:r>
          </a:p>
          <a:p>
            <a:r>
              <a:rPr lang="ru-RU" sz="3200" dirty="0" smtClean="0"/>
              <a:t>- неукоснительно соблюдать </a:t>
            </a:r>
            <a:r>
              <a:rPr lang="ru-RU" sz="3200" dirty="0"/>
              <a:t>правила,</a:t>
            </a:r>
          </a:p>
          <a:p>
            <a:r>
              <a:rPr lang="ru-RU" sz="3200" dirty="0" smtClean="0"/>
              <a:t>- быть </a:t>
            </a:r>
            <a:r>
              <a:rPr lang="ru-RU" sz="3200" dirty="0"/>
              <a:t>вежливым и корректным по отношению к другим водителям и </a:t>
            </a:r>
            <a:r>
              <a:rPr lang="ru-RU" sz="3200" dirty="0" smtClean="0"/>
              <a:t>пешеходам!!!</a:t>
            </a:r>
            <a:endParaRPr lang="ru-RU" sz="3200" dirty="0"/>
          </a:p>
          <a:p>
            <a:r>
              <a:rPr lang="ru-RU" sz="3200" dirty="0"/>
              <a:t/>
            </a:r>
            <a:br>
              <a:rPr lang="ru-RU" sz="3200" dirty="0"/>
            </a:br>
            <a:endParaRPr lang="ru-RU" sz="36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пк\Desktop\mzl.xmisxzy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60648"/>
            <a:ext cx="3703196" cy="370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4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</TotalTime>
  <Words>224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</dc:title>
  <dc:creator>пк</dc:creator>
  <cp:lastModifiedBy>Admin</cp:lastModifiedBy>
  <cp:revision>18</cp:revision>
  <dcterms:created xsi:type="dcterms:W3CDTF">2014-10-15T13:27:08Z</dcterms:created>
  <dcterms:modified xsi:type="dcterms:W3CDTF">2019-06-29T14:21:17Z</dcterms:modified>
</cp:coreProperties>
</file>