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media/image36.jpg" ContentType="image/pn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12" r:id="rId1"/>
  </p:sldMasterIdLst>
  <p:sldIdLst>
    <p:sldId id="287" r:id="rId2"/>
    <p:sldId id="257" r:id="rId3"/>
    <p:sldId id="289" r:id="rId4"/>
    <p:sldId id="258" r:id="rId5"/>
    <p:sldId id="290" r:id="rId6"/>
    <p:sldId id="292" r:id="rId7"/>
    <p:sldId id="261" r:id="rId8"/>
    <p:sldId id="262" r:id="rId9"/>
    <p:sldId id="265" r:id="rId10"/>
    <p:sldId id="266" r:id="rId11"/>
    <p:sldId id="263" r:id="rId12"/>
    <p:sldId id="267" r:id="rId13"/>
    <p:sldId id="279" r:id="rId14"/>
    <p:sldId id="276" r:id="rId15"/>
    <p:sldId id="285" r:id="rId16"/>
    <p:sldId id="286" r:id="rId17"/>
    <p:sldId id="275" r:id="rId18"/>
    <p:sldId id="278" r:id="rId19"/>
    <p:sldId id="291" r:id="rId2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4660"/>
  </p:normalViewPr>
  <p:slideViewPr>
    <p:cSldViewPr>
      <p:cViewPr varScale="1">
        <p:scale>
          <a:sx n="55" d="100"/>
          <a:sy n="55" d="100"/>
        </p:scale>
        <p:origin x="954" y="4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155F26-9493-4932-B48B-F8EBFD99A380}" type="datetimeFigureOut">
              <a:rPr lang="ru-RU" smtClean="0"/>
              <a:t>27.03.2018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1EC4A1-EA92-4090-9888-356ED28EE7F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58053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155F26-9493-4932-B48B-F8EBFD99A380}" type="datetimeFigureOut">
              <a:rPr lang="ru-RU" smtClean="0"/>
              <a:t>27.03.2018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1EC4A1-EA92-4090-9888-356ED28EE7F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37752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155F26-9493-4932-B48B-F8EBFD99A380}" type="datetimeFigureOut">
              <a:rPr lang="ru-RU" smtClean="0"/>
              <a:t>27.03.2018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1EC4A1-EA92-4090-9888-356ED28EE7F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27521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155F26-9493-4932-B48B-F8EBFD99A380}" type="datetimeFigureOut">
              <a:rPr lang="ru-RU" smtClean="0"/>
              <a:t>27.03.2018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1EC4A1-EA92-4090-9888-356ED28EE7F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02499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155F26-9493-4932-B48B-F8EBFD99A380}" type="datetimeFigureOut">
              <a:rPr lang="ru-RU" smtClean="0"/>
              <a:t>27.03.2018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1EC4A1-EA92-4090-9888-356ED28EE7F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23926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155F26-9493-4932-B48B-F8EBFD99A380}" type="datetimeFigureOut">
              <a:rPr lang="ru-RU" smtClean="0"/>
              <a:t>27.03.2018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1EC4A1-EA92-4090-9888-356ED28EE7F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60046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155F26-9493-4932-B48B-F8EBFD99A380}" type="datetimeFigureOut">
              <a:rPr lang="ru-RU" smtClean="0"/>
              <a:t>27.03.2018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1EC4A1-EA92-4090-9888-356ED28EE7F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06168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155F26-9493-4932-B48B-F8EBFD99A380}" type="datetimeFigureOut">
              <a:rPr lang="ru-RU" smtClean="0"/>
              <a:t>27.03.2018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1EC4A1-EA92-4090-9888-356ED28EE7F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63219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155F26-9493-4932-B48B-F8EBFD99A380}" type="datetimeFigureOut">
              <a:rPr lang="ru-RU" smtClean="0"/>
              <a:t>27.03.2018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1EC4A1-EA92-4090-9888-356ED28EE7F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11160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155F26-9493-4932-B48B-F8EBFD99A380}" type="datetimeFigureOut">
              <a:rPr lang="ru-RU" smtClean="0"/>
              <a:t>27.03.2018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1EC4A1-EA92-4090-9888-356ED28EE7F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13997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155F26-9493-4932-B48B-F8EBFD99A380}" type="datetimeFigureOut">
              <a:rPr lang="ru-RU" smtClean="0"/>
              <a:t>27.03.2018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1EC4A1-EA92-4090-9888-356ED28EE7F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11026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155F26-9493-4932-B48B-F8EBFD99A380}" type="datetimeFigureOut">
              <a:rPr lang="ru-RU" smtClean="0"/>
              <a:t>27.03.2018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1EC4A1-EA92-4090-9888-356ED28EE7F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82159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3" r:id="rId1"/>
    <p:sldLayoutId id="2147483914" r:id="rId2"/>
    <p:sldLayoutId id="2147483915" r:id="rId3"/>
    <p:sldLayoutId id="2147483916" r:id="rId4"/>
    <p:sldLayoutId id="2147483917" r:id="rId5"/>
    <p:sldLayoutId id="2147483918" r:id="rId6"/>
    <p:sldLayoutId id="2147483919" r:id="rId7"/>
    <p:sldLayoutId id="2147483920" r:id="rId8"/>
    <p:sldLayoutId id="2147483921" r:id="rId9"/>
    <p:sldLayoutId id="2147483922" r:id="rId10"/>
    <p:sldLayoutId id="214748392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10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7" Type="http://schemas.openxmlformats.org/officeDocument/2006/relationships/image" Target="../media/image10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g"/><Relationship Id="rId4" Type="http://schemas.openxmlformats.org/officeDocument/2006/relationships/image" Target="../media/image3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jpeg"/><Relationship Id="rId4" Type="http://schemas.openxmlformats.org/officeDocument/2006/relationships/image" Target="../media/image36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g"/><Relationship Id="rId4" Type="http://schemas.openxmlformats.org/officeDocument/2006/relationships/image" Target="../media/image4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4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png"/><Relationship Id="rId4" Type="http://schemas.openxmlformats.org/officeDocument/2006/relationships/image" Target="../media/image4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10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1143000" y="2042319"/>
            <a:ext cx="6858000" cy="2387600"/>
          </a:xfrm>
        </p:spPr>
        <p:txBody>
          <a:bodyPr/>
          <a:lstStyle/>
          <a:p>
            <a:endParaRPr lang="ru-RU"/>
          </a:p>
        </p:txBody>
      </p:sp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FF00"/>
                </a:solidFill>
              </a:rPr>
              <a:t>ПРОЕКТ</a:t>
            </a:r>
          </a:p>
          <a:p>
            <a:r>
              <a:rPr lang="ru-RU" dirty="0" smtClean="0">
                <a:solidFill>
                  <a:srgbClr val="FFFF00"/>
                </a:solidFill>
              </a:rPr>
              <a:t>«Детство должно быть ярким!»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08" y="2298516"/>
            <a:ext cx="9014870" cy="213859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-152412" y="1687592"/>
            <a:ext cx="9546310" cy="3570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6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ПРОЕКТ: </a:t>
            </a:r>
          </a:p>
          <a:p>
            <a:pPr algn="ctr"/>
            <a:endParaRPr lang="ru-RU" sz="40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ru-RU" sz="4000" b="1" dirty="0" smtClean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40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40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40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«ДЕТСТВО ДОЛЖНО БЫТЬ ЯРКИМ!»</a:t>
            </a:r>
            <a:endParaRPr lang="ru-RU" sz="40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205964" y="6135053"/>
            <a:ext cx="28295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Зеленодольск, </a:t>
            </a:r>
            <a:r>
              <a:rPr lang="ru-RU" sz="2400" b="1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2018</a:t>
            </a:r>
            <a:endParaRPr lang="ru-RU" sz="2400" b="1" dirty="0"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155576" y="64217"/>
            <a:ext cx="7001019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Союз детских городских организаций </a:t>
            </a:r>
            <a:br>
              <a:rPr lang="ru-RU" sz="3200" b="1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200" b="1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«Зелёный патруль»</a:t>
            </a:r>
            <a:endParaRPr lang="ru-RU" sz="3200" b="1" dirty="0"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51106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722016"/>
            <a:ext cx="2924526" cy="2193395"/>
          </a:xfrm>
        </p:spPr>
      </p:pic>
      <p:sp>
        <p:nvSpPr>
          <p:cNvPr id="4" name="Прямоугольник 3"/>
          <p:cNvSpPr/>
          <p:nvPr/>
        </p:nvSpPr>
        <p:spPr>
          <a:xfrm>
            <a:off x="827584" y="0"/>
            <a:ext cx="7992888" cy="159031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«ИГРОВОЙ МАРАФОН»</a:t>
            </a:r>
          </a:p>
          <a:p>
            <a:pPr algn="ctr"/>
            <a:endParaRPr lang="ru-RU" sz="32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20" y="1844824"/>
            <a:ext cx="2688299" cy="201622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855" y="4077133"/>
            <a:ext cx="2808312" cy="245582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8730" y="1788337"/>
            <a:ext cx="2310002" cy="207271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3981450"/>
            <a:ext cx="3835400" cy="287655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176093">
            <a:off x="7394341" y="5466525"/>
            <a:ext cx="1959453" cy="2132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937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4927" y="1268760"/>
            <a:ext cx="3168352" cy="2376264"/>
          </a:xfrm>
        </p:spPr>
      </p:pic>
      <p:sp>
        <p:nvSpPr>
          <p:cNvPr id="4" name="Прямоугольник 3"/>
          <p:cNvSpPr/>
          <p:nvPr/>
        </p:nvSpPr>
        <p:spPr>
          <a:xfrm>
            <a:off x="2218981" y="116632"/>
            <a:ext cx="4536504" cy="1008112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«Будь здоровым»</a:t>
            </a:r>
            <a:endParaRPr lang="ru-RU" sz="36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FF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268760"/>
            <a:ext cx="3168352" cy="237626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3212976"/>
            <a:ext cx="4572000" cy="3429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2252" y="3429000"/>
            <a:ext cx="4283968" cy="321297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192965" y="1268760"/>
            <a:ext cx="2747797" cy="217235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176093">
            <a:off x="7001229" y="5073313"/>
            <a:ext cx="1959453" cy="213285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78176">
            <a:off x="-360957" y="-166463"/>
            <a:ext cx="1959453" cy="2132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544796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691680" y="80610"/>
            <a:ext cx="6192688" cy="1246228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ПУТЕШЕСТВИЕ В СТРАНУ ДОБРЫХ ДЕЛ</a:t>
            </a:r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211" y="1415931"/>
            <a:ext cx="3433255" cy="2574942"/>
          </a:xfr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1556792"/>
            <a:ext cx="2661107" cy="199583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4149080"/>
            <a:ext cx="3132595" cy="2349446"/>
          </a:xfrm>
          <a:prstGeom prst="rect">
            <a:avLst/>
          </a:prstGeom>
        </p:spPr>
      </p:pic>
      <p:pic>
        <p:nvPicPr>
          <p:cNvPr id="12" name="Объект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748601"/>
            <a:ext cx="3987632" cy="2990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149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endParaRPr lang="ru-RU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843" y="3972010"/>
            <a:ext cx="3716565" cy="278742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195" y="3970083"/>
            <a:ext cx="3922161" cy="294162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95595" y="757355"/>
            <a:ext cx="6427451" cy="236988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2800" dirty="0" smtClean="0"/>
              <a:t>   </a:t>
            </a:r>
          </a:p>
          <a:p>
            <a:r>
              <a:rPr lang="ru-RU" sz="2800" dirty="0" smtClean="0"/>
              <a:t> </a:t>
            </a:r>
            <a:r>
              <a:rPr lang="ru-RU" sz="4000" b="1" dirty="0" smtClean="0">
                <a:solidFill>
                  <a:srgbClr val="FFFF00"/>
                </a:solidFill>
              </a:rPr>
              <a:t>«Что </a:t>
            </a:r>
            <a:r>
              <a:rPr lang="ru-RU" sz="4000" b="1" dirty="0">
                <a:solidFill>
                  <a:srgbClr val="FFFF00"/>
                </a:solidFill>
              </a:rPr>
              <a:t>нам осень подарила»</a:t>
            </a:r>
            <a:r>
              <a:rPr lang="ru-RU" sz="4000" b="1" dirty="0" smtClean="0">
                <a:solidFill>
                  <a:srgbClr val="FFFF00"/>
                </a:solidFill>
              </a:rPr>
              <a:t>!»</a:t>
            </a:r>
          </a:p>
          <a:p>
            <a:endParaRPr lang="ru-RU" sz="4000" b="1" dirty="0">
              <a:solidFill>
                <a:srgbClr val="FFFF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3731" y="-449119"/>
            <a:ext cx="1904762" cy="186666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176836">
            <a:off x="3561420" y="4693203"/>
            <a:ext cx="1904762" cy="186666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5832" y="18062"/>
            <a:ext cx="5231224" cy="392341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429695">
            <a:off x="7865340" y="2807557"/>
            <a:ext cx="1904762" cy="186666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928672">
            <a:off x="2638794" y="2376240"/>
            <a:ext cx="1904762" cy="1866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130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0"/>
            <a:ext cx="6751570" cy="1080119"/>
          </a:xfr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 marL="0" indent="0" algn="ctr">
              <a:buNone/>
            </a:pPr>
            <a:r>
              <a:rPr lang="ru-RU" sz="36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</a:t>
            </a:r>
            <a:r>
              <a:rPr lang="ru-RU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Бабочка с пожеланиями»</a:t>
            </a:r>
            <a:endParaRPr lang="ru-RU" sz="3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407" y="1122160"/>
            <a:ext cx="3654689" cy="2741017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1080119"/>
            <a:ext cx="3707904" cy="278092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7140" y="3861047"/>
            <a:ext cx="3779912" cy="283493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176836">
            <a:off x="19218" y="4578436"/>
            <a:ext cx="1904762" cy="186666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247569">
            <a:off x="7102171" y="5297553"/>
            <a:ext cx="1904762" cy="1866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8034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71800" y="116632"/>
            <a:ext cx="5472608" cy="1143000"/>
          </a:xfr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marL="0" indent="0" algn="ctr">
              <a:buNone/>
            </a:pPr>
            <a:r>
              <a:rPr lang="ru-RU" sz="36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/>
            </a:r>
            <a:br>
              <a:rPr lang="ru-RU" sz="36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rPr>
            </a:br>
            <a:r>
              <a:rPr lang="ru-RU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>Акция: Письмо</a:t>
            </a:r>
            <a:br>
              <a:rPr lang="ru-RU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rPr>
            </a:br>
            <a:r>
              <a:rPr lang="ru-RU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> Дедушке Морозу</a:t>
            </a:r>
            <a:r>
              <a:rPr lang="ru-RU" sz="36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/>
            </a:r>
            <a:br>
              <a:rPr lang="ru-RU" sz="36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rPr>
            </a:br>
            <a:endParaRPr lang="ru-RU" sz="36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5000" endA="300" endPos="45500" dir="5400000" sy="-100000" algn="bl" rotWithShape="0"/>
              </a:effectLst>
            </a:endParaRPr>
          </a:p>
        </p:txBody>
      </p:sp>
      <p:pic>
        <p:nvPicPr>
          <p:cNvPr id="2051" name="Picture 3" descr="C:\Users\User\Desktop\VM5ZXosnL7U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271903"/>
            <a:ext cx="7116960" cy="5337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1379" y="0"/>
            <a:ext cx="1356363" cy="134112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4208209"/>
            <a:ext cx="1356363" cy="134112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192" y="1916832"/>
            <a:ext cx="1356363" cy="134112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253" y="4163963"/>
            <a:ext cx="1356363" cy="1341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5830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55157" y="4844957"/>
            <a:ext cx="4492900" cy="1800200"/>
          </a:xfr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 marL="0" indent="0">
              <a:buNone/>
            </a:pPr>
            <a:r>
              <a:rPr lang="ru-RU" sz="36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>«Новогодняя Елка</a:t>
            </a:r>
            <a:r>
              <a:rPr lang="ru-RU" sz="5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>»</a:t>
            </a:r>
            <a:endParaRPr lang="ru-RU" sz="54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5000" endA="300" endPos="45500" dir="5400000" sy="-100000" algn="bl" rotWithShape="0"/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547" y="3649444"/>
            <a:ext cx="3995936" cy="299571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9544" y="1556792"/>
            <a:ext cx="4104456" cy="246267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547" y="836712"/>
            <a:ext cx="4091947" cy="245516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3425" y="4019466"/>
            <a:ext cx="1356363" cy="134112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286" y="-78966"/>
            <a:ext cx="1356363" cy="134112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312" y="220461"/>
            <a:ext cx="1356363" cy="1341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1046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83517" y="3934231"/>
            <a:ext cx="4248472" cy="1143000"/>
          </a:xfr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ctr"/>
            <a:r>
              <a:rPr lang="ru-RU" sz="5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</a:t>
            </a:r>
            <a:r>
              <a:rPr lang="ru-RU" sz="4800" b="1" dirty="0" smtClean="0">
                <a:solidFill>
                  <a:srgbClr val="FFFF00"/>
                </a:solidFill>
              </a:rPr>
              <a:t>Весна идет</a:t>
            </a:r>
            <a:r>
              <a:rPr lang="ru-RU" sz="5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</a:t>
            </a:r>
            <a:r>
              <a:rPr lang="ru-RU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945" y="64130"/>
            <a:ext cx="4254376" cy="32589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21" y="0"/>
            <a:ext cx="4430779" cy="3323084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981" y="3645024"/>
            <a:ext cx="3819219" cy="286441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7867" y="4369137"/>
            <a:ext cx="1925698" cy="216149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-467891"/>
            <a:ext cx="1925698" cy="216149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2576" y="4696502"/>
            <a:ext cx="1925698" cy="2161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8053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332656"/>
            <a:ext cx="8208912" cy="924475"/>
          </a:xfr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 marL="0" indent="0" algn="ctr">
              <a:buNone/>
            </a:pPr>
            <a:r>
              <a:rPr lang="ru-RU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«Макаронное настроение»</a:t>
            </a:r>
            <a:endParaRPr lang="ru-RU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2795" y="1340768"/>
            <a:ext cx="3317598" cy="248819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382642"/>
            <a:ext cx="3329213" cy="249691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049" y="4041068"/>
            <a:ext cx="3347864" cy="251089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4537" y="4041068"/>
            <a:ext cx="3275856" cy="245689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6257" y="-262691"/>
            <a:ext cx="1925698" cy="216149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2240" y="-262691"/>
            <a:ext cx="1925698" cy="2161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436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929" y="3645024"/>
            <a:ext cx="8136904" cy="3059477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1916832"/>
            <a:ext cx="8983910" cy="1325563"/>
          </a:xfrm>
        </p:spPr>
        <p:txBody>
          <a:bodyPr>
            <a:normAutofit fontScale="90000"/>
          </a:bodyPr>
          <a:lstStyle/>
          <a:p>
            <a:r>
              <a:rPr lang="ru-RU" sz="4900" b="1" dirty="0" smtClean="0">
                <a:solidFill>
                  <a:srgbClr val="92D050"/>
                </a:solidFill>
              </a:rPr>
              <a:t/>
            </a:r>
            <a:br>
              <a:rPr lang="ru-RU" sz="4900" b="1" dirty="0" smtClean="0">
                <a:solidFill>
                  <a:srgbClr val="92D050"/>
                </a:solidFill>
              </a:rPr>
            </a:br>
            <a:r>
              <a:rPr lang="ru-RU" sz="4900" b="1" dirty="0">
                <a:solidFill>
                  <a:srgbClr val="92D050"/>
                </a:solidFill>
              </a:rPr>
              <a:t> </a:t>
            </a:r>
            <a:r>
              <a:rPr lang="ru-RU" sz="4900" b="1" dirty="0" smtClean="0">
                <a:solidFill>
                  <a:srgbClr val="92D050"/>
                </a:solidFill>
              </a:rPr>
              <a:t>            Результаты проекта: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200" dirty="0" smtClean="0">
                <a:solidFill>
                  <a:srgbClr val="FFC000"/>
                </a:solidFill>
              </a:rPr>
              <a:t>1</a:t>
            </a:r>
            <a:r>
              <a:rPr lang="ru-RU" sz="2700" dirty="0" smtClean="0">
                <a:solidFill>
                  <a:srgbClr val="FFC000"/>
                </a:solidFill>
              </a:rPr>
              <a:t>. В 2015 году получен грант на реализацию проекта от Благотворительного фонда «</a:t>
            </a:r>
            <a:r>
              <a:rPr lang="ru-RU" sz="2700" dirty="0" err="1" smtClean="0">
                <a:solidFill>
                  <a:srgbClr val="FFC000"/>
                </a:solidFill>
              </a:rPr>
              <a:t>Махеевъ</a:t>
            </a:r>
            <a:r>
              <a:rPr lang="ru-RU" sz="2700" dirty="0" smtClean="0">
                <a:solidFill>
                  <a:srgbClr val="FFC000"/>
                </a:solidFill>
              </a:rPr>
              <a:t>» в размере 40.000 рублей;</a:t>
            </a:r>
            <a:br>
              <a:rPr lang="ru-RU" sz="2700" dirty="0" smtClean="0">
                <a:solidFill>
                  <a:srgbClr val="FFC000"/>
                </a:solidFill>
              </a:rPr>
            </a:br>
            <a:r>
              <a:rPr lang="ru-RU" sz="2700" dirty="0" smtClean="0">
                <a:solidFill>
                  <a:srgbClr val="FFC000"/>
                </a:solidFill>
              </a:rPr>
              <a:t>2. Проведены 96 занятий в детской городской больнице. Информация освещена в СМИ.</a:t>
            </a:r>
            <a:br>
              <a:rPr lang="ru-RU" sz="2700" dirty="0" smtClean="0">
                <a:solidFill>
                  <a:srgbClr val="FFC000"/>
                </a:solidFill>
              </a:rPr>
            </a:br>
            <a:r>
              <a:rPr lang="ru-RU" sz="2700" dirty="0" smtClean="0">
                <a:solidFill>
                  <a:srgbClr val="FFC000"/>
                </a:solidFill>
              </a:rPr>
              <a:t>3. Получен спонсорский взнос от Благотворительного общественного фонда развития «Центра творчества» на проведение мероприятий в приюте «Гнёздышко» в размере 10.000 рублей;</a:t>
            </a:r>
            <a:br>
              <a:rPr lang="ru-RU" sz="2700" dirty="0" smtClean="0">
                <a:solidFill>
                  <a:srgbClr val="FFC000"/>
                </a:solidFill>
              </a:rPr>
            </a:br>
            <a:r>
              <a:rPr lang="ru-RU" sz="2700" dirty="0" smtClean="0">
                <a:solidFill>
                  <a:srgbClr val="FFC000"/>
                </a:solidFill>
              </a:rPr>
              <a:t>4. С ноября 2017 год проект реализуется на базе социального приюта «Гнездышко», с января 2018 года реализация планируется на базе центра реабилитации семье и детям «Доверие»;</a:t>
            </a:r>
            <a:br>
              <a:rPr lang="ru-RU" sz="2700" dirty="0" smtClean="0">
                <a:solidFill>
                  <a:srgbClr val="FFC000"/>
                </a:solidFill>
              </a:rPr>
            </a:br>
            <a:r>
              <a:rPr lang="ru-RU" sz="2700" dirty="0" smtClean="0">
                <a:solidFill>
                  <a:srgbClr val="FFC000"/>
                </a:solidFill>
              </a:rPr>
              <a:t>5. Разработан проект «Профессия будущего» совместно с воспитанниками приюта «Гнездышко» по </a:t>
            </a:r>
            <a:r>
              <a:rPr lang="ru-RU" sz="2700" dirty="0" err="1" smtClean="0">
                <a:solidFill>
                  <a:srgbClr val="FFC000"/>
                </a:solidFill>
              </a:rPr>
              <a:t>профориентационной</a:t>
            </a:r>
            <a:r>
              <a:rPr lang="ru-RU" sz="2700" dirty="0" smtClean="0">
                <a:solidFill>
                  <a:srgbClr val="FFC000"/>
                </a:solidFill>
              </a:rPr>
              <a:t> работе с детьми младшего возраста.</a:t>
            </a:r>
            <a:r>
              <a:rPr lang="ru-RU" sz="3600" dirty="0" smtClean="0"/>
              <a:t/>
            </a:r>
            <a:br>
              <a:rPr lang="ru-RU" sz="3600" dirty="0" smtClean="0"/>
            </a:b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480507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34976" y="988162"/>
            <a:ext cx="6649392" cy="4817101"/>
          </a:xfrm>
        </p:spPr>
        <p:txBody>
          <a:bodyPr>
            <a:normAutofit/>
          </a:bodyPr>
          <a:lstStyle/>
          <a:p>
            <a:pPr marL="182880" indent="0" algn="ctr">
              <a:buNone/>
            </a:pPr>
            <a:r>
              <a:rPr lang="ru-RU" sz="2400" dirty="0"/>
              <a:t/>
            </a:r>
            <a:br>
              <a:rPr lang="ru-RU" sz="2400" dirty="0"/>
            </a:br>
            <a:r>
              <a:rPr lang="ru-RU" sz="2400" dirty="0"/>
              <a:t/>
            </a:r>
            <a:br>
              <a:rPr lang="ru-RU" sz="2400" dirty="0"/>
            </a:br>
            <a:r>
              <a:rPr lang="ru-RU" sz="2400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400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400" dirty="0"/>
              <a:t/>
            </a:r>
            <a:br>
              <a:rPr lang="ru-RU" sz="2400" dirty="0"/>
            </a:br>
            <a:r>
              <a:rPr lang="ru-RU" sz="2400" dirty="0"/>
              <a:t/>
            </a:r>
            <a:br>
              <a:rPr lang="ru-RU" sz="2400" dirty="0"/>
            </a:br>
            <a:r>
              <a:rPr lang="ru-RU" sz="2400" dirty="0"/>
              <a:t/>
            </a:r>
            <a:br>
              <a:rPr lang="ru-RU" sz="2400" dirty="0"/>
            </a:br>
            <a:endParaRPr lang="ru-RU" sz="2400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01082" y="260648"/>
            <a:ext cx="7117180" cy="861420"/>
          </a:xfrm>
        </p:spPr>
        <p:txBody>
          <a:bodyPr>
            <a:normAutofit fontScale="85000" lnSpcReduction="10000"/>
          </a:bodyPr>
          <a:lstStyle/>
          <a:p>
            <a:pPr algn="l"/>
            <a:r>
              <a:rPr lang="ru-RU" sz="4400" b="1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Информационная карта проекта:</a:t>
            </a:r>
            <a:endParaRPr lang="ru-RU" sz="4400" b="1" dirty="0"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2859" y="988162"/>
            <a:ext cx="9144000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Муниципальный </a:t>
            </a:r>
            <a:r>
              <a:rPr lang="ru-RU" sz="24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район                   город Зеленодольск</a:t>
            </a:r>
          </a:p>
          <a:p>
            <a:endParaRPr lang="ru-RU" sz="2400" dirty="0" smtClean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24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Образовательная                               Муниципальное </a:t>
            </a:r>
            <a:r>
              <a:rPr lang="ru-RU" sz="24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бюджетное </a:t>
            </a:r>
            <a:r>
              <a:rPr lang="ru-RU" sz="24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4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4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организация                                        учреждение </a:t>
            </a:r>
            <a:r>
              <a:rPr lang="ru-RU" sz="24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дополнительного </a:t>
            </a:r>
            <a:r>
              <a:rPr lang="ru-RU" sz="24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4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4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                                       образования </a:t>
            </a:r>
            <a:r>
              <a:rPr lang="ru-RU" sz="24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«Центр творчества </a:t>
            </a:r>
            <a:r>
              <a:rPr lang="ru-RU" sz="24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4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4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                                       </a:t>
            </a:r>
            <a:r>
              <a:rPr lang="ru-RU" sz="2400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Зеленодольского</a:t>
            </a:r>
            <a:r>
              <a:rPr lang="ru-RU" sz="24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муниципального </a:t>
            </a:r>
            <a:r>
              <a:rPr lang="ru-RU" sz="24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4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4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                                       района </a:t>
            </a:r>
            <a:r>
              <a:rPr lang="ru-RU" sz="24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Республики Татарстан»</a:t>
            </a:r>
          </a:p>
          <a:p>
            <a:r>
              <a:rPr lang="ru-RU" sz="24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                        </a:t>
            </a:r>
          </a:p>
          <a:p>
            <a:r>
              <a:rPr lang="ru-RU" sz="24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Ф.И. </a:t>
            </a:r>
            <a:r>
              <a:rPr lang="ru-RU" sz="24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автора                                           </a:t>
            </a:r>
            <a:r>
              <a:rPr lang="ru-RU" sz="2400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Баймяшкина</a:t>
            </a:r>
            <a:r>
              <a:rPr lang="ru-RU" sz="24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ru-RU" sz="24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Анна</a:t>
            </a:r>
            <a:endParaRPr lang="ru-RU" sz="24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24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4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4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Ф.И.О</a:t>
            </a:r>
            <a:r>
              <a:rPr lang="ru-RU" sz="24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ru-RU" sz="24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руководителя                         Голубева Яна Станиславовна                                </a:t>
            </a:r>
            <a:endParaRPr lang="ru-RU" sz="24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sz="24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1128521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679501"/>
            <a:ext cx="6048672" cy="1325563"/>
          </a:xfrm>
        </p:spPr>
        <p:txBody>
          <a:bodyPr>
            <a:normAutofit fontScale="90000"/>
          </a:bodyPr>
          <a:lstStyle/>
          <a:p>
            <a:r>
              <a:rPr lang="ru-RU" sz="4000" b="1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Цель   проекта:</a:t>
            </a:r>
            <a:r>
              <a:rPr lang="ru-RU" sz="4000" b="1" dirty="0" smtClean="0">
                <a:solidFill>
                  <a:srgbClr val="92D050"/>
                </a:solidFill>
              </a:rPr>
              <a:t/>
            </a:r>
            <a:br>
              <a:rPr lang="ru-RU" sz="4000" b="1" dirty="0" smtClean="0">
                <a:solidFill>
                  <a:srgbClr val="92D050"/>
                </a:solidFill>
              </a:rPr>
            </a:br>
            <a:r>
              <a:rPr lang="ru-RU" sz="4000" b="1" dirty="0" smtClean="0">
                <a:solidFill>
                  <a:srgbClr val="92D050"/>
                </a:solidFill>
              </a:rPr>
              <a:t/>
            </a:r>
            <a:br>
              <a:rPr lang="ru-RU" sz="4000" b="1" dirty="0" smtClean="0">
                <a:solidFill>
                  <a:srgbClr val="92D050"/>
                </a:solidFill>
              </a:rPr>
            </a:br>
            <a:r>
              <a:rPr lang="ru-RU" sz="4000" b="1" dirty="0" smtClean="0">
                <a:solidFill>
                  <a:srgbClr val="FFC000"/>
                </a:solidFill>
              </a:rPr>
              <a:t>Проведение учебно-развивающих занятий в учреждениях дошкольного образования, а также в социальных приютах и центрах реабилитации детей для организации досуга пребывающих детей, попавших трудную жизненную ситуацию.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1556792"/>
            <a:ext cx="3196965" cy="3525170"/>
          </a:xfrm>
        </p:spPr>
      </p:pic>
    </p:spTree>
    <p:extLst>
      <p:ext uri="{BB962C8B-B14F-4D97-AF65-F5344CB8AC3E}">
        <p14:creationId xmlns:p14="http://schemas.microsoft.com/office/powerpoint/2010/main" val="460902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1246" y="688141"/>
            <a:ext cx="4320480" cy="307932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22450" y="721102"/>
            <a:ext cx="385936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solidFill>
                  <a:srgbClr val="FFC000"/>
                </a:solidFill>
              </a:rPr>
              <a:t>МГУЗ «</a:t>
            </a:r>
            <a:r>
              <a:rPr lang="ru-RU" sz="3200" dirty="0" err="1" smtClean="0">
                <a:solidFill>
                  <a:srgbClr val="FFC000"/>
                </a:solidFill>
              </a:rPr>
              <a:t>Зеленодольская</a:t>
            </a:r>
            <a:r>
              <a:rPr lang="ru-RU" sz="3200" dirty="0" smtClean="0">
                <a:solidFill>
                  <a:srgbClr val="FFC000"/>
                </a:solidFill>
              </a:rPr>
              <a:t> детская городская больница»</a:t>
            </a:r>
            <a:endParaRPr lang="ru-RU" sz="3200" dirty="0">
              <a:solidFill>
                <a:srgbClr val="FFC0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450" y="3861048"/>
            <a:ext cx="4752528" cy="267329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364088" y="4221088"/>
            <a:ext cx="329763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solidFill>
                  <a:srgbClr val="FFC000"/>
                </a:solidFill>
              </a:rPr>
              <a:t>Социальный приют «Гнёздышко»</a:t>
            </a:r>
            <a:endParaRPr lang="ru-RU" sz="3200" dirty="0">
              <a:solidFill>
                <a:srgbClr val="FFC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331640" y="-41268"/>
            <a:ext cx="63399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solidFill>
                  <a:srgbClr val="92D050"/>
                </a:solidFill>
              </a:rPr>
              <a:t>МЕСТО РЕАЛИЗАЦИИ ПРОЕКТА</a:t>
            </a:r>
            <a:endParaRPr lang="ru-RU" sz="3600" b="1" dirty="0">
              <a:solidFill>
                <a:srgbClr val="92D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710812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0568" y="-1899592"/>
            <a:ext cx="10560779" cy="9068494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411760" y="662781"/>
            <a:ext cx="4927657" cy="4351338"/>
          </a:xfrm>
        </p:spPr>
        <p:txBody>
          <a:bodyPr>
            <a:normAutofit/>
          </a:bodyPr>
          <a:lstStyle/>
          <a:p>
            <a:r>
              <a:rPr lang="ru-RU" sz="2800" dirty="0" smtClean="0">
                <a:solidFill>
                  <a:srgbClr val="FFC000"/>
                </a:solidFill>
              </a:rPr>
              <a:t>Сформировать группы не более 15 человек;</a:t>
            </a:r>
          </a:p>
          <a:p>
            <a:r>
              <a:rPr lang="ru-RU" sz="2800" dirty="0" smtClean="0">
                <a:solidFill>
                  <a:srgbClr val="FFC000"/>
                </a:solidFill>
              </a:rPr>
              <a:t>Организовать досуг: проведение занятий </a:t>
            </a:r>
            <a:br>
              <a:rPr lang="ru-RU" sz="2800" dirty="0" smtClean="0">
                <a:solidFill>
                  <a:srgbClr val="FFC000"/>
                </a:solidFill>
              </a:rPr>
            </a:br>
            <a:r>
              <a:rPr lang="ru-RU" sz="2800" dirty="0" smtClean="0">
                <a:solidFill>
                  <a:srgbClr val="FFC000"/>
                </a:solidFill>
              </a:rPr>
              <a:t>2 раза в неделю;</a:t>
            </a:r>
          </a:p>
          <a:p>
            <a:r>
              <a:rPr lang="ru-RU" sz="2800" dirty="0" smtClean="0">
                <a:solidFill>
                  <a:srgbClr val="FFC000"/>
                </a:solidFill>
              </a:rPr>
              <a:t>Разработать календарно-тематический план;</a:t>
            </a:r>
          </a:p>
          <a:p>
            <a:r>
              <a:rPr lang="ru-RU" sz="2800" dirty="0" smtClean="0">
                <a:solidFill>
                  <a:srgbClr val="FFC000"/>
                </a:solidFill>
              </a:rPr>
              <a:t>Освещение деятельности</a:t>
            </a:r>
            <a:br>
              <a:rPr lang="ru-RU" sz="2800" dirty="0" smtClean="0">
                <a:solidFill>
                  <a:srgbClr val="FFC000"/>
                </a:solidFill>
              </a:rPr>
            </a:br>
            <a:r>
              <a:rPr lang="ru-RU" sz="2800" dirty="0" smtClean="0">
                <a:solidFill>
                  <a:srgbClr val="FFC000"/>
                </a:solidFill>
              </a:rPr>
              <a:t> в СМИ города.</a:t>
            </a:r>
          </a:p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-662782"/>
            <a:ext cx="7886700" cy="1325563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rgbClr val="92D050"/>
                </a:solidFill>
              </a:rPr>
              <a:t>Задачи:</a:t>
            </a:r>
            <a:endParaRPr lang="ru-RU" b="1" dirty="0">
              <a:solidFill>
                <a:srgbClr val="92D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4427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8560" y="0"/>
            <a:ext cx="9942347" cy="6858000"/>
          </a:xfrm>
        </p:spPr>
      </p:pic>
    </p:spTree>
    <p:extLst>
      <p:ext uri="{BB962C8B-B14F-4D97-AF65-F5344CB8AC3E}">
        <p14:creationId xmlns:p14="http://schemas.microsoft.com/office/powerpoint/2010/main" val="42082434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-29515"/>
            <a:ext cx="7128792" cy="1480675"/>
          </a:xfr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marL="0" indent="0" algn="ctr">
              <a:buNone/>
            </a:pPr>
            <a:r>
              <a:rPr lang="ru-RU" sz="4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4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4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«Давай дружить!»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700808"/>
            <a:ext cx="4633382" cy="3475037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1700808"/>
            <a:ext cx="2931500" cy="219862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9264" y="4149080"/>
            <a:ext cx="3245161" cy="234026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4" y="4869160"/>
            <a:ext cx="1959453" cy="213285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554529">
            <a:off x="6948522" y="65623"/>
            <a:ext cx="1959453" cy="2132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5983665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039210" y="116632"/>
            <a:ext cx="5341101" cy="93610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«В гостях у сказки»</a:t>
            </a:r>
          </a:p>
        </p:txBody>
      </p:sp>
      <p:pic>
        <p:nvPicPr>
          <p:cNvPr id="14" name="Объект 1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0809" y="997636"/>
            <a:ext cx="3291616" cy="2468712"/>
          </a:xfr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8912" y="1072513"/>
            <a:ext cx="3333448" cy="2500086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934" y="3789040"/>
            <a:ext cx="3515883" cy="2636912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0996" y="3816249"/>
            <a:ext cx="3500700" cy="262552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3218" y="99136"/>
            <a:ext cx="1959453" cy="213285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176093">
            <a:off x="7271970" y="5100802"/>
            <a:ext cx="1959453" cy="2132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5021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569355" y="19382"/>
            <a:ext cx="4127588" cy="10801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«В мире животных»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4683" y="1389114"/>
            <a:ext cx="2938995" cy="220424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53" y="1156229"/>
            <a:ext cx="2892684" cy="2169513"/>
          </a:xfrm>
          <a:prstGeom prst="rect">
            <a:avLst/>
          </a:prstGeom>
        </p:spPr>
      </p:pic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0636" y="1443890"/>
            <a:ext cx="3063240" cy="2298469"/>
          </a:xfr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3926381"/>
            <a:ext cx="3555061" cy="266629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3961403"/>
            <a:ext cx="3706459" cy="277984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060043">
            <a:off x="7388339" y="33075"/>
            <a:ext cx="1959453" cy="2132856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621" y="2559634"/>
            <a:ext cx="1959453" cy="2132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764212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428</TotalTime>
  <Words>108</Words>
  <Application>Microsoft Office PowerPoint</Application>
  <PresentationFormat>Экран (4:3)</PresentationFormat>
  <Paragraphs>39</Paragraphs>
  <Slides>19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3" baseType="lpstr">
      <vt:lpstr>Arial</vt:lpstr>
      <vt:lpstr>Calibri</vt:lpstr>
      <vt:lpstr>Calibri Light</vt:lpstr>
      <vt:lpstr>Тема Office</vt:lpstr>
      <vt:lpstr>Презентация PowerPoint</vt:lpstr>
      <vt:lpstr>      </vt:lpstr>
      <vt:lpstr>Цель   проекта:  Проведение учебно-развивающих занятий в учреждениях дошкольного образования, а также в социальных приютах и центрах реабилитации детей для организации досуга пребывающих детей, попавших трудную жизненную ситуацию. </vt:lpstr>
      <vt:lpstr>Презентация PowerPoint</vt:lpstr>
      <vt:lpstr>Задачи:</vt:lpstr>
      <vt:lpstr>Презентация PowerPoint</vt:lpstr>
      <vt:lpstr> «Давай дружить!»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«Бабочка с пожеланиями»</vt:lpstr>
      <vt:lpstr> Акция: Письмо  Дедушке Морозу </vt:lpstr>
      <vt:lpstr>«Новогодняя Елка»</vt:lpstr>
      <vt:lpstr>«Весна идет» </vt:lpstr>
      <vt:lpstr>«Макаронное настроение»</vt:lpstr>
      <vt:lpstr>              Результаты проекта: 1. В 2015 году получен грант на реализацию проекта от Благотворительного фонда «Махеевъ» в размере 40.000 рублей; 2. Проведены 96 занятий в детской городской больнице. Информация освещена в СМИ. 3. Получен спонсорский взнос от Благотворительного общественного фонда развития «Центра творчества» на проведение мероприятий в приюте «Гнёздышко» в размере 10.000 рублей; 4. С ноября 2017 год проект реализуется на базе социального приюта «Гнездышко», с января 2018 года реализация планируется на базе центра реабилитации семье и детям «Доверие»; 5. Разработан проект «Профессия будущего» совместно с воспитанниками приюта «Гнездышко» по профориентационной работе с детьми младшего возраста. 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МБОУДОД «ЦДТ ЗМР РТ»</dc:title>
  <dc:creator>User</dc:creator>
  <cp:lastModifiedBy>шарпей</cp:lastModifiedBy>
  <cp:revision>90</cp:revision>
  <dcterms:created xsi:type="dcterms:W3CDTF">2014-08-26T12:43:03Z</dcterms:created>
  <dcterms:modified xsi:type="dcterms:W3CDTF">2018-03-27T19:50:10Z</dcterms:modified>
</cp:coreProperties>
</file>