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1" r:id="rId4"/>
    <p:sldId id="270" r:id="rId5"/>
    <p:sldId id="272" r:id="rId6"/>
    <p:sldId id="257" r:id="rId7"/>
    <p:sldId id="273" r:id="rId8"/>
    <p:sldId id="258" r:id="rId9"/>
    <p:sldId id="259" r:id="rId10"/>
    <p:sldId id="260" r:id="rId11"/>
    <p:sldId id="266" r:id="rId12"/>
    <p:sldId id="262" r:id="rId13"/>
    <p:sldId id="263" r:id="rId14"/>
    <p:sldId id="267" r:id="rId15"/>
    <p:sldId id="264" r:id="rId16"/>
    <p:sldId id="26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/>
    <p:restoredTop sz="94710"/>
  </p:normalViewPr>
  <p:slideViewPr>
    <p:cSldViewPr snapToGrid="0" snapToObjects="1">
      <p:cViewPr varScale="1">
        <p:scale>
          <a:sx n="80" d="100"/>
          <a:sy n="80" d="100"/>
        </p:scale>
        <p:origin x="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esenia.veritas@icloud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0889" y="0"/>
            <a:ext cx="8114816" cy="44443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Интерактивная </a:t>
            </a:r>
            <a:r>
              <a:rPr lang="ru-RU"/>
              <a:t>площадка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hr-HR" dirty="0"/>
              <a:t>||A R T - D I A L O G||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8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6638537" cy="3450613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привлечение внимания молодежи к классическому искусству, </a:t>
            </a:r>
          </a:p>
          <a:p>
            <a:r>
              <a:rPr lang="ru-RU" sz="2400" dirty="0"/>
              <a:t>воспитание эстетики и понимания прекрасного у молодежи через образцы лучших классических произведений;</a:t>
            </a:r>
          </a:p>
          <a:p>
            <a:r>
              <a:rPr lang="ru-RU" sz="2400" dirty="0"/>
              <a:t>повышение уровня знаний по истории искусства и мировой культуры;</a:t>
            </a:r>
          </a:p>
          <a:p>
            <a:r>
              <a:rPr lang="ru-RU" sz="2400" dirty="0"/>
              <a:t>создание площадки для открытого диалога искусствоведов, художников, </a:t>
            </a:r>
            <a:r>
              <a:rPr lang="ru-RU" sz="2400" dirty="0" err="1"/>
              <a:t>галеристов</a:t>
            </a:r>
            <a:r>
              <a:rPr lang="ru-RU" sz="2400" dirty="0"/>
              <a:t> с молодыми людьми, организация мастер-классов, дискуссий;</a:t>
            </a:r>
          </a:p>
          <a:p>
            <a:r>
              <a:rPr lang="ru-RU" sz="2400" dirty="0"/>
              <a:t>создание волонтерского корпуса студентов-волонтеров, которые будут работать над организацией </a:t>
            </a:r>
            <a:r>
              <a:rPr lang="ru-RU" sz="2400" dirty="0" smtClean="0"/>
              <a:t>площадки</a:t>
            </a:r>
            <a:r>
              <a:rPr lang="ru-RU" sz="2400" dirty="0"/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54" y="1973845"/>
            <a:ext cx="2794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Основные целевые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9322" y="2124220"/>
            <a:ext cx="4855532" cy="357915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Молодые люди и девушки 18-35 лет (от 65% и выше)</a:t>
            </a:r>
          </a:p>
          <a:p>
            <a:r>
              <a:rPr lang="ru-RU" sz="2800" dirty="0"/>
              <a:t>Подростки (14-18 лет) - 20%</a:t>
            </a:r>
          </a:p>
          <a:p>
            <a:r>
              <a:rPr lang="ru-RU" sz="2800" dirty="0"/>
              <a:t>Профессиональное сообщество (искусствоведы, художники, дизайнеры) от 25 до 60 лет (около 15 %)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287706"/>
            <a:ext cx="4285654" cy="28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Количественные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80" y="1999282"/>
            <a:ext cx="5034110" cy="3267344"/>
          </a:xfrm>
        </p:spPr>
        <p:txBody>
          <a:bodyPr>
            <a:noAutofit/>
          </a:bodyPr>
          <a:lstStyle/>
          <a:p>
            <a:r>
              <a:rPr lang="ru-RU" dirty="0"/>
              <a:t>Площадка «Диалог с искусством» планирует собрать не менее 200 участников, не менее 20 спикеров, более 20 студентов-волонтеров , не менее 10-15 публикаций в СМИ. </a:t>
            </a:r>
            <a:endParaRPr lang="ru-RU" dirty="0" smtClean="0"/>
          </a:p>
          <a:p>
            <a:r>
              <a:rPr lang="ru-RU" dirty="0" smtClean="0"/>
              <a:t>Партнерами </a:t>
            </a:r>
            <a:r>
              <a:rPr lang="ru-RU" dirty="0"/>
              <a:t>площадки выступают Государственный Эрмитаж и Государственный Русский музей. 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90" y="2293749"/>
            <a:ext cx="4467437" cy="29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Качественные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111" y="1853754"/>
            <a:ext cx="5770631" cy="3741134"/>
          </a:xfrm>
        </p:spPr>
        <p:txBody>
          <a:bodyPr>
            <a:noAutofit/>
          </a:bodyPr>
          <a:lstStyle/>
          <a:p>
            <a:r>
              <a:rPr lang="ru-RU" sz="1800" dirty="0" smtClean="0"/>
              <a:t> </a:t>
            </a:r>
            <a:r>
              <a:rPr lang="ru-RU" sz="1800" dirty="0"/>
              <a:t>Подготовка сильного волонтерского корпуса для работы на площадке. 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Повышение уровня понимания классического искусства, увеличение интереса к нему и традиционным музеям в частности;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Получение молодежью знаний по истории, культуре, психологии </a:t>
            </a:r>
            <a:r>
              <a:rPr lang="ru-RU" sz="1800" dirty="0" smtClean="0"/>
              <a:t>и </a:t>
            </a:r>
            <a:r>
              <a:rPr lang="ru-RU" sz="1800" dirty="0"/>
              <a:t>теории искусства;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Построение активного диалога между представителями мира искусства и молодежью. </a:t>
            </a:r>
          </a:p>
          <a:p>
            <a:endParaRPr lang="ru-RU" sz="2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2" y="2209200"/>
            <a:ext cx="4655830" cy="29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География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526224"/>
            <a:ext cx="4081316" cy="2386739"/>
          </a:xfrm>
        </p:spPr>
        <p:txBody>
          <a:bodyPr>
            <a:normAutofit/>
          </a:bodyPr>
          <a:lstStyle/>
          <a:p>
            <a:r>
              <a:rPr lang="ru-RU" sz="2800" dirty="0"/>
              <a:t>г. </a:t>
            </a:r>
            <a:r>
              <a:rPr lang="ru-RU" sz="2800" dirty="0" err="1" smtClean="0"/>
              <a:t>Cанкт</a:t>
            </a:r>
            <a:r>
              <a:rPr lang="ru-RU" sz="2800" dirty="0" smtClean="0"/>
              <a:t>-Петербург</a:t>
            </a:r>
          </a:p>
          <a:p>
            <a:r>
              <a:rPr lang="ru-RU" sz="2800" dirty="0" smtClean="0"/>
              <a:t>Ленинградская </a:t>
            </a:r>
            <a:r>
              <a:rPr lang="ru-RU" sz="2800" dirty="0"/>
              <a:t>область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6" y="2081697"/>
            <a:ext cx="4254635" cy="28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мультипликативность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9421" y="1853754"/>
            <a:ext cx="6168327" cy="3935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</a:t>
            </a:r>
            <a:r>
              <a:rPr lang="ru-RU" sz="1800" dirty="0" smtClean="0"/>
              <a:t>ланируем </a:t>
            </a:r>
            <a:r>
              <a:rPr lang="ru-RU" sz="1800" dirty="0"/>
              <a:t>организовать площадку подобного формата на </a:t>
            </a:r>
            <a:r>
              <a:rPr lang="ru-RU" sz="1800" dirty="0" smtClean="0"/>
              <a:t>в </a:t>
            </a:r>
            <a:r>
              <a:rPr lang="ru-RU" sz="1800" dirty="0"/>
              <a:t>г. Москва, выпуск информационных материалов о площадке и их распространение в органы молодежной политики, профильные вузы и </a:t>
            </a:r>
            <a:r>
              <a:rPr lang="ru-RU" sz="1800" dirty="0" err="1"/>
              <a:t>ссузы</a:t>
            </a:r>
            <a:r>
              <a:rPr lang="ru-RU" sz="1800" dirty="0"/>
              <a:t>, музеи  других регионов, представление данного опыта на окружных и всероссийских форумах и конференциях.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Разрабатываем план по внедрению проекта в иных регионах.</a:t>
            </a:r>
          </a:p>
          <a:p>
            <a:pPr marL="0" indent="0">
              <a:buNone/>
            </a:pPr>
            <a:r>
              <a:rPr lang="ru-RU" sz="1800" dirty="0" smtClean="0"/>
              <a:t>Открыты и всегда готовы оказать содействие организации Арт-Диалога в других субъектах РФ.</a:t>
            </a:r>
            <a:endParaRPr lang="ru-RU" sz="1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4" y="2293749"/>
            <a:ext cx="4280079" cy="27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открыты к конструктивным предложениям!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7635" y="3798039"/>
            <a:ext cx="5956610" cy="8669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Благодарим за </a:t>
            </a:r>
            <a:r>
              <a:rPr lang="ru-RU" sz="2800" dirty="0"/>
              <a:t>внимание!</a:t>
            </a: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3" y="2433234"/>
            <a:ext cx="4170116" cy="25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526225"/>
            <a:ext cx="9603275" cy="1875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Авторы проекта: </a:t>
            </a:r>
          </a:p>
          <a:p>
            <a:pPr marL="0" indent="0" algn="ctr">
              <a:buNone/>
            </a:pPr>
            <a:r>
              <a:rPr lang="ru-RU" sz="2400" dirty="0" smtClean="0"/>
              <a:t>Даниил Кочегаров и Есения Кочегарова</a:t>
            </a:r>
          </a:p>
          <a:p>
            <a:pPr marL="0" indent="0" algn="ctr">
              <a:buNone/>
            </a:pPr>
            <a:r>
              <a:rPr lang="ru-RU" sz="2400" dirty="0" smtClean="0"/>
              <a:t>Электронная почта: </a:t>
            </a:r>
            <a:r>
              <a:rPr lang="en-US" sz="2400" dirty="0" smtClean="0">
                <a:hlinkClick r:id="rId2"/>
              </a:rPr>
              <a:t>yesenia.veritas@icloud.com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53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философия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891" y="2123268"/>
            <a:ext cx="5951350" cy="38435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сотрудничестве с Государственным Эрмитажем и Государственным Русским Музеем у студентов кафедры эстетики и теории искусства СПбГУ возникла идея создания интерактивной площадки, целью которой стало бы обсуждение произведений западной и отечественной живописи, а также проведение мастер-классов для установления диалога между учёными-профессионалами и любителями искусства.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28" y="2123268"/>
            <a:ext cx="4367110" cy="29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философия </a:t>
            </a:r>
            <a:r>
              <a:rPr lang="ru-RU" b="1" dirty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4096" y="2061275"/>
            <a:ext cx="5708636" cy="385907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Мы преследуем цель создать пространство, в котором  искусствоведы, </a:t>
            </a:r>
            <a:r>
              <a:rPr lang="en-US" dirty="0" smtClean="0"/>
              <a:t> </a:t>
            </a:r>
            <a:r>
              <a:rPr lang="ru-RU" dirty="0" err="1" smtClean="0"/>
              <a:t>галеристы</a:t>
            </a:r>
            <a:r>
              <a:rPr lang="ru-RU" dirty="0"/>
              <a:t>, художники в формате вопросов-ответов смогли бы рассуждать с молодыми людьми о смыслах и темах классического, параллелях сюжетов искусства с современным миром на доступном для всех языке.   </a:t>
            </a:r>
            <a:endParaRPr lang="en-US" dirty="0" smtClean="0"/>
          </a:p>
          <a:p>
            <a:r>
              <a:rPr lang="ru-RU" dirty="0"/>
              <a:t>На примере полотен классической живописи добровольцы-психологи расскажут аудитории об основах психологии , о возникновении и закреплении в сознании масс знакомых каждому с детства классических образов</a:t>
            </a: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338567"/>
            <a:ext cx="4247974" cy="28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философия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616" y="1853754"/>
            <a:ext cx="5507161" cy="421458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Арт-терапия </a:t>
            </a:r>
            <a:r>
              <a:rPr lang="mr-IN" dirty="0"/>
              <a:t>–</a:t>
            </a:r>
            <a:r>
              <a:rPr lang="ru-RU" dirty="0"/>
              <a:t> новый вид профилактики психических расстройств. </a:t>
            </a:r>
            <a:endParaRPr lang="ru-RU" dirty="0" smtClean="0"/>
          </a:p>
          <a:p>
            <a:r>
              <a:rPr lang="ru-RU" dirty="0" smtClean="0"/>
              <a:t>Главная </a:t>
            </a:r>
            <a:r>
              <a:rPr lang="ru-RU" dirty="0"/>
              <a:t>цель арт-терапии состоит в гармонизации психического состояния через развитие способности самовыражения и самопознания. </a:t>
            </a:r>
            <a:endParaRPr lang="ru-RU" dirty="0" smtClean="0"/>
          </a:p>
          <a:p>
            <a:r>
              <a:rPr lang="ru-RU" dirty="0" smtClean="0"/>
              <a:t>Ценность </a:t>
            </a:r>
            <a:r>
              <a:rPr lang="ru-RU" dirty="0"/>
              <a:t>применения искусства в терапевтических целях состоит в том, что с его помощью можно на символическом уровне выразить и исследовать самые разные чувства и </a:t>
            </a:r>
            <a:r>
              <a:rPr lang="ru-RU" dirty="0" smtClean="0"/>
              <a:t>эмоции : </a:t>
            </a:r>
            <a:r>
              <a:rPr lang="ru-RU" dirty="0"/>
              <a:t>любовь, ненависть, обиду, злость, страх, радость и т. д.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39" y="2092271"/>
            <a:ext cx="4432515" cy="33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философия </a:t>
            </a:r>
            <a:r>
              <a:rPr lang="ru-RU" b="1" dirty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851" y="2015732"/>
            <a:ext cx="5119003" cy="407510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Методика арт-терапии базируется на убеждении, что содержания внутреннего «Я» человека отражаются в зрительных образах всякий раз, когда он рисует, пишет картину или лепит скульптур, в ходе чего происходит гармонизация психологического состояния.</a:t>
            </a:r>
          </a:p>
          <a:p>
            <a:r>
              <a:rPr lang="ru-RU" dirty="0"/>
              <a:t>В эпоху расцвета синдрома хронической усталости и депрессивных состояний, порождённых многозадачностью </a:t>
            </a:r>
            <a:r>
              <a:rPr lang="mr-IN" dirty="0"/>
              <a:t>–</a:t>
            </a:r>
            <a:r>
              <a:rPr lang="ru-RU" dirty="0"/>
              <a:t> особенно актуально.</a:t>
            </a: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27" y="2340244"/>
            <a:ext cx="4162922" cy="27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Проблемное поле проекта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1853754"/>
            <a:ext cx="7397254" cy="3911615"/>
          </a:xfrm>
        </p:spPr>
        <p:txBody>
          <a:bodyPr>
            <a:noAutofit/>
          </a:bodyPr>
          <a:lstStyle/>
          <a:p>
            <a:r>
              <a:rPr lang="ru-RU" sz="1800" dirty="0"/>
              <a:t>Если говорить </a:t>
            </a:r>
            <a:r>
              <a:rPr lang="ru-RU" sz="1800" b="1" dirty="0"/>
              <a:t>о проблеме</a:t>
            </a:r>
            <a:r>
              <a:rPr lang="ru-RU" sz="1800" dirty="0"/>
              <a:t>, то непременно следует обратить внимание на то, что в настоящее время существует определенная тенденция снижения спроса на  произведения и услуги традиционных музеев. Данные РОССТАТА неумолимы, в эпоху </a:t>
            </a:r>
            <a:r>
              <a:rPr lang="ru-RU" sz="1800" dirty="0" err="1"/>
              <a:t>геймификации</a:t>
            </a:r>
            <a:r>
              <a:rPr lang="ru-RU" sz="1800" dirty="0"/>
              <a:t> привычные форматы получения знаний об искусстве не вызывают интереса у молодежи. </a:t>
            </a:r>
          </a:p>
          <a:p>
            <a:r>
              <a:rPr lang="ru-RU" sz="1800" dirty="0"/>
              <a:t>А ведь недостаток знаний о культуре и мифологии часто становится причиной непонимания классического и, как следствие, </a:t>
            </a:r>
            <a:r>
              <a:rPr lang="ru-RU" sz="1800" dirty="0" smtClean="0"/>
              <a:t>возникновения</a:t>
            </a:r>
            <a:r>
              <a:rPr lang="en-US" sz="1800" dirty="0" smtClean="0"/>
              <a:t> </a:t>
            </a:r>
            <a:r>
              <a:rPr lang="ru-RU" sz="1800" dirty="0" smtClean="0"/>
              <a:t>духа равнодушия и неприятия </a:t>
            </a:r>
            <a:r>
              <a:rPr lang="ru-RU" sz="1800" dirty="0"/>
              <a:t>к </a:t>
            </a:r>
            <a:r>
              <a:rPr lang="ru-RU" sz="1800" dirty="0" smtClean="0"/>
              <a:t>общечеловеческим </a:t>
            </a:r>
            <a:r>
              <a:rPr lang="ru-RU" sz="1800" dirty="0"/>
              <a:t>ценностям, закрытость, замкнутость. 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73" y="2092270"/>
            <a:ext cx="2284142" cy="34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Проблемное поле проекта</a:t>
            </a:r>
            <a:endParaRPr lang="ru-RU" sz="36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16" y="2016125"/>
            <a:ext cx="3449638" cy="344963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51580" y="2015732"/>
            <a:ext cx="5801628" cy="3450031"/>
          </a:xfrm>
        </p:spPr>
        <p:txBody>
          <a:bodyPr/>
          <a:lstStyle/>
          <a:p>
            <a:r>
              <a:rPr lang="ru-RU" dirty="0"/>
              <a:t>Организаторы "Арт-Диалога" работают с такими проблемами, как</a:t>
            </a:r>
            <a:r>
              <a:rPr lang="ru-RU" dirty="0" smtClean="0"/>
              <a:t>: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Рост </a:t>
            </a:r>
            <a:r>
              <a:rPr lang="ru-RU" dirty="0"/>
              <a:t>цинизма, равнодушия среди молодежи по отношению к традиционному образованию и 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Отсутствие </a:t>
            </a:r>
            <a:r>
              <a:rPr lang="ru-RU" dirty="0"/>
              <a:t>взаимодействия художников, </a:t>
            </a:r>
            <a:r>
              <a:rPr lang="ru-RU" dirty="0" err="1"/>
              <a:t>галеристов</a:t>
            </a:r>
            <a:r>
              <a:rPr lang="ru-RU" dirty="0"/>
              <a:t> с широкой массой молодых людей. </a:t>
            </a:r>
          </a:p>
        </p:txBody>
      </p:sp>
    </p:spTree>
    <p:extLst>
      <p:ext uri="{BB962C8B-B14F-4D97-AF65-F5344CB8AC3E}">
        <p14:creationId xmlns:p14="http://schemas.microsoft.com/office/powerpoint/2010/main" val="11346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Основная цель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80" y="2140191"/>
            <a:ext cx="6483552" cy="3326154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/>
              <a:t>Стремительное развитие </a:t>
            </a:r>
            <a:r>
              <a:rPr lang="ru-RU" sz="2800" dirty="0" smtClean="0"/>
              <a:t>культуры </a:t>
            </a:r>
            <a:r>
              <a:rPr lang="ru-RU" sz="2800" dirty="0"/>
              <a:t>АРТ-ВОЛОНТЁРСТВА.</a:t>
            </a:r>
          </a:p>
          <a:p>
            <a:r>
              <a:rPr lang="ru-RU" sz="2800" dirty="0"/>
              <a:t>Популяризация классической живописи в молодёжной среде.</a:t>
            </a:r>
          </a:p>
          <a:p>
            <a:r>
              <a:rPr lang="ru-RU" sz="2800" dirty="0"/>
              <a:t>Основная задача: создание публичной площадки, которая объединит знатоков классического искусства (искусствоведов) и молодёжь с целью установления между ними диалога для повышения уровня знаний в такой сфере духовного бытия человека, как искусство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07" y="2140191"/>
            <a:ext cx="2076774" cy="32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7051" y="1853754"/>
            <a:ext cx="6947803" cy="4090600"/>
          </a:xfrm>
        </p:spPr>
        <p:txBody>
          <a:bodyPr>
            <a:normAutofit/>
          </a:bodyPr>
          <a:lstStyle/>
          <a:p>
            <a:r>
              <a:rPr lang="ru-RU" dirty="0"/>
              <a:t>Создание мастер-классов, дискуссий, </a:t>
            </a:r>
            <a:r>
              <a:rPr lang="ru-RU" dirty="0" err="1"/>
              <a:t>интерактивов</a:t>
            </a:r>
            <a:r>
              <a:rPr lang="ru-RU" dirty="0"/>
              <a:t> на темы культуры, истории, психологии искусства;</a:t>
            </a:r>
          </a:p>
          <a:p>
            <a:r>
              <a:rPr lang="ru-RU" dirty="0"/>
              <a:t>Реклама и PR в СМИ и социальных сетях;</a:t>
            </a:r>
          </a:p>
          <a:p>
            <a:r>
              <a:rPr lang="ru-RU" dirty="0"/>
              <a:t>Технические работы (установка шатра на площадке, аренда технического оборудования (микрофоны, колонки, проектор), аренда стульев/пуфов)</a:t>
            </a:r>
          </a:p>
          <a:p>
            <a:r>
              <a:rPr lang="ru-RU" dirty="0"/>
              <a:t>Волонтерская деятельность во всех сферах (дизайн, PR, работа со спикерами и др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73" y="1979908"/>
            <a:ext cx="2273085" cy="34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141</TotalTime>
  <Words>566</Words>
  <Application>Microsoft Macintosh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Gill Sans MT</vt:lpstr>
      <vt:lpstr>Mangal</vt:lpstr>
      <vt:lpstr>Arial</vt:lpstr>
      <vt:lpstr>Gallery</vt:lpstr>
      <vt:lpstr>Интерактивная площадка  ||A R T - D I A L O G||  </vt:lpstr>
      <vt:lpstr>философия проекта</vt:lpstr>
      <vt:lpstr>философия проекта</vt:lpstr>
      <vt:lpstr>философия проекта</vt:lpstr>
      <vt:lpstr>философия проекта</vt:lpstr>
      <vt:lpstr>Проблемное поле проекта</vt:lpstr>
      <vt:lpstr>Проблемное поле проекта</vt:lpstr>
      <vt:lpstr>Основная цель</vt:lpstr>
      <vt:lpstr>Задачи проекта</vt:lpstr>
      <vt:lpstr>Методы реализации</vt:lpstr>
      <vt:lpstr>Основные целевые группы</vt:lpstr>
      <vt:lpstr>Количественные показатели</vt:lpstr>
      <vt:lpstr>Качественные показатели</vt:lpstr>
      <vt:lpstr>География проекта</vt:lpstr>
      <vt:lpstr>мультипликативность</vt:lpstr>
      <vt:lpstr>Мы открыты к конструктивным предложениям!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площадка "Диалог с искусством" </dc:title>
  <dc:creator>Пользователь Microsoft Office</dc:creator>
  <cp:lastModifiedBy>Пользователь Microsoft Office</cp:lastModifiedBy>
  <cp:revision>18</cp:revision>
  <dcterms:created xsi:type="dcterms:W3CDTF">2018-04-07T23:30:45Z</dcterms:created>
  <dcterms:modified xsi:type="dcterms:W3CDTF">2018-05-02T22:28:44Z</dcterms:modified>
</cp:coreProperties>
</file>