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3" r:id="rId2"/>
    <p:sldId id="282" r:id="rId3"/>
    <p:sldId id="256" r:id="rId4"/>
    <p:sldId id="257" r:id="rId5"/>
    <p:sldId id="258" r:id="rId6"/>
    <p:sldId id="277" r:id="rId7"/>
    <p:sldId id="278" r:id="rId8"/>
    <p:sldId id="261" r:id="rId9"/>
    <p:sldId id="263" r:id="rId10"/>
    <p:sldId id="262" r:id="rId11"/>
    <p:sldId id="264" r:id="rId12"/>
    <p:sldId id="265" r:id="rId13"/>
    <p:sldId id="27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86" r:id="rId22"/>
    <p:sldId id="284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FF01"/>
    <a:srgbClr val="FFFFFF"/>
    <a:srgbClr val="0000FF"/>
    <a:srgbClr val="FF9933"/>
    <a:srgbClr val="FF0066"/>
    <a:srgbClr val="FF99FF"/>
    <a:srgbClr val="99FF3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7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20FFFBFA-ACE8-4E6F-AE75-025E175AFF1E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CEBB28CC-F3E1-46B8-9C85-CA69E8A78B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1926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3BEA35C-FBAC-4B96-A929-D8052792653D}" type="slidenum">
              <a:rPr lang="ru-RU"/>
              <a:pPr eaLnBrk="1" hangingPunct="1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3BEA35C-FBAC-4B96-A929-D8052792653D}" type="slidenum">
              <a:rPr lang="ru-RU"/>
              <a:pPr eaLnBrk="1" hangingPunct="1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3BEA35C-FBAC-4B96-A929-D8052792653D}" type="slidenum">
              <a:rPr lang="ru-RU"/>
              <a:pPr eaLnBrk="1" hangingPunct="1"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D9060-B530-4BA6-8425-CCD5218AA4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348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F76683-FA47-4F6B-ABDB-648D5D73F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593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29C0D-E6B2-4033-B83B-2C93439562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310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163F7-A38F-4A2D-B376-B361EAD28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606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91B202-9484-4E0F-9D43-ACABF27EC1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668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96DF4-1E6D-4BA3-B247-0560627F3B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275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CCE11-9F21-48FB-9CC4-4FE9A1EE86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395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A3B2E-5E28-4D2D-B0F5-7AD090B0EC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813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2A1F7-4673-4971-B63E-87A3E025D2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785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0366C-F680-4AAC-99C3-8660F7C63B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317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33722-0BDE-43B1-B239-0A3963F978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474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DCC4366-D7FE-4716-940A-9928B4F60A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slide" Target="slide4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slide" Target="slide4.xml"/><Relationship Id="rId5" Type="http://schemas.openxmlformats.org/officeDocument/2006/relationships/image" Target="../media/image34.png"/><Relationship Id="rId4" Type="http://schemas.openxmlformats.org/officeDocument/2006/relationships/image" Target="../media/image7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5.pn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19.xml"/><Relationship Id="rId18" Type="http://schemas.openxmlformats.org/officeDocument/2006/relationships/slide" Target="slide12.xml"/><Relationship Id="rId3" Type="http://schemas.openxmlformats.org/officeDocument/2006/relationships/slide" Target="slide5.xml"/><Relationship Id="rId21" Type="http://schemas.openxmlformats.org/officeDocument/2006/relationships/image" Target="../media/image6.png"/><Relationship Id="rId7" Type="http://schemas.openxmlformats.org/officeDocument/2006/relationships/slide" Target="slide17.xml"/><Relationship Id="rId12" Type="http://schemas.openxmlformats.org/officeDocument/2006/relationships/slide" Target="slide10.xml"/><Relationship Id="rId17" Type="http://schemas.openxmlformats.org/officeDocument/2006/relationships/slide" Target="slide15.xml"/><Relationship Id="rId2" Type="http://schemas.openxmlformats.org/officeDocument/2006/relationships/image" Target="../media/image5.jpg"/><Relationship Id="rId16" Type="http://schemas.openxmlformats.org/officeDocument/2006/relationships/slide" Target="slide20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5" Type="http://schemas.openxmlformats.org/officeDocument/2006/relationships/slide" Target="slide11.xml"/><Relationship Id="rId10" Type="http://schemas.openxmlformats.org/officeDocument/2006/relationships/slide" Target="slide18.xml"/><Relationship Id="rId19" Type="http://schemas.openxmlformats.org/officeDocument/2006/relationships/slide" Target="slide22.xml"/><Relationship Id="rId4" Type="http://schemas.openxmlformats.org/officeDocument/2006/relationships/slide" Target="slide6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" Target="slide4.xml"/><Relationship Id="rId7" Type="http://schemas.microsoft.com/office/2007/relationships/hdphoto" Target="../media/hdphoto4.wdp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microsoft.com/office/2007/relationships/hdphoto" Target="../media/hdphoto3.wdp"/><Relationship Id="rId4" Type="http://schemas.openxmlformats.org/officeDocument/2006/relationships/image" Target="../media/image9.jpeg"/><Relationship Id="rId9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Relationship Id="rId5" Type="http://schemas.openxmlformats.org/officeDocument/2006/relationships/slide" Target="slide4.xml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2" descr="D:\пдд\картинки\0_a4fe2_6fd873d0_X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741737"/>
            <a:ext cx="2752726" cy="311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347764" y="1268760"/>
            <a:ext cx="9076059" cy="3941638"/>
          </a:xfrm>
          <a:prstGeom prst="rect">
            <a:avLst/>
          </a:prstGeom>
          <a:noFill/>
          <a:ln>
            <a:noFill/>
          </a:ln>
          <a:effectLst>
            <a:glow rad="838200">
              <a:srgbClr val="FF0000">
                <a:alpha val="20000"/>
              </a:srgbClr>
            </a:glow>
            <a:softEdge rad="406400"/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perspectiveLeft"/>
              <a:lightRig rig="threePt" dir="t"/>
            </a:scene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182880"/>
            <a:r>
              <a:rPr lang="ru-RU" sz="9600" b="1" i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Добрая</a:t>
            </a:r>
            <a:r>
              <a:rPr lang="ru-RU" sz="9600" b="1" i="1" dirty="0" smtClean="0">
                <a:ln w="19050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9600" b="1" i="1" dirty="0" smtClean="0">
                <a:ln w="19050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9600" b="1" i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Дорога</a:t>
            </a:r>
            <a:r>
              <a:rPr lang="ru-RU" sz="9600" b="1" i="1" dirty="0" smtClean="0">
                <a:ln w="19050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9600" b="1" i="1" dirty="0" smtClean="0">
                <a:ln w="19050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9600" b="1" i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0DFF0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Детства</a:t>
            </a:r>
            <a:endParaRPr lang="ru-RU" sz="9600" b="1" i="1" dirty="0">
              <a:ln w="19050" cmpd="sng">
                <a:solidFill>
                  <a:schemeClr val="tx1"/>
                </a:solidFill>
                <a:prstDash val="solid"/>
              </a:ln>
              <a:solidFill>
                <a:srgbClr val="0DFF0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16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39552" y="0"/>
            <a:ext cx="8136904" cy="19168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18" name="Rectangle 5"/>
          <p:cNvSpPr>
            <a:spLocks noGrp="1" noChangeArrowheads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dirty="0" smtClean="0">
                <a:effectLst/>
              </a:rPr>
              <a:t>Какие средства в условиях Полярной ночи делают пешеходов заметнее на дороге?</a:t>
            </a:r>
          </a:p>
        </p:txBody>
      </p:sp>
      <p:sp>
        <p:nvSpPr>
          <p:cNvPr id="9221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092825"/>
            <a:ext cx="684212" cy="765175"/>
          </a:xfrm>
          <a:prstGeom prst="actionButtonBackPrevious">
            <a:avLst/>
          </a:prstGeom>
          <a:solidFill>
            <a:srgbClr val="FF99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844824"/>
            <a:ext cx="4250533" cy="24482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20072" y="2420888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rgbClr val="0000FF"/>
                </a:solidFill>
              </a:rPr>
              <a:t>Фликеры</a:t>
            </a:r>
            <a:r>
              <a:rPr lang="ru-RU" sz="2400" dirty="0" smtClean="0"/>
              <a:t> – </a:t>
            </a:r>
            <a:r>
              <a:rPr lang="ru-RU" sz="2400" dirty="0" err="1" smtClean="0"/>
              <a:t>световозвращающие</a:t>
            </a:r>
            <a:r>
              <a:rPr lang="ru-RU" sz="2400" dirty="0" smtClean="0"/>
              <a:t> элементы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2816"/>
            <a:ext cx="8964488" cy="5037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9829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60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829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829" y="1114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829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829" y="10721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829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829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784" y="11673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829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29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829" y="11673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829" y="11673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784" y="11673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829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9829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829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829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829" y="11477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9829" y="11673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9829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9829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9784" y="11673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784" y="11673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9784" y="10611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9829" y="10721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9829" y="11673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9829" y="11673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9829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9829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9829" y="11673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9829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9829" y="11673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9784" y="11673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9829" y="11673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>
                <a:solidFill>
                  <a:srgbClr val="FF0000"/>
                </a:solidFill>
                <a:latin typeface="Arial Black" pitchFamily="34" charset="0"/>
              </a:rPr>
              <a:t>0</a:t>
            </a:r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9784" y="11673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9784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9829" y="1101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9829" y="10187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9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00"/>
                            </p:stCondLst>
                            <p:childTnLst>
                              <p:par>
                                <p:cTn id="1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07504" y="19050"/>
            <a:ext cx="8856984" cy="14847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42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092825"/>
            <a:ext cx="684212" cy="765175"/>
          </a:xfrm>
          <a:prstGeom prst="actionButtonBackPrevious">
            <a:avLst/>
          </a:prstGeom>
          <a:solidFill>
            <a:srgbClr val="FF99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649" y="116632"/>
            <a:ext cx="9144000" cy="1143000"/>
          </a:xfrm>
        </p:spPr>
        <p:txBody>
          <a:bodyPr/>
          <a:lstStyle/>
          <a:p>
            <a:r>
              <a:rPr lang="ru-RU" dirty="0" smtClean="0">
                <a:effectLst/>
              </a:rPr>
              <a:t>Разрешено ли здесь переходить дорогу? Почему?</a:t>
            </a:r>
            <a:endParaRPr lang="ru-RU" dirty="0"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1" t="16585" r="16829" b="11158"/>
          <a:stretch/>
        </p:blipFill>
        <p:spPr>
          <a:xfrm>
            <a:off x="107504" y="1340768"/>
            <a:ext cx="8784976" cy="4955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755576" y="4365104"/>
            <a:ext cx="27424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Нет!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60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15663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156212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20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520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475" y="157165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1520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1520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1520" y="157165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1520" y="157165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1475" y="157165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1520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1520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51520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1520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1520" y="156968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1520" y="157165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1520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51520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1475" y="157165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1475" y="157165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1475" y="156102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51520" y="156212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51520" y="157165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51520" y="157165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51520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51520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51520" y="157165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51520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51520" y="157165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51475" y="157165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51520" y="157165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>
                <a:solidFill>
                  <a:srgbClr val="FF0000"/>
                </a:solidFill>
                <a:latin typeface="Arial Black" pitchFamily="34" charset="0"/>
              </a:rPr>
              <a:t>0</a:t>
            </a:r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51475" y="157165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51475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51520" y="15651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51520" y="155679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9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549" y="0"/>
            <a:ext cx="8928947" cy="20035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66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398934"/>
            <a:ext cx="8974956" cy="1143000"/>
          </a:xfrm>
        </p:spPr>
        <p:txBody>
          <a:bodyPr/>
          <a:lstStyle/>
          <a:p>
            <a:pPr eaLnBrk="1" hangingPunct="1"/>
            <a:r>
              <a:rPr lang="ru-RU" sz="3200" dirty="0" smtClean="0">
                <a:effectLst/>
              </a:rPr>
              <a:t>Назовите количество и место расположения пешеходных переходов на центральной улице от въезда в город до ДК «Современник» </a:t>
            </a:r>
          </a:p>
        </p:txBody>
      </p:sp>
      <p:sp>
        <p:nvSpPr>
          <p:cNvPr id="11267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092825"/>
            <a:ext cx="684212" cy="765175"/>
          </a:xfrm>
          <a:prstGeom prst="actionButtonBackPrevious">
            <a:avLst/>
          </a:prstGeom>
          <a:solidFill>
            <a:srgbClr val="FF99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66238"/>
            <a:ext cx="7992244" cy="4847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07549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60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49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49" y="106226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549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549" y="105806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7549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7549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504" y="106759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7549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7549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7549" y="106759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7549" y="106759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7504" y="106759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7549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7549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7549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7549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7549" y="106563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7549" y="106759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7549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7549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7504" y="106759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7504" y="106759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7504" y="105696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7549" y="105806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7549" y="106759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7549" y="106759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7549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7549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7549" y="106759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7549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07549" y="106759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7504" y="106759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07549" y="106759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>
                <a:solidFill>
                  <a:srgbClr val="FF0000"/>
                </a:solidFill>
                <a:latin typeface="Arial Black" pitchFamily="34" charset="0"/>
              </a:rPr>
              <a:t>0</a:t>
            </a:r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7504" y="106759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07504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40210" y="5788704"/>
            <a:ext cx="5976664" cy="858470"/>
          </a:xfrm>
          <a:prstGeom prst="roundRect">
            <a:avLst/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TextBox 64"/>
          <p:cNvSpPr txBox="1"/>
          <p:nvPr/>
        </p:nvSpPr>
        <p:spPr>
          <a:xfrm>
            <a:off x="107549" y="10610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7549" y="105273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342" y="5808548"/>
            <a:ext cx="5832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пешеходных перехода</a:t>
            </a:r>
            <a:endParaRPr lang="ru-RU" sz="40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9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5" grpId="0" animBg="1"/>
      <p:bldP spid="65" grpId="0" animBg="1"/>
      <p:bldP spid="6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62244"/>
            <a:ext cx="31496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8493" y="1333600"/>
            <a:ext cx="2822575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336614" y="207759"/>
            <a:ext cx="6552728" cy="11449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90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459788" y="6092825"/>
            <a:ext cx="684212" cy="765175"/>
          </a:xfrm>
          <a:prstGeom prst="actionButtonBackPrevious">
            <a:avLst/>
          </a:prstGeom>
          <a:solidFill>
            <a:srgbClr val="FF99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2" name="AutoShape 12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099175"/>
            <a:ext cx="684212" cy="765175"/>
          </a:xfrm>
          <a:prstGeom prst="actionButtonBackPrevious">
            <a:avLst/>
          </a:prstGeom>
          <a:solidFill>
            <a:srgbClr val="FF99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title"/>
          </p:nvPr>
        </p:nvSpPr>
        <p:spPr>
          <a:xfrm>
            <a:off x="2091486" y="0"/>
            <a:ext cx="6966198" cy="1467544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>Какому транспорту разрешено ехать на </a:t>
            </a:r>
            <a:r>
              <a:rPr lang="ru-RU" sz="3200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красный</a:t>
            </a:r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> свет светофора?</a:t>
            </a: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2980530" y="3306932"/>
            <a:ext cx="698500" cy="6699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ru-RU" sz="3600" dirty="0">
                <a:solidFill>
                  <a:srgbClr val="FF0000"/>
                </a:solidFill>
                <a:latin typeface="Comic Sans MS" pitchFamily="66" charset="0"/>
              </a:rPr>
              <a:t>01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5833045" y="3306932"/>
            <a:ext cx="771525" cy="6699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ru-RU" sz="3600">
                <a:solidFill>
                  <a:srgbClr val="FF0000"/>
                </a:solidFill>
                <a:latin typeface="Comic Sans MS" pitchFamily="66" charset="0"/>
              </a:rPr>
              <a:t>02</a:t>
            </a:r>
          </a:p>
        </p:txBody>
      </p:sp>
      <p:pic>
        <p:nvPicPr>
          <p:cNvPr id="13" name="Picture 11" descr="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540" y="4098289"/>
            <a:ext cx="3059112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7167272" y="5373052"/>
            <a:ext cx="771525" cy="6699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ru-RU" sz="3600">
                <a:solidFill>
                  <a:srgbClr val="FF0000"/>
                </a:solidFill>
                <a:latin typeface="Comic Sans MS" pitchFamily="66" charset="0"/>
              </a:rPr>
              <a:t>03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2843808" y="6074782"/>
            <a:ext cx="57594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40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специальному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69684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60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69684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69684" y="143212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69684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69684" y="142793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69684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69684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869639" y="143745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69684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69684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69684" y="143745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869684" y="143745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869639" y="143745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869684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869684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869684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869684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869684" y="143549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869684" y="143745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869684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869684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869639" y="143745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869639" y="143745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869639" y="142683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869684" y="142793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869684" y="143745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869684" y="143745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869684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869684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869684" y="143745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869684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869684" y="143745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869639" y="143745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869684" y="143745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>
                <a:solidFill>
                  <a:srgbClr val="FF0000"/>
                </a:solidFill>
                <a:latin typeface="Arial Black" pitchFamily="34" charset="0"/>
              </a:rPr>
              <a:t>0</a:t>
            </a:r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869639" y="143745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869639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869684" y="143090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869684" y="142259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9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500"/>
                            </p:stCondLst>
                            <p:childTnLst>
                              <p:par>
                                <p:cTn id="1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500"/>
                            </p:stCondLst>
                            <p:childTnLst>
                              <p:par>
                                <p:cTn id="2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411760" y="35625"/>
            <a:ext cx="6501011" cy="18926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15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092825"/>
            <a:ext cx="684212" cy="765175"/>
          </a:xfrm>
          <a:prstGeom prst="actionButtonBackPrevious">
            <a:avLst/>
          </a:prstGeom>
          <a:solidFill>
            <a:srgbClr val="FF99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2123728" y="317272"/>
            <a:ext cx="712891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Какие жесты регулировщика соответствуют сигналам светофора? Покажите.</a:t>
            </a:r>
            <a:endParaRPr lang="ru-RU" sz="36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132856"/>
            <a:ext cx="7077075" cy="2562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7" name="TextBox 66"/>
          <p:cNvSpPr txBox="1"/>
          <p:nvPr/>
        </p:nvSpPr>
        <p:spPr>
          <a:xfrm>
            <a:off x="5061761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60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061761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61761" y="5191070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061761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061761" y="5186878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061761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61761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061716" y="5196403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061761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061761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061761" y="5196403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061761" y="5196403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061716" y="5196403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061761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061761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061761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061761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061761" y="5194440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061761" y="5196403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061761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061761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061716" y="5196403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061716" y="5196403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061716" y="5185777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061761" y="5186878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061761" y="5196403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061761" y="5196403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061761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5061761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5061761" y="5196403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061761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061761" y="5196403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061716" y="5196403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061761" y="5196403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>
                <a:solidFill>
                  <a:srgbClr val="FF0000"/>
                </a:solidFill>
                <a:latin typeface="Arial Black" pitchFamily="34" charset="0"/>
              </a:rPr>
              <a:t>0</a:t>
            </a:r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061716" y="5196403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5061716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5061761" y="5189856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061761" y="5181545"/>
            <a:ext cx="1422030" cy="953453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9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097" y="1370900"/>
            <a:ext cx="1778000" cy="449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923928" y="5866700"/>
            <a:ext cx="3600400" cy="7306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196494" y="116632"/>
            <a:ext cx="6876256" cy="12542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38" name="Rectangle 5"/>
          <p:cNvSpPr>
            <a:spLocks noGrp="1" noChangeArrowheads="1"/>
          </p:cNvSpPr>
          <p:nvPr>
            <p:ph type="title"/>
          </p:nvPr>
        </p:nvSpPr>
        <p:spPr>
          <a:xfrm>
            <a:off x="2131442" y="116632"/>
            <a:ext cx="7012558" cy="1143000"/>
          </a:xfrm>
        </p:spPr>
        <p:txBody>
          <a:bodyPr/>
          <a:lstStyle/>
          <a:p>
            <a:pPr eaLnBrk="1" hangingPunct="1"/>
            <a:r>
              <a:rPr lang="ru-RU" sz="3200" b="1" dirty="0" smtClean="0"/>
              <a:t>Есть ли День рождения у светофора? Если есть, то когда?</a:t>
            </a:r>
          </a:p>
        </p:txBody>
      </p:sp>
      <p:sp>
        <p:nvSpPr>
          <p:cNvPr id="14339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092825"/>
            <a:ext cx="684212" cy="765175"/>
          </a:xfrm>
          <a:prstGeom prst="actionButtonBackPrevious">
            <a:avLst/>
          </a:prstGeom>
          <a:solidFill>
            <a:srgbClr val="FF99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114933" y="5890450"/>
            <a:ext cx="320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Да! 5 августа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60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3808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3808" y="293446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3808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3808" y="293027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43808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43808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43763" y="2939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43808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43808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43808" y="2939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43808" y="2939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43763" y="2939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43808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43808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43808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43808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43808" y="29378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43808" y="2939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843808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843808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43763" y="2939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43763" y="2939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43763" y="292917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43808" y="293027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843808" y="2939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43808" y="2939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843808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843808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843808" y="2939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843808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843808" y="2939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843763" y="2939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843808" y="2939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>
                <a:solidFill>
                  <a:srgbClr val="FF0000"/>
                </a:solidFill>
                <a:latin typeface="Arial Black" pitchFamily="34" charset="0"/>
              </a:rPr>
              <a:t>0</a:t>
            </a:r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843763" y="2939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843763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843808" y="2933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843808" y="292494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9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092825"/>
            <a:ext cx="684212" cy="765175"/>
          </a:xfrm>
          <a:prstGeom prst="actionButtonBackPrevious">
            <a:avLst/>
          </a:prstGeom>
          <a:solidFill>
            <a:srgbClr val="FF99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1979712" y="116632"/>
            <a:ext cx="7164288" cy="749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Перечислите значение сигналов светофора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199725"/>
            <a:ext cx="1778000" cy="449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477792" y="1556792"/>
            <a:ext cx="3550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Стой!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60942" y="3060388"/>
            <a:ext cx="43409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Приготовься…</a:t>
            </a:r>
            <a:endParaRPr lang="ru-RU" sz="44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60942" y="4509120"/>
            <a:ext cx="3550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DFF01"/>
                </a:solidFill>
                <a:latin typeface="Times New Roman" pitchFamily="18" charset="0"/>
                <a:cs typeface="Times New Roman" pitchFamily="18" charset="0"/>
              </a:rPr>
              <a:t>Иди!</a:t>
            </a:r>
            <a:endParaRPr lang="ru-RU" sz="5400" b="1" dirty="0">
              <a:solidFill>
                <a:srgbClr val="0DFF0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65788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60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65788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65788" y="70222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65788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65788" y="69802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65788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65788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65743" y="70755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865788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65788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65788" y="70755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65788" y="70755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65743" y="70755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65788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865788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865788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865788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865788" y="70559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865788" y="70755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865788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865788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865743" y="70755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65743" y="70755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865743" y="69692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865788" y="69802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865788" y="70755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865788" y="70755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865788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865788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865788" y="70755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865788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865788" y="70755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865743" y="70755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865788" y="70755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>
                <a:solidFill>
                  <a:srgbClr val="FF0000"/>
                </a:solidFill>
                <a:latin typeface="Arial Black" pitchFamily="34" charset="0"/>
              </a:rPr>
              <a:t>0</a:t>
            </a:r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865743" y="70755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865743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865788" y="70100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865788" y="69269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9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"/>
                            </p:stCondLst>
                            <p:childTnLst>
                              <p:par>
                                <p:cTn id="1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00"/>
                            </p:stCondLst>
                            <p:childTnLst>
                              <p:par>
                                <p:cTn id="1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092825"/>
            <a:ext cx="684212" cy="765175"/>
          </a:xfrm>
          <a:prstGeom prst="actionButtonBackPrevious">
            <a:avLst/>
          </a:prstGeom>
          <a:solidFill>
            <a:srgbClr val="FF99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496" y="89198"/>
            <a:ext cx="9001000" cy="819522"/>
          </a:xfrm>
          <a:prstGeom prst="roundRect">
            <a:avLst/>
          </a:prstGeom>
          <a:solidFill>
            <a:schemeClr val="bg1">
              <a:alpha val="7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986" y="936154"/>
            <a:ext cx="4941168" cy="4941168"/>
          </a:xfrm>
          <a:prstGeom prst="rect">
            <a:avLst/>
          </a:prstGeom>
        </p:spPr>
      </p:pic>
      <p:sp>
        <p:nvSpPr>
          <p:cNvPr id="16386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54360"/>
          </a:xfrm>
        </p:spPr>
        <p:txBody>
          <a:bodyPr/>
          <a:lstStyle/>
          <a:p>
            <a:pPr eaLnBrk="1" hangingPunct="1"/>
            <a:r>
              <a:rPr lang="ru-RU" sz="4000" dirty="0" smtClean="0">
                <a:ln w="1905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</a:rPr>
              <a:t>Что обозначает этот дорожный знак?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90778" y="5988193"/>
            <a:ext cx="7560840" cy="859932"/>
          </a:xfrm>
          <a:prstGeom prst="round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204428" y="5915422"/>
            <a:ext cx="835228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800" b="1" dirty="0" smtClean="0">
                <a:ln w="12700">
                  <a:solidFill>
                    <a:srgbClr val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«Подземный пешеходный </a:t>
            </a:r>
            <a:r>
              <a:rPr lang="ru-RU" sz="2800" b="1" dirty="0">
                <a:ln w="12700">
                  <a:solidFill>
                    <a:srgbClr val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переход»</a:t>
            </a:r>
            <a:r>
              <a:rPr lang="ru-RU" sz="2800" b="1" dirty="0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2800" b="1" dirty="0">
                <a:solidFill>
                  <a:schemeClr val="accent2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- </a:t>
            </a:r>
            <a:r>
              <a:rPr lang="ru-RU" sz="28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указательный </a:t>
            </a:r>
            <a:r>
              <a:rPr lang="ru-RU" sz="28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знак</a:t>
            </a:r>
            <a:endParaRPr lang="ru-RU" sz="28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632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60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632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32" y="99025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632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632" y="98606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632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632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587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632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632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632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632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587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632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1632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32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1632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1632" y="99362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1632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1632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1632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1587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1587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587" y="98496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1632" y="98606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1632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632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1632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632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1632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1632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1632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1587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1632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>
                <a:solidFill>
                  <a:srgbClr val="FF0000"/>
                </a:solidFill>
                <a:latin typeface="Arial Black" pitchFamily="34" charset="0"/>
              </a:rPr>
              <a:t>0</a:t>
            </a:r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1587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1587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1632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1632" y="98072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9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092825"/>
            <a:ext cx="684212" cy="765175"/>
          </a:xfrm>
          <a:prstGeom prst="actionButtonBackPrevious">
            <a:avLst/>
          </a:prstGeom>
          <a:solidFill>
            <a:srgbClr val="FF99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308" y="980728"/>
            <a:ext cx="3222104" cy="4833156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97279" y="45636"/>
            <a:ext cx="9001000" cy="819522"/>
          </a:xfrm>
          <a:prstGeom prst="roundRect">
            <a:avLst/>
          </a:prstGeom>
          <a:solidFill>
            <a:schemeClr val="bg1">
              <a:alpha val="7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6969" y="65092"/>
            <a:ext cx="90570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n w="12700">
                  <a:solidFill>
                    <a:schemeClr val="tx1"/>
                  </a:solidFill>
                </a:ln>
                <a:effectLst/>
              </a:rPr>
              <a:t>Что обозначает этот дорожный знак?</a:t>
            </a:r>
            <a:endParaRPr lang="ru-RU" sz="4000" dirty="0">
              <a:ln w="12700">
                <a:solidFill>
                  <a:schemeClr val="tx1"/>
                </a:solidFill>
              </a:ln>
              <a:effectLst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7279" y="6165304"/>
            <a:ext cx="8054339" cy="649712"/>
          </a:xfrm>
          <a:prstGeom prst="round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77334" y="6198413"/>
            <a:ext cx="830145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000" b="1" dirty="0" smtClean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  <a:effectLst/>
              </a:rPr>
              <a:t>Место для отдыха</a:t>
            </a:r>
            <a:r>
              <a:rPr lang="ru-RU" sz="3000" b="1" dirty="0" smtClean="0">
                <a:solidFill>
                  <a:srgbClr val="FF0000"/>
                </a:solidFill>
                <a:effectLst/>
              </a:rPr>
              <a:t> -  </a:t>
            </a:r>
            <a:r>
              <a:rPr lang="ru-RU" sz="3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указательный </a:t>
            </a:r>
            <a:r>
              <a:rPr lang="ru-RU" sz="30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знак</a:t>
            </a:r>
            <a:endParaRPr lang="ru-RU" sz="30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5616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60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5616" y="99025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5616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15616" y="98606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616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15616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15571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15616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15616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15616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15616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15571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15616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15616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15616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15616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15616" y="99362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15616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115616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15616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115571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15571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115571" y="98496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15616" y="98606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115616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115616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115616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115616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115616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115616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115616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115571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115616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>
                <a:solidFill>
                  <a:srgbClr val="FF0000"/>
                </a:solidFill>
                <a:latin typeface="Arial Black" pitchFamily="34" charset="0"/>
              </a:rPr>
              <a:t>0</a:t>
            </a:r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115571" y="99558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115571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115616" y="9890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115616" y="98072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9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535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092825"/>
            <a:ext cx="684212" cy="765175"/>
          </a:xfrm>
          <a:prstGeom prst="actionButtonBackPrevious">
            <a:avLst/>
          </a:prstGeom>
          <a:solidFill>
            <a:srgbClr val="FF99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124744"/>
            <a:ext cx="4680520" cy="468052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971600" y="41176"/>
            <a:ext cx="7128792" cy="819522"/>
          </a:xfrm>
          <a:prstGeom prst="roundRect">
            <a:avLst/>
          </a:prstGeom>
          <a:solidFill>
            <a:schemeClr val="bg1">
              <a:alpha val="7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434" name="Rectangle 5"/>
          <p:cNvSpPr>
            <a:spLocks noGrp="1" noChangeArrowheads="1"/>
          </p:cNvSpPr>
          <p:nvPr>
            <p:ph type="title"/>
          </p:nvPr>
        </p:nvSpPr>
        <p:spPr>
          <a:xfrm>
            <a:off x="667361" y="-60961"/>
            <a:ext cx="7560840" cy="969681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 обозначает этот знак?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4152" y="6068788"/>
            <a:ext cx="8054339" cy="765175"/>
          </a:xfrm>
          <a:prstGeom prst="round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-17567" y="5990511"/>
            <a:ext cx="8677778" cy="1230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47553" tIns="60306" bIns="0" anchor="ctr">
            <a:spAutoFit/>
          </a:bodyPr>
          <a:lstStyle/>
          <a:p>
            <a:pPr algn="ctr">
              <a:buClr>
                <a:schemeClr val="tx1"/>
              </a:buClr>
              <a:buSzPct val="120000"/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Запрещается въезд всех транспортных средств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b="1" dirty="0" smtClean="0"/>
              <a:t> </a:t>
            </a:r>
            <a:r>
              <a:rPr lang="ru-RU" sz="2400" b="1" dirty="0"/>
              <a:t>- </a:t>
            </a:r>
          </a:p>
          <a:p>
            <a:pPr algn="ctr">
              <a:buClr>
                <a:schemeClr val="tx1"/>
              </a:buClr>
              <a:buSzPct val="120000"/>
            </a:pPr>
            <a:r>
              <a:rPr lang="ru-RU" sz="2400" b="1" dirty="0"/>
              <a:t>предписывающий знак</a:t>
            </a:r>
          </a:p>
          <a:p>
            <a:pPr algn="ctr" eaLnBrk="0" hangingPunct="0"/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187669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60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7669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7669" y="97539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7669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7669" y="9712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87669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87669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87624" y="98072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87669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87669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87669" y="98072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87669" y="98072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87624" y="98072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87669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87669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87669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87669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87669" y="97876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87669" y="98072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87669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87669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87624" y="98072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187624" y="98072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87624" y="9701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187669" y="97120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87669" y="98072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187669" y="98072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187669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187669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187669" y="98072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187669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187669" y="98072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187624" y="98072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187669" y="98072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>
                <a:solidFill>
                  <a:srgbClr val="FF0000"/>
                </a:solidFill>
                <a:latin typeface="Arial Black" pitchFamily="34" charset="0"/>
              </a:rPr>
              <a:t>0</a:t>
            </a:r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187624" y="98072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187624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187669" y="97418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187669" y="96587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9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560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775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092825"/>
            <a:ext cx="684212" cy="765175"/>
          </a:xfrm>
          <a:prstGeom prst="actionButtonBackPrevious">
            <a:avLst/>
          </a:prstGeom>
          <a:solidFill>
            <a:srgbClr val="FF99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4"/>
            <a:ext cx="2929609" cy="25922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1" y="1723453"/>
            <a:ext cx="3066773" cy="27136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672" y="1740980"/>
            <a:ext cx="2799976" cy="2799976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88478" y="23750"/>
            <a:ext cx="8918445" cy="819522"/>
          </a:xfrm>
          <a:prstGeom prst="roundRect">
            <a:avLst/>
          </a:prstGeom>
          <a:solidFill>
            <a:schemeClr val="bg1">
              <a:alpha val="7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458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15321"/>
            <a:ext cx="9144000" cy="821391"/>
          </a:xfrm>
        </p:spPr>
        <p:txBody>
          <a:bodyPr/>
          <a:lstStyle/>
          <a:p>
            <a:pPr eaLnBrk="1" hangingPunct="1"/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Какой знак лишний? Назовите его вид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71600" y="5998358"/>
            <a:ext cx="7128792" cy="859642"/>
          </a:xfrm>
          <a:prstGeom prst="round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515450" y="5943151"/>
            <a:ext cx="8064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«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Движение пешеходов запрещено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» 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- </a:t>
            </a:r>
            <a:r>
              <a:rPr lang="ru-RU" sz="2800" b="1" dirty="0"/>
              <a:t>запрещающий знак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478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60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478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478" y="91834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478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8478" y="91415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8478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8478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8433" y="92368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478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8478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478" y="92368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8478" y="92368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8433" y="92368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8478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8478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8478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8478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8478" y="92171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8478" y="92368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8478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8478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8433" y="92368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8433" y="92368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8433" y="91305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8478" y="91415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8478" y="92368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8478" y="92368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8478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8478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8478" y="92368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8478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8478" y="92368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8433" y="92368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8478" y="92368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>
                <a:solidFill>
                  <a:srgbClr val="FF0000"/>
                </a:solidFill>
                <a:latin typeface="Arial Black" pitchFamily="34" charset="0"/>
              </a:rPr>
              <a:t>0</a:t>
            </a:r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8433" y="92368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8433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88478" y="91713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8478" y="90882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9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4587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1772816"/>
            <a:ext cx="4276171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Игровая </a:t>
            </a:r>
          </a:p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пауза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Валерий Леонтьев - Зеленый Cвет(Ну почему, почему, почему, был светофор зеленый,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96973" y="4365104"/>
            <a:ext cx="1473696" cy="1473696"/>
          </a:xfrm>
          <a:prstGeom prst="rect">
            <a:avLst/>
          </a:prstGeom>
        </p:spPr>
      </p:pic>
      <p:sp>
        <p:nvSpPr>
          <p:cNvPr id="6" name="AutoShape 64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779912" y="6048376"/>
            <a:ext cx="803275" cy="404812"/>
          </a:xfrm>
          <a:prstGeom prst="actionButtonEnd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43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1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66038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5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2" descr="D:\пдд\картинки\0_a4fe2_6fd873d0_X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741737"/>
            <a:ext cx="2752726" cy="311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347764" y="1268760"/>
            <a:ext cx="9076059" cy="3941638"/>
          </a:xfrm>
          <a:prstGeom prst="rect">
            <a:avLst/>
          </a:prstGeom>
          <a:noFill/>
          <a:ln>
            <a:noFill/>
          </a:ln>
          <a:effectLst>
            <a:glow rad="838200">
              <a:srgbClr val="FF0000">
                <a:alpha val="20000"/>
              </a:srgbClr>
            </a:glow>
            <a:softEdge rad="406400"/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perspectiveLeft"/>
              <a:lightRig rig="threePt" dir="t"/>
            </a:scene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182880"/>
            <a:r>
              <a:rPr lang="ru-RU" sz="9600" b="1" i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Добрая</a:t>
            </a:r>
            <a:r>
              <a:rPr lang="ru-RU" sz="9600" b="1" i="1" dirty="0" smtClean="0">
                <a:ln w="19050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9600" b="1" i="1" dirty="0" smtClean="0">
                <a:ln w="19050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9600" b="1" i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Дорога</a:t>
            </a:r>
            <a:r>
              <a:rPr lang="ru-RU" sz="9600" b="1" i="1" dirty="0" smtClean="0">
                <a:ln w="19050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9600" b="1" i="1" dirty="0" smtClean="0">
                <a:ln w="19050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9600" b="1" i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0DFF0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Детства</a:t>
            </a:r>
            <a:endParaRPr lang="ru-RU" sz="9600" b="1" i="1" dirty="0">
              <a:ln w="19050" cmpd="sng">
                <a:solidFill>
                  <a:schemeClr val="tx1"/>
                </a:solidFill>
                <a:prstDash val="solid"/>
              </a:ln>
              <a:solidFill>
                <a:srgbClr val="0DFF0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ШОУ-ГРУППА НЕ СКУЧАЙ (ПДД) - ПРАВИЛА ДВИЖЕНИ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 flipV="1">
            <a:off x="251520" y="174766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03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4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2264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2" descr="D:\пдд\картинки\0_a4fe2_6fd873d0_X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741737"/>
            <a:ext cx="2752726" cy="311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347764" y="1268760"/>
            <a:ext cx="9076059" cy="3941638"/>
          </a:xfrm>
          <a:prstGeom prst="rect">
            <a:avLst/>
          </a:prstGeom>
          <a:noFill/>
          <a:ln>
            <a:noFill/>
          </a:ln>
          <a:effectLst>
            <a:glow rad="838200">
              <a:srgbClr val="FF0000">
                <a:alpha val="20000"/>
              </a:srgbClr>
            </a:glow>
            <a:softEdge rad="406400"/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perspectiveLeft"/>
              <a:lightRig rig="threePt" dir="t"/>
            </a:scene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182880"/>
            <a:r>
              <a:rPr lang="ru-RU" sz="9600" b="1" i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Добрая</a:t>
            </a:r>
            <a:r>
              <a:rPr lang="ru-RU" sz="9600" b="1" i="1" dirty="0" smtClean="0">
                <a:ln w="19050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9600" b="1" i="1" dirty="0" smtClean="0">
                <a:ln w="19050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9600" b="1" i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Дорога</a:t>
            </a:r>
            <a:r>
              <a:rPr lang="ru-RU" sz="9600" b="1" i="1" dirty="0" smtClean="0">
                <a:ln w="19050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9600" b="1" i="1" dirty="0" smtClean="0">
                <a:ln w="19050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9600" b="1" i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0DFF0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Детства</a:t>
            </a:r>
            <a:endParaRPr lang="ru-RU" sz="9600" b="1" i="1" dirty="0">
              <a:ln w="19050" cmpd="sng">
                <a:solidFill>
                  <a:schemeClr val="tx1"/>
                </a:solidFill>
                <a:prstDash val="solid"/>
              </a:ln>
              <a:solidFill>
                <a:srgbClr val="0DFF0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6038" y="80963"/>
            <a:ext cx="2303462" cy="1223962"/>
          </a:xfrm>
          <a:prstGeom prst="actionButtonBlank">
            <a:avLst/>
          </a:prstGeom>
          <a:solidFill>
            <a:srgbClr val="0DFF01">
              <a:alpha val="54901"/>
            </a:srgbClr>
          </a:solidFill>
          <a:ln w="19050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792663" y="82550"/>
            <a:ext cx="2305050" cy="1223963"/>
          </a:xfrm>
          <a:prstGeom prst="actionButtonBlank">
            <a:avLst/>
          </a:prstGeom>
          <a:solidFill>
            <a:srgbClr val="FFFF00">
              <a:alpha val="54901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332038" y="82550"/>
            <a:ext cx="2447925" cy="1223963"/>
          </a:xfrm>
          <a:prstGeom prst="actionButtonBlank">
            <a:avLst/>
          </a:prstGeom>
          <a:solidFill>
            <a:srgbClr val="FF9933">
              <a:alpha val="54901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7" name="WordArt 9"/>
          <p:cNvSpPr>
            <a:spLocks noChangeArrowheads="1" noChangeShapeType="1" noTextEdit="1"/>
          </p:cNvSpPr>
          <p:nvPr/>
        </p:nvSpPr>
        <p:spPr bwMode="auto">
          <a:xfrm>
            <a:off x="4901487" y="401636"/>
            <a:ext cx="2087562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dirty="0">
                <a:ln w="11430">
                  <a:solidFill>
                    <a:schemeClr val="tx1"/>
                  </a:solidFill>
                </a:ln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Сигналы</a:t>
            </a:r>
          </a:p>
        </p:txBody>
      </p:sp>
      <p:sp>
        <p:nvSpPr>
          <p:cNvPr id="2" name="WordArt 10"/>
          <p:cNvSpPr>
            <a:spLocks noChangeArrowheads="1" noChangeShapeType="1" noTextEdit="1"/>
          </p:cNvSpPr>
          <p:nvPr/>
        </p:nvSpPr>
        <p:spPr bwMode="auto">
          <a:xfrm>
            <a:off x="81904" y="283734"/>
            <a:ext cx="2232025" cy="820737"/>
          </a:xfrm>
          <a:prstGeom prst="rect">
            <a:avLst/>
          </a:prstGeom>
          <a:noFill/>
          <a:ln>
            <a:noFill/>
          </a:ln>
        </p:spPr>
        <p:txBody>
          <a:bodyPr wrap="none" fromWordArt="1">
            <a:prstTxWarp prst="textPlain">
              <a:avLst>
                <a:gd name="adj" fmla="val 48921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dirty="0" smtClean="0">
                <a:ln w="11430">
                  <a:solidFill>
                    <a:schemeClr val="tx1"/>
                  </a:solidFill>
                </a:ln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Д</a:t>
            </a:r>
            <a:r>
              <a:rPr lang="ru-RU" sz="3600" b="1" kern="10" dirty="0">
                <a:ln w="11430">
                  <a:solidFill>
                    <a:schemeClr val="tx1"/>
                  </a:solidFill>
                </a:ln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орожные </a:t>
            </a:r>
            <a:endParaRPr lang="ru-RU" sz="3600" b="1" kern="10" dirty="0" smtClean="0">
              <a:ln w="11430">
                <a:solidFill>
                  <a:schemeClr val="tx1"/>
                </a:solidFill>
              </a:ln>
              <a:solidFill>
                <a:srgbClr val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  <a:p>
            <a:pPr algn="ctr">
              <a:defRPr/>
            </a:pPr>
            <a:r>
              <a:rPr lang="ru-RU" sz="3600" b="1" kern="10" dirty="0" smtClean="0">
                <a:ln w="11430">
                  <a:solidFill>
                    <a:schemeClr val="tx1"/>
                  </a:solidFill>
                </a:ln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знаки</a:t>
            </a:r>
            <a:endParaRPr lang="ru-RU" sz="3600" b="1" kern="10" dirty="0">
              <a:ln w="11430">
                <a:solidFill>
                  <a:schemeClr val="tx1"/>
                </a:solidFill>
              </a:ln>
              <a:solidFill>
                <a:srgbClr val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WordArt 11"/>
          <p:cNvSpPr>
            <a:spLocks noChangeArrowheads="1" noChangeShapeType="1" noTextEdit="1"/>
          </p:cNvSpPr>
          <p:nvPr/>
        </p:nvSpPr>
        <p:spPr bwMode="auto">
          <a:xfrm>
            <a:off x="2526583" y="401636"/>
            <a:ext cx="216058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dirty="0">
                <a:ln w="11430">
                  <a:solidFill>
                    <a:schemeClr val="tx1"/>
                  </a:solidFill>
                </a:ln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Дорога</a:t>
            </a:r>
          </a:p>
        </p:txBody>
      </p:sp>
      <p:sp>
        <p:nvSpPr>
          <p:cNvPr id="3080" name="AutoShape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097713" y="76200"/>
            <a:ext cx="1938337" cy="1223963"/>
          </a:xfrm>
          <a:prstGeom prst="actionButtonBlank">
            <a:avLst/>
          </a:prstGeom>
          <a:solidFill>
            <a:srgbClr val="FF0000">
              <a:alpha val="54901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1" name="WordArt 13"/>
          <p:cNvSpPr>
            <a:spLocks noChangeArrowheads="1" noChangeShapeType="1" noTextEdit="1"/>
          </p:cNvSpPr>
          <p:nvPr/>
        </p:nvSpPr>
        <p:spPr bwMode="auto">
          <a:xfrm>
            <a:off x="7163655" y="334534"/>
            <a:ext cx="180010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dirty="0" smtClean="0">
                <a:ln w="11430">
                  <a:solidFill>
                    <a:schemeClr val="tx1"/>
                  </a:solidFill>
                </a:ln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Наш</a:t>
            </a:r>
          </a:p>
          <a:p>
            <a:pPr algn="ctr">
              <a:defRPr/>
            </a:pPr>
            <a:r>
              <a:rPr lang="ru-RU" sz="3600" b="1" kern="10" dirty="0" smtClean="0">
                <a:ln w="11430">
                  <a:solidFill>
                    <a:schemeClr val="tx1"/>
                  </a:solidFill>
                </a:ln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город</a:t>
            </a:r>
            <a:endParaRPr lang="ru-RU" sz="3600" b="1" kern="10" dirty="0">
              <a:ln w="11430">
                <a:solidFill>
                  <a:schemeClr val="tx1"/>
                </a:solidFill>
              </a:ln>
              <a:solidFill>
                <a:srgbClr val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082" name="AutoShape 1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3875" y="5481638"/>
            <a:ext cx="1438275" cy="1222375"/>
          </a:xfrm>
          <a:prstGeom prst="actionButtonBlank">
            <a:avLst/>
          </a:prstGeom>
          <a:solidFill>
            <a:srgbClr val="FF0000">
              <a:alpha val="59999"/>
            </a:srgbClr>
          </a:solidFill>
          <a:ln w="19050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3" name="AutoShape 1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3875" y="4148138"/>
            <a:ext cx="1438275" cy="1223962"/>
          </a:xfrm>
          <a:prstGeom prst="actionButtonBlank">
            <a:avLst/>
          </a:prstGeom>
          <a:solidFill>
            <a:srgbClr val="FFFF00">
              <a:alpha val="59999"/>
            </a:srgbClr>
          </a:solidFill>
          <a:ln w="19050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4" name="AutoShape 2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14350" y="2798763"/>
            <a:ext cx="1438275" cy="1223962"/>
          </a:xfrm>
          <a:prstGeom prst="actionButtonBlank">
            <a:avLst/>
          </a:prstGeom>
          <a:solidFill>
            <a:srgbClr val="FF9933">
              <a:alpha val="59999"/>
            </a:srgbClr>
          </a:solidFill>
          <a:ln w="19050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5" name="AutoShape 2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14350" y="1392238"/>
            <a:ext cx="1438275" cy="1223962"/>
          </a:xfrm>
          <a:prstGeom prst="actionButtonBlank">
            <a:avLst/>
          </a:prstGeom>
          <a:solidFill>
            <a:srgbClr val="0DFF01">
              <a:alpha val="59999"/>
            </a:srgbClr>
          </a:solidFill>
          <a:ln w="19050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6" name="AutoShape 2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02250" y="1392238"/>
            <a:ext cx="1439863" cy="1225550"/>
          </a:xfrm>
          <a:prstGeom prst="actionButtonBlank">
            <a:avLst/>
          </a:prstGeom>
          <a:solidFill>
            <a:srgbClr val="0DFF01">
              <a:alpha val="59999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7" name="AutoShape 2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65750" y="2771775"/>
            <a:ext cx="1439863" cy="1225550"/>
          </a:xfrm>
          <a:prstGeom prst="actionButtonBlank">
            <a:avLst/>
          </a:prstGeom>
          <a:solidFill>
            <a:srgbClr val="FF9933">
              <a:alpha val="59999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8" name="AutoShape 2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48288" y="5481638"/>
            <a:ext cx="1439862" cy="1225550"/>
          </a:xfrm>
          <a:prstGeom prst="actionButtonBlank">
            <a:avLst/>
          </a:prstGeom>
          <a:solidFill>
            <a:srgbClr val="FF0000">
              <a:alpha val="59999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9" name="AutoShape 2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64163" y="4148138"/>
            <a:ext cx="1441450" cy="1225550"/>
          </a:xfrm>
          <a:prstGeom prst="actionButtonBlank">
            <a:avLst/>
          </a:prstGeom>
          <a:solidFill>
            <a:srgbClr val="FFFF00">
              <a:alpha val="59999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90" name="AutoShape 2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925763" y="1392238"/>
            <a:ext cx="1439862" cy="1223962"/>
          </a:xfrm>
          <a:prstGeom prst="actionButtonBlank">
            <a:avLst/>
          </a:prstGeom>
          <a:solidFill>
            <a:srgbClr val="0DFF01">
              <a:alpha val="59999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91" name="AutoShape 2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925763" y="2771775"/>
            <a:ext cx="1439862" cy="1223963"/>
          </a:xfrm>
          <a:prstGeom prst="actionButtonBlank">
            <a:avLst/>
          </a:prstGeom>
          <a:solidFill>
            <a:srgbClr val="FF9933">
              <a:alpha val="59999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92" name="AutoShape 2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925763" y="4148138"/>
            <a:ext cx="1439862" cy="1223962"/>
          </a:xfrm>
          <a:prstGeom prst="actionButtonBlank">
            <a:avLst/>
          </a:prstGeom>
          <a:solidFill>
            <a:srgbClr val="FFFF00">
              <a:alpha val="59999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93" name="AutoShape 2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908300" y="5481638"/>
            <a:ext cx="1439863" cy="1222375"/>
          </a:xfrm>
          <a:prstGeom prst="actionButtonBlank">
            <a:avLst/>
          </a:prstGeom>
          <a:solidFill>
            <a:srgbClr val="FF0000">
              <a:alpha val="59999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94" name="AutoShape 3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415213" y="1393825"/>
            <a:ext cx="1368425" cy="1223963"/>
          </a:xfrm>
          <a:prstGeom prst="actionButtonBlank">
            <a:avLst/>
          </a:prstGeom>
          <a:solidFill>
            <a:srgbClr val="0DFF01">
              <a:alpha val="59999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95" name="AutoShape 3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380288" y="2771775"/>
            <a:ext cx="1439862" cy="1223963"/>
          </a:xfrm>
          <a:prstGeom prst="actionButtonBlank">
            <a:avLst/>
          </a:prstGeom>
          <a:solidFill>
            <a:srgbClr val="FF9933">
              <a:alpha val="59999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96" name="AutoShape 3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307263" y="4148138"/>
            <a:ext cx="1512887" cy="1223962"/>
          </a:xfrm>
          <a:prstGeom prst="actionButtonBlank">
            <a:avLst/>
          </a:prstGeom>
          <a:solidFill>
            <a:srgbClr val="FFFF00">
              <a:alpha val="59999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97" name="AutoShape 3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343775" y="5483225"/>
            <a:ext cx="1439863" cy="1223963"/>
          </a:xfrm>
          <a:prstGeom prst="actionButtonBlank">
            <a:avLst/>
          </a:prstGeom>
          <a:solidFill>
            <a:srgbClr val="FF0000">
              <a:alpha val="58823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08" name="WordArt 36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106738" y="1573213"/>
            <a:ext cx="10795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Monotype Corsiva"/>
              </a:rPr>
              <a:t>10</a:t>
            </a:r>
          </a:p>
        </p:txBody>
      </p:sp>
      <p:sp>
        <p:nvSpPr>
          <p:cNvPr id="3114" name="WordArt 42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141663" y="2952750"/>
            <a:ext cx="100806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Monotype Corsiva"/>
              </a:rPr>
              <a:t>20</a:t>
            </a:r>
          </a:p>
        </p:txBody>
      </p:sp>
      <p:sp>
        <p:nvSpPr>
          <p:cNvPr id="3118" name="WordArt 46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141663" y="4329113"/>
            <a:ext cx="100806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Monotype Corsiva"/>
              </a:rPr>
              <a:t>30</a:t>
            </a:r>
          </a:p>
        </p:txBody>
      </p:sp>
      <p:sp>
        <p:nvSpPr>
          <p:cNvPr id="3120" name="WordArt 48">
            <a:hlinkClick r:id="rId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103563" y="5661025"/>
            <a:ext cx="100806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Monotype Corsiva"/>
              </a:rPr>
              <a:t>40</a:t>
            </a:r>
          </a:p>
        </p:txBody>
      </p:sp>
      <p:sp>
        <p:nvSpPr>
          <p:cNvPr id="3124" name="WordArt 52">
            <a:hlinkClick r:id="rId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30250" y="1573213"/>
            <a:ext cx="100806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Monotype Corsiva"/>
              </a:rPr>
              <a:t>10</a:t>
            </a:r>
          </a:p>
        </p:txBody>
      </p:sp>
      <p:sp>
        <p:nvSpPr>
          <p:cNvPr id="3125" name="WordArt 53">
            <a:hlinkClick r:id="rId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81638" y="1500188"/>
            <a:ext cx="1081087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Monotype Corsiva"/>
              </a:rPr>
              <a:t>10</a:t>
            </a:r>
          </a:p>
        </p:txBody>
      </p:sp>
      <p:sp>
        <p:nvSpPr>
          <p:cNvPr id="3126" name="WordArt 54">
            <a:hlinkClick r:id="rId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00950" y="1535113"/>
            <a:ext cx="100806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Monotype Corsiva"/>
              </a:rPr>
              <a:t>10</a:t>
            </a:r>
          </a:p>
        </p:txBody>
      </p:sp>
      <p:sp>
        <p:nvSpPr>
          <p:cNvPr id="3127" name="WordArt 55">
            <a:hlinkClick r:id="rId1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30250" y="2979738"/>
            <a:ext cx="100806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Monotype Corsiva"/>
              </a:rPr>
              <a:t>20</a:t>
            </a:r>
          </a:p>
        </p:txBody>
      </p:sp>
      <p:sp>
        <p:nvSpPr>
          <p:cNvPr id="3128" name="WordArt 56">
            <a:hlinkClick r:id="rId1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616575" y="2978150"/>
            <a:ext cx="936625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Monotype Corsiva"/>
              </a:rPr>
              <a:t>20</a:t>
            </a:r>
          </a:p>
        </p:txBody>
      </p:sp>
      <p:sp>
        <p:nvSpPr>
          <p:cNvPr id="3129" name="WordArt 57">
            <a:hlinkClick r:id="rId1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00950" y="2979738"/>
            <a:ext cx="100806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Monotype Corsiva"/>
              </a:rPr>
              <a:t>20</a:t>
            </a:r>
          </a:p>
        </p:txBody>
      </p:sp>
      <p:sp>
        <p:nvSpPr>
          <p:cNvPr id="3130" name="WordArt 58">
            <a:hlinkClick r:id="rId1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14375" y="4329113"/>
            <a:ext cx="100806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Monotype Corsiva"/>
              </a:rPr>
              <a:t>30</a:t>
            </a:r>
          </a:p>
        </p:txBody>
      </p:sp>
      <p:sp>
        <p:nvSpPr>
          <p:cNvPr id="3131" name="WordArt 59">
            <a:hlinkClick r:id="rId1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545138" y="4329113"/>
            <a:ext cx="1079500" cy="865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Monotype Corsiva"/>
              </a:rPr>
              <a:t>30</a:t>
            </a:r>
          </a:p>
        </p:txBody>
      </p:sp>
      <p:sp>
        <p:nvSpPr>
          <p:cNvPr id="3132" name="WordArt 60">
            <a:hlinkClick r:id="rId1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524750" y="4329113"/>
            <a:ext cx="10795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Monotype Corsiva"/>
              </a:rPr>
              <a:t>30</a:t>
            </a:r>
          </a:p>
        </p:txBody>
      </p:sp>
      <p:sp>
        <p:nvSpPr>
          <p:cNvPr id="3133" name="WordArt 61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3750" y="5661025"/>
            <a:ext cx="935038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Monotype Corsiva"/>
              </a:rPr>
              <a:t>40</a:t>
            </a:r>
          </a:p>
        </p:txBody>
      </p:sp>
      <p:sp>
        <p:nvSpPr>
          <p:cNvPr id="3134" name="WordArt 62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580063" y="5697538"/>
            <a:ext cx="1008062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Monotype Corsiva"/>
              </a:rPr>
              <a:t>40</a:t>
            </a:r>
          </a:p>
        </p:txBody>
      </p:sp>
      <p:sp>
        <p:nvSpPr>
          <p:cNvPr id="3135" name="WordArt 63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559675" y="5662613"/>
            <a:ext cx="100806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Monotype Corsiva"/>
              </a:rPr>
              <a:t>40</a:t>
            </a:r>
          </a:p>
        </p:txBody>
      </p:sp>
      <p:sp>
        <p:nvSpPr>
          <p:cNvPr id="4" name="AutoShape 64">
            <a:hlinkClick r:id="rId1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27538" y="6453188"/>
            <a:ext cx="803275" cy="404812"/>
          </a:xfrm>
          <a:prstGeom prst="actionButtonEnd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Рисунок 6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artisticPencilGrayscale pencilSize="48"/>
                    </a14:imgEffect>
                    <a14:imgEffect>
                      <a14:sharpenSoften amoun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431" y="5929940"/>
            <a:ext cx="781382" cy="3305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3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3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</p:childTnLst>
        </p:cTn>
      </p:par>
    </p:tnLst>
    <p:bldLst>
      <p:bldP spid="3114" grpId="0"/>
      <p:bldP spid="3118" grpId="0"/>
      <p:bldP spid="3120" grpId="0"/>
      <p:bldP spid="3124" grpId="0" animBg="1"/>
      <p:bldP spid="3125" grpId="0"/>
      <p:bldP spid="3126" grpId="0"/>
      <p:bldP spid="3127" grpId="0"/>
      <p:bldP spid="3128" grpId="0"/>
      <p:bldP spid="3129" grpId="0"/>
      <p:bldP spid="3130" grpId="0"/>
      <p:bldP spid="3131" grpId="0"/>
      <p:bldP spid="3132" grpId="0"/>
      <p:bldP spid="3133" grpId="0"/>
      <p:bldP spid="3134" grpId="0"/>
      <p:bldP spid="31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339752" y="375622"/>
            <a:ext cx="6264696" cy="11811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105150" y="338705"/>
            <a:ext cx="6696744" cy="11430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Кто из детей в опасности?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Почему?</a:t>
            </a:r>
          </a:p>
        </p:txBody>
      </p:sp>
      <p:pic>
        <p:nvPicPr>
          <p:cNvPr id="6" name="Picture 4" descr="Картины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4000" contrast="38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3528" y="1690514"/>
            <a:ext cx="8478366" cy="4906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357858" y="4437112"/>
            <a:ext cx="1728192" cy="2304752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5400">
              <a:solidFill>
                <a:srgbClr val="FF0000"/>
              </a:solidFill>
            </a:endParaRP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5364088" y="1984108"/>
            <a:ext cx="2088232" cy="1876939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092825"/>
            <a:ext cx="684212" cy="765175"/>
          </a:xfrm>
          <a:prstGeom prst="actionButtonBackPrevious">
            <a:avLst/>
          </a:prstGeom>
          <a:solidFill>
            <a:srgbClr val="FF99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TextBox 27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00:42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29" name="TextBox 28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00:41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30" name="TextBox 29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00:40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31" name="TextBox 30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00:39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32" name="TextBox 31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00:38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33" name="TextBox 32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00:37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34" name="TextBox 33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00:36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35" name="TextBox 34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00:35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36" name="TextBox 35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00:34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37" name="TextBox 36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00:33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38" name="TextBox 37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00:32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39" name="TextBox 38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00:31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40" name="TextBox 39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00:30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41" name="TextBox 40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00:29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42" name="TextBox 41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00:28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43" name="TextBox 42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00:27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44" name="TextBox 43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00:26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45" name="TextBox 44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00:25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46" name="TextBox 45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00:24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47" name="TextBox 46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00:23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48" name="TextBox 47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00:22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49" name="TextBox 48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00:21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0" name="TextBox 49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00:20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1" name="TextBox 50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00:19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2" name="TextBox 51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00:18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3" name="TextBox 52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00:17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4" name="TextBox 53" hidden="1"/>
          <p:cNvSpPr txBox="1"/>
          <p:nvPr/>
        </p:nvSpPr>
        <p:spPr>
          <a:xfrm>
            <a:off x="20638" y="19050"/>
            <a:ext cx="2336102" cy="953453"/>
          </a:xfrm>
          <a:prstGeom prst="roundRect">
            <a:avLst/>
          </a:prstGeom>
          <a:solidFill>
            <a:srgbClr val="FF0000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C000"/>
                </a:solidFill>
                <a:latin typeface="Arial Black" pitchFamily="34" charset="0"/>
              </a:rPr>
              <a:t>00:16</a:t>
            </a:r>
            <a:endParaRPr lang="ru-RU" sz="50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73952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60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73952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73952" y="38514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73952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73952" y="3809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73952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73952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73907" y="39048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73952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73952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73952" y="39048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73952" y="39048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73907" y="39048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73952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73952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73952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73952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73952" y="3885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73952" y="39048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73952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73952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373907" y="39048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73907" y="39048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73907" y="37985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73952" y="3809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73952" y="39048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73952" y="39048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373952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373952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373952" y="39048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73952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373952" y="39048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73907" y="39048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373952" y="39048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>
                <a:solidFill>
                  <a:srgbClr val="FF0000"/>
                </a:solidFill>
                <a:latin typeface="Arial Black" pitchFamily="34" charset="0"/>
              </a:rPr>
              <a:t>0</a:t>
            </a:r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373907" y="39048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373907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373952" y="38393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373952" y="37562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0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0000"/>
                            </p:stCondLst>
                            <p:childTnLst>
                              <p:par>
                                <p:cTn id="1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2000"/>
                            </p:stCondLst>
                            <p:childTnLst>
                              <p:par>
                                <p:cTn id="1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4000"/>
                            </p:stCondLst>
                            <p:childTnLst>
                              <p:par>
                                <p:cTn id="1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6000"/>
                            </p:stCondLst>
                            <p:childTnLst>
                              <p:par>
                                <p:cTn id="1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7000"/>
                            </p:stCondLst>
                            <p:childTnLst>
                              <p:par>
                                <p:cTn id="1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8000"/>
                            </p:stCondLst>
                            <p:childTnLst>
                              <p:par>
                                <p:cTn id="1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9000"/>
                            </p:stCondLst>
                            <p:childTnLst>
                              <p:par>
                                <p:cTn id="1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0000"/>
                            </p:stCondLst>
                            <p:childTnLst>
                              <p:par>
                                <p:cTn id="1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1000"/>
                            </p:stCondLst>
                            <p:childTnLst>
                              <p:par>
                                <p:cTn id="1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32000"/>
                            </p:stCondLst>
                            <p:childTnLst>
                              <p:par>
                                <p:cTn id="1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33000"/>
                            </p:stCondLst>
                            <p:childTnLst>
                              <p:par>
                                <p:cTn id="1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000"/>
                            </p:stCondLst>
                            <p:childTnLst>
                              <p:par>
                                <p:cTn id="1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5000"/>
                            </p:stCondLst>
                            <p:childTnLst>
                              <p:par>
                                <p:cTn id="1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36000"/>
                            </p:stCondLst>
                            <p:childTnLst>
                              <p:par>
                                <p:cTn id="1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37000"/>
                            </p:stCondLst>
                            <p:childTnLst>
                              <p:par>
                                <p:cTn id="2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38000"/>
                            </p:stCondLst>
                            <p:childTnLst>
                              <p:par>
                                <p:cTn id="2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39000"/>
                            </p:stCondLst>
                            <p:childTnLst>
                              <p:par>
                                <p:cTn id="2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40000"/>
                            </p:stCondLst>
                            <p:childTnLst>
                              <p:par>
                                <p:cTn id="2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41000"/>
                            </p:stCondLst>
                            <p:childTnLst>
                              <p:par>
                                <p:cTn id="2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42000"/>
                            </p:stCondLst>
                            <p:childTnLst>
                              <p:par>
                                <p:cTn id="2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43000"/>
                            </p:stCondLst>
                            <p:childTnLst>
                              <p:par>
                                <p:cTn id="2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44000"/>
                            </p:stCondLst>
                            <p:childTnLst>
                              <p:par>
                                <p:cTn id="2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45000"/>
                            </p:stCondLst>
                            <p:childTnLst>
                              <p:par>
                                <p:cTn id="2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46000"/>
                            </p:stCondLst>
                            <p:childTnLst>
                              <p:par>
                                <p:cTn id="2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47000"/>
                            </p:stCondLst>
                            <p:childTnLst>
                              <p:par>
                                <p:cTn id="2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8000"/>
                            </p:stCondLst>
                            <p:childTnLst>
                              <p:par>
                                <p:cTn id="2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9000"/>
                            </p:stCondLst>
                            <p:childTnLst>
                              <p:par>
                                <p:cTn id="2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50000"/>
                            </p:stCondLst>
                            <p:childTnLst>
                              <p:par>
                                <p:cTn id="2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1000"/>
                            </p:stCondLst>
                            <p:childTnLst>
                              <p:par>
                                <p:cTn id="2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52000"/>
                            </p:stCondLst>
                            <p:childTnLst>
                              <p:par>
                                <p:cTn id="2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53000"/>
                            </p:stCondLst>
                            <p:childTnLst>
                              <p:par>
                                <p:cTn id="2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54000"/>
                            </p:stCondLst>
                            <p:childTnLst>
                              <p:par>
                                <p:cTn id="2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55000"/>
                            </p:stCondLst>
                            <p:childTnLst>
                              <p:par>
                                <p:cTn id="2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56000"/>
                            </p:stCondLst>
                            <p:childTnLst>
                              <p:par>
                                <p:cTn id="2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57000"/>
                            </p:stCondLst>
                            <p:childTnLst>
                              <p:par>
                                <p:cTn id="2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58000"/>
                            </p:stCondLst>
                            <p:childTnLst>
                              <p:par>
                                <p:cTn id="2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59000"/>
                            </p:stCondLst>
                            <p:childTnLst>
                              <p:par>
                                <p:cTn id="2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302844" y="692696"/>
            <a:ext cx="3499050" cy="22322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22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092825"/>
            <a:ext cx="684212" cy="765175"/>
          </a:xfrm>
          <a:prstGeom prst="actionButtonBackPrevious">
            <a:avLst/>
          </a:prstGeom>
          <a:solidFill>
            <a:srgbClr val="FF99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4" descr="Картины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6031" y="404664"/>
            <a:ext cx="4976813" cy="2376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" descr="Картины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39552" y="3140968"/>
            <a:ext cx="3048158" cy="3325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Картины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278213" y="3130774"/>
            <a:ext cx="3312368" cy="3352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839383" y="3510600"/>
            <a:ext cx="2448496" cy="259238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V="1">
            <a:off x="755464" y="3490011"/>
            <a:ext cx="2448496" cy="2602814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4788024" y="3584712"/>
            <a:ext cx="2448496" cy="259238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V="1">
            <a:off x="4571888" y="3591980"/>
            <a:ext cx="2448496" cy="2602814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036835" y="782543"/>
            <a:ext cx="410716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На какой картинке дети </a:t>
            </a:r>
          </a:p>
          <a:p>
            <a:pPr algn="ctr"/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в безопасности?</a:t>
            </a:r>
            <a:endParaRPr lang="ru-RU" sz="3800" dirty="0"/>
          </a:p>
        </p:txBody>
      </p:sp>
      <p:sp>
        <p:nvSpPr>
          <p:cNvPr id="74" name="TextBox 73"/>
          <p:cNvSpPr txBox="1"/>
          <p:nvPr/>
        </p:nvSpPr>
        <p:spPr>
          <a:xfrm>
            <a:off x="359484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60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59484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9484" y="35483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59484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59484" y="3506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59484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59484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59439" y="36016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59484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59484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59484" y="36016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59484" y="36016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59439" y="36016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59484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59484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59484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59484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59484" y="358201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59484" y="36016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359484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59484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59439" y="36016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59439" y="36016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59439" y="349538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359484" y="3506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359484" y="36016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359484" y="36016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359484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59484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59484" y="36016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59484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59484" y="36016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359439" y="36016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359484" y="36016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>
                <a:solidFill>
                  <a:srgbClr val="FF0000"/>
                </a:solidFill>
                <a:latin typeface="Arial Black" pitchFamily="34" charset="0"/>
              </a:rPr>
              <a:t>0</a:t>
            </a:r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359439" y="36016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359439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359484" y="35361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359484" y="34530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9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871699" y="260648"/>
            <a:ext cx="7164797" cy="16534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6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092825"/>
            <a:ext cx="684212" cy="765175"/>
          </a:xfrm>
          <a:prstGeom prst="actionButtonBackPrevious">
            <a:avLst/>
          </a:prstGeom>
          <a:solidFill>
            <a:srgbClr val="FF99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147" name="Picture 5"/>
          <p:cNvPicPr>
            <a:picLocks noChangeAspect="1" noChangeArrowheads="1"/>
          </p:cNvPicPr>
          <p:nvPr/>
        </p:nvPicPr>
        <p:blipFill>
          <a:blip r:embed="rId4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42681"/>
            <a:ext cx="5472608" cy="39785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1907704" y="476689"/>
            <a:ext cx="71642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Где нужно остановиться, если вы </a:t>
            </a:r>
            <a:b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 успели перейти широкую улицу?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871699" y="5802515"/>
            <a:ext cx="5688633" cy="765175"/>
          </a:xfrm>
          <a:prstGeom prst="round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1691680" y="5921234"/>
            <a:ext cx="59769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/>
              </a:rPr>
              <a:t>На островке </a:t>
            </a:r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/>
              </a:rPr>
              <a:t>безопасности</a:t>
            </a:r>
            <a:endParaRPr lang="ru-RU" dirty="0">
              <a:ln>
                <a:solidFill>
                  <a:schemeClr val="tx1"/>
                </a:solidFill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66437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60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66437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66437" y="37075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66437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66437" y="36656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66437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66437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66392" y="37609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66437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66437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66437" y="37609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66437" y="37609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66392" y="37609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66437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66437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366437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66437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66437" y="37412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66437" y="37609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66437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66437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66392" y="37609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66392" y="37609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366392" y="36546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66437" y="36656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66437" y="37609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66437" y="37609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366437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366437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366437" y="37609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366437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66437" y="37609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66392" y="37609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66437" y="37609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>
                <a:solidFill>
                  <a:srgbClr val="FF0000"/>
                </a:solidFill>
                <a:latin typeface="Arial Black" pitchFamily="34" charset="0"/>
              </a:rPr>
              <a:t>0</a:t>
            </a:r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66392" y="376090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366392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366437" y="369543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366437" y="36123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9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195736" y="404664"/>
            <a:ext cx="6696744" cy="12377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494121"/>
            <a:ext cx="6887967" cy="1143000"/>
          </a:xfrm>
        </p:spPr>
        <p:txBody>
          <a:bodyPr/>
          <a:lstStyle/>
          <a:p>
            <a:r>
              <a:rPr lang="ru-RU" sz="3900" b="1" dirty="0" smtClean="0"/>
              <a:t>Кто не нарушает правила?</a:t>
            </a:r>
            <a:br>
              <a:rPr lang="ru-RU" sz="3900" b="1" dirty="0" smtClean="0"/>
            </a:br>
            <a:r>
              <a:rPr lang="ru-RU" sz="3900" b="1" dirty="0" smtClean="0"/>
              <a:t>Почему?</a:t>
            </a:r>
            <a:endParaRPr lang="ru-RU" sz="3900" b="1" dirty="0"/>
          </a:p>
        </p:txBody>
      </p:sp>
      <p:pic>
        <p:nvPicPr>
          <p:cNvPr id="7" name="Picture 2" descr="D:\пдд\картинки\68693_1266244409_24840x052688_s800x60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3528" y="1642423"/>
            <a:ext cx="8478366" cy="4861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73" name="AutoShape 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092825"/>
            <a:ext cx="684212" cy="765175"/>
          </a:xfrm>
          <a:prstGeom prst="actionButtonBackPrevious">
            <a:avLst/>
          </a:prstGeom>
          <a:solidFill>
            <a:srgbClr val="FF99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3995936" y="2137484"/>
            <a:ext cx="1439862" cy="1440160"/>
          </a:xfrm>
          <a:prstGeom prst="ellipse">
            <a:avLst/>
          </a:prstGeom>
          <a:noFill/>
          <a:ln w="57150">
            <a:solidFill>
              <a:srgbClr val="0DFF01"/>
            </a:solidFill>
            <a:round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r="15300000" sx="101000" sy="101000" algn="ctr" rotWithShape="0">
              <a:schemeClr val="tx1">
                <a:alpha val="71000"/>
              </a:schemeClr>
            </a:outerShdw>
          </a:effectLst>
        </p:spPr>
        <p:txBody>
          <a:bodyPr wrap="none" anchor="ctr"/>
          <a:lstStyle>
            <a:defPPr>
              <a:defRPr lang="en-US"/>
            </a:defPPr>
            <a:lvl1pPr marL="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5400">
              <a:solidFill>
                <a:srgbClr val="FF0000"/>
              </a:solidFill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5553893" y="1810980"/>
            <a:ext cx="1439862" cy="1440160"/>
          </a:xfrm>
          <a:prstGeom prst="ellipse">
            <a:avLst/>
          </a:prstGeom>
          <a:noFill/>
          <a:ln w="57150">
            <a:solidFill>
              <a:srgbClr val="0DFF01"/>
            </a:solidFill>
            <a:round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r="15300000" sx="101000" sy="101000" algn="ctr" rotWithShape="0">
              <a:schemeClr val="tx1">
                <a:alpha val="71000"/>
              </a:schemeClr>
            </a:outerShdw>
          </a:effectLst>
        </p:spPr>
        <p:txBody>
          <a:bodyPr wrap="none" anchor="ctr"/>
          <a:lstStyle>
            <a:defPPr>
              <a:defRPr lang="en-US"/>
            </a:defPPr>
            <a:lvl1pPr marL="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5400">
              <a:solidFill>
                <a:srgbClr val="FF0000"/>
              </a:solidFill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827584" y="2137484"/>
            <a:ext cx="1439862" cy="1440160"/>
          </a:xfrm>
          <a:prstGeom prst="ellipse">
            <a:avLst/>
          </a:prstGeom>
          <a:noFill/>
          <a:ln w="57150">
            <a:solidFill>
              <a:srgbClr val="0DFF01"/>
            </a:solidFill>
            <a:round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r="15300000" sx="101000" sy="101000" algn="ctr" rotWithShape="0">
              <a:schemeClr val="tx1">
                <a:alpha val="71000"/>
              </a:schemeClr>
            </a:outerShdw>
          </a:effectLst>
        </p:spPr>
        <p:txBody>
          <a:bodyPr wrap="none" anchor="ctr"/>
          <a:lstStyle>
            <a:defPPr>
              <a:defRPr lang="en-US"/>
            </a:defPPr>
            <a:lvl1pPr marL="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540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6085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60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6085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6085" y="35646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6085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6085" y="35227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6085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6085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6040" y="361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6085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6085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76085" y="361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6085" y="361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6040" y="361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6085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76085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76085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76085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76085" y="35983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76085" y="361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76085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76085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76040" y="361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76040" y="361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76040" y="35117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76085" y="35227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76085" y="361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76085" y="361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76085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76085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76085" y="361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76085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76085" y="361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76040" y="361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76085" y="361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>
                <a:solidFill>
                  <a:srgbClr val="FF0000"/>
                </a:solidFill>
                <a:latin typeface="Arial Black" pitchFamily="34" charset="0"/>
              </a:rPr>
              <a:t>0</a:t>
            </a:r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76040" y="36180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76040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76085" y="35525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76085" y="34694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9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231056" y="0"/>
            <a:ext cx="7228732" cy="13952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>
          <a:xfrm>
            <a:off x="662880" y="116632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dirty="0" smtClean="0">
                <a:effectLst/>
              </a:rPr>
              <a:t>Назовите, где у нас в городе находятся светофоры</a:t>
            </a:r>
          </a:p>
        </p:txBody>
      </p:sp>
      <p:sp>
        <p:nvSpPr>
          <p:cNvPr id="8197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092825"/>
            <a:ext cx="684212" cy="765175"/>
          </a:xfrm>
          <a:prstGeom prst="actionButtonBackPrevious">
            <a:avLst/>
          </a:prstGeom>
          <a:solidFill>
            <a:srgbClr val="FF99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0" t="10883" r="29056" b="8549"/>
          <a:stretch/>
        </p:blipFill>
        <p:spPr>
          <a:xfrm>
            <a:off x="355329" y="1395258"/>
            <a:ext cx="4046800" cy="3980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9" t="3668" r="7694" b="446"/>
          <a:stretch/>
        </p:blipFill>
        <p:spPr>
          <a:xfrm>
            <a:off x="4644008" y="1395258"/>
            <a:ext cx="4444237" cy="4118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87" y="1330982"/>
            <a:ext cx="7670800" cy="511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3056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60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056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056" y="16958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056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056" y="16539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056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056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50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011" y="17492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056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056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056" y="17492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056" y="17492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011" y="17492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056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40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056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056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056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056" y="172959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056" y="17492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3056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30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056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011" y="17492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011" y="17492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3011" y="164296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056" y="165397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056" y="17492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3056" y="17492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20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3056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3056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3056" y="17492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3056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3056" y="17492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3011" y="17492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09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3056" y="17492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08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>
                <a:solidFill>
                  <a:srgbClr val="FF0000"/>
                </a:solidFill>
                <a:latin typeface="Arial Black" pitchFamily="34" charset="0"/>
              </a:rPr>
              <a:t>0</a:t>
            </a:r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7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06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05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3011" y="174922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04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03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3011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02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3056" y="168375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01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3056" y="160064"/>
            <a:ext cx="1188000" cy="936000"/>
          </a:xfrm>
          <a:prstGeom prst="round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Arial Black" pitchFamily="34" charset="0"/>
              </a:rPr>
              <a:t>00</a:t>
            </a:r>
            <a:endParaRPr lang="ru-RU" sz="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9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1915</TotalTime>
  <Words>1216</Words>
  <Application>Microsoft Office PowerPoint</Application>
  <PresentationFormat>Экран (4:3)</PresentationFormat>
  <Paragraphs>1067</Paragraphs>
  <Slides>22</Slides>
  <Notes>3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Кто из детей в опасности? Почему?</vt:lpstr>
      <vt:lpstr>Презентация PowerPoint</vt:lpstr>
      <vt:lpstr>Презентация PowerPoint</vt:lpstr>
      <vt:lpstr>Кто не нарушает правила? Почему?</vt:lpstr>
      <vt:lpstr>Назовите, где у нас в городе находятся светофоры</vt:lpstr>
      <vt:lpstr>Какие средства в условиях Полярной ночи делают пешеходов заметнее на дороге?</vt:lpstr>
      <vt:lpstr>Разрешено ли здесь переходить дорогу? Почему?</vt:lpstr>
      <vt:lpstr>Назовите количество и место расположения пешеходных переходов на центральной улице от въезда в город до ДК «Современник» </vt:lpstr>
      <vt:lpstr>Какому транспорту разрешено ехать на красный свет светофора?</vt:lpstr>
      <vt:lpstr>Презентация PowerPoint</vt:lpstr>
      <vt:lpstr>Есть ли День рождения у светофора? Если есть, то когда?</vt:lpstr>
      <vt:lpstr>Презентация PowerPoint</vt:lpstr>
      <vt:lpstr>Что обозначает этот дорожный знак?</vt:lpstr>
      <vt:lpstr>Презентация PowerPoint</vt:lpstr>
      <vt:lpstr>Что обозначает этот знак? </vt:lpstr>
      <vt:lpstr>Какой знак лишний? Назовите его вид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</dc:creator>
  <cp:lastModifiedBy>123</cp:lastModifiedBy>
  <cp:revision>144</cp:revision>
  <dcterms:created xsi:type="dcterms:W3CDTF">2008-04-22T08:43:26Z</dcterms:created>
  <dcterms:modified xsi:type="dcterms:W3CDTF">2015-02-11T08:12:08Z</dcterms:modified>
</cp:coreProperties>
</file>