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6" r:id="rId9"/>
    <p:sldId id="265" r:id="rId10"/>
    <p:sldId id="262" r:id="rId11"/>
    <p:sldId id="268" r:id="rId12"/>
    <p:sldId id="264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F13"/>
    <a:srgbClr val="CD620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803" autoAdjust="0"/>
  </p:normalViewPr>
  <p:slideViewPr>
    <p:cSldViewPr>
      <p:cViewPr>
        <p:scale>
          <a:sx n="80" d="100"/>
          <a:sy n="80" d="100"/>
        </p:scale>
        <p:origin x="-105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118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53179-657D-469D-A087-D8E1ABEF35F8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557D8-7ACF-4AC1-9536-7EEA5982E1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53179-657D-469D-A087-D8E1ABEF35F8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557D8-7ACF-4AC1-9536-7EEA5982E1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53179-657D-469D-A087-D8E1ABEF35F8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557D8-7ACF-4AC1-9536-7EEA5982E1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53179-657D-469D-A087-D8E1ABEF35F8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557D8-7ACF-4AC1-9536-7EEA5982E1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53179-657D-469D-A087-D8E1ABEF35F8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557D8-7ACF-4AC1-9536-7EEA5982E1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53179-657D-469D-A087-D8E1ABEF35F8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557D8-7ACF-4AC1-9536-7EEA5982E1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53179-657D-469D-A087-D8E1ABEF35F8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557D8-7ACF-4AC1-9536-7EEA5982E1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53179-657D-469D-A087-D8E1ABEF35F8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557D8-7ACF-4AC1-9536-7EEA5982E1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53179-657D-469D-A087-D8E1ABEF35F8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557D8-7ACF-4AC1-9536-7EEA5982E1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53179-657D-469D-A087-D8E1ABEF35F8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557D8-7ACF-4AC1-9536-7EEA5982E1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53179-657D-469D-A087-D8E1ABEF35F8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557D8-7ACF-4AC1-9536-7EEA5982E1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53179-657D-469D-A087-D8E1ABEF35F8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557D8-7ACF-4AC1-9536-7EEA5982E1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6.png"/><Relationship Id="rId7" Type="http://schemas.openxmlformats.org/officeDocument/2006/relationships/image" Target="../media/image45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6.png"/><Relationship Id="rId7" Type="http://schemas.openxmlformats.org/officeDocument/2006/relationships/image" Target="../media/image30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то.jpg"/>
          <p:cNvPicPr>
            <a:picLocks noChangeAspect="1"/>
          </p:cNvPicPr>
          <p:nvPr/>
        </p:nvPicPr>
        <p:blipFill>
          <a:blip r:embed="rId2" cstate="print">
            <a:lum bright="2000" contrast="1000"/>
          </a:blip>
          <a:stretch>
            <a:fillRect/>
          </a:stretch>
        </p:blipFill>
        <p:spPr>
          <a:xfrm>
            <a:off x="3491880" y="0"/>
            <a:ext cx="565212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068960"/>
            <a:ext cx="6858048" cy="1470025"/>
          </a:xfr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262F13"/>
                </a:solidFill>
                <a:latin typeface="Bookman Old Style" pitchFamily="18" charset="0"/>
              </a:rPr>
              <a:t>ЭКОЛОГИЧЕСКАЯ  АКЦИЯ</a:t>
            </a:r>
            <a:r>
              <a:rPr lang="ru-RU" dirty="0" smtClean="0">
                <a:solidFill>
                  <a:srgbClr val="262F13"/>
                </a:solidFill>
              </a:rPr>
              <a:t/>
            </a:r>
            <a:br>
              <a:rPr lang="ru-RU" dirty="0" smtClean="0">
                <a:solidFill>
                  <a:srgbClr val="262F13"/>
                </a:solidFill>
              </a:rPr>
            </a:br>
            <a:r>
              <a:rPr lang="ru-RU" sz="2700" b="1" dirty="0" smtClean="0">
                <a:solidFill>
                  <a:srgbClr val="262F13"/>
                </a:solidFill>
                <a:latin typeface="Bookman Old Style" pitchFamily="18" charset="0"/>
              </a:rPr>
              <a:t>«Сделаем наше село чище и краше»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5105400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</a:rPr>
              <a:t>Молокова Олеся</a:t>
            </a:r>
          </a:p>
          <a:p>
            <a:pPr algn="r"/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</a:rPr>
              <a:t>Прибайкальский </a:t>
            </a:r>
            <a:r>
              <a:rPr lang="ru-RU" sz="1600" b="1" dirty="0" smtClean="0">
                <a:solidFill>
                  <a:srgbClr val="002060"/>
                </a:solidFill>
                <a:latin typeface="Bookman Old Style" pitchFamily="18" charset="0"/>
              </a:rPr>
              <a:t>район, п.Ильинка</a:t>
            </a:r>
            <a:endParaRPr lang="ru-RU" sz="16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ыбка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60275" y="0"/>
            <a:ext cx="2283725" cy="2545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4a300ad8f70155f2410474819b9f02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95348"/>
            <a:ext cx="9144000" cy="3462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7488832" cy="1143000"/>
          </a:xfrm>
        </p:spPr>
        <p:txBody>
          <a:bodyPr>
            <a:noAutofit/>
          </a:bodyPr>
          <a:lstStyle/>
          <a:p>
            <a:r>
              <a:rPr lang="ru-RU" sz="3800" b="1" dirty="0" smtClean="0">
                <a:solidFill>
                  <a:srgbClr val="002060"/>
                </a:solidFill>
                <a:latin typeface="Bookman Old Style" pitchFamily="18" charset="0"/>
              </a:rPr>
              <a:t>Экологическая акция</a:t>
            </a:r>
            <a:br>
              <a:rPr lang="ru-RU" sz="3800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3800" b="1" dirty="0" smtClean="0">
                <a:solidFill>
                  <a:srgbClr val="002060"/>
                </a:solidFill>
                <a:latin typeface="Bookman Old Style" pitchFamily="18" charset="0"/>
              </a:rPr>
              <a:t>«Восстановление фауны»</a:t>
            </a:r>
            <a:endParaRPr lang="ru-RU" sz="38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400" b="1" dirty="0" smtClean="0">
                <a:latin typeface="Bookman Old Style" pitchFamily="18" charset="0"/>
              </a:rPr>
              <a:t>Дата  проведения акции:</a:t>
            </a:r>
            <a:r>
              <a:rPr lang="ru-RU" sz="1400" dirty="0" smtClean="0">
                <a:latin typeface="Bookman Old Style" pitchFamily="18" charset="0"/>
              </a:rPr>
              <a:t> апрель 2018 года.</a:t>
            </a:r>
          </a:p>
          <a:p>
            <a:pPr>
              <a:buNone/>
            </a:pPr>
            <a:r>
              <a:rPr lang="ru-RU" sz="1400" b="1" dirty="0" smtClean="0">
                <a:latin typeface="Bookman Old Style" pitchFamily="18" charset="0"/>
              </a:rPr>
              <a:t>Место проведения акции:</a:t>
            </a:r>
            <a:r>
              <a:rPr lang="ru-RU" sz="1400" dirty="0" smtClean="0">
                <a:latin typeface="Bookman Old Style" pitchFamily="18" charset="0"/>
              </a:rPr>
              <a:t>  п. Ильинка озеро Саяны</a:t>
            </a:r>
          </a:p>
          <a:p>
            <a:pPr>
              <a:buNone/>
            </a:pPr>
            <a:r>
              <a:rPr lang="ru-RU" sz="1400" b="1" dirty="0" smtClean="0">
                <a:latin typeface="Bookman Old Style" pitchFamily="18" charset="0"/>
              </a:rPr>
              <a:t>Цель акции: </a:t>
            </a:r>
            <a:r>
              <a:rPr lang="ru-RU" sz="1400" dirty="0" smtClean="0">
                <a:latin typeface="Bookman Old Style" pitchFamily="18" charset="0"/>
              </a:rPr>
              <a:t>Сохранить и увеличить биоресурсы  озера.</a:t>
            </a:r>
          </a:p>
          <a:p>
            <a:pPr>
              <a:buNone/>
            </a:pPr>
            <a:r>
              <a:rPr lang="ru-RU" sz="1400" b="1" dirty="0" smtClean="0">
                <a:latin typeface="Bookman Old Style" pitchFamily="18" charset="0"/>
              </a:rPr>
              <a:t>Задачи акции: </a:t>
            </a:r>
            <a:r>
              <a:rPr lang="ru-RU" sz="1400" dirty="0" smtClean="0">
                <a:latin typeface="Bookman Old Style" pitchFamily="18" charset="0"/>
              </a:rPr>
              <a:t>Увеличить количество особей рыб в озере.</a:t>
            </a:r>
            <a:r>
              <a:rPr lang="ru-RU" sz="1400" b="1" dirty="0" smtClean="0">
                <a:latin typeface="Bookman Old Style" pitchFamily="18" charset="0"/>
              </a:rPr>
              <a:t>  </a:t>
            </a:r>
            <a:r>
              <a:rPr lang="ru-RU" sz="1400" dirty="0" smtClean="0">
                <a:latin typeface="Bookman Old Style" pitchFamily="18" charset="0"/>
              </a:rPr>
              <a:t>Привезти особи рыб, подготовить лунку для спуска рыб, выпустить особи.</a:t>
            </a:r>
          </a:p>
          <a:p>
            <a:pPr>
              <a:buNone/>
            </a:pPr>
            <a:r>
              <a:rPr lang="ru-RU" sz="1400" b="1" dirty="0" smtClean="0">
                <a:latin typeface="Bookman Old Style" pitchFamily="18" charset="0"/>
              </a:rPr>
              <a:t>Результаты акции:</a:t>
            </a:r>
            <a:r>
              <a:rPr lang="ru-RU" sz="1400" dirty="0" smtClean="0">
                <a:latin typeface="Bookman Old Style" pitchFamily="18" charset="0"/>
              </a:rPr>
              <a:t> В акции приняли участие главы Ильинского и </a:t>
            </a:r>
            <a:r>
              <a:rPr lang="ru-RU" sz="1400" dirty="0" err="1" smtClean="0">
                <a:latin typeface="Bookman Old Style" pitchFamily="18" charset="0"/>
              </a:rPr>
              <a:t>Ранжуровского</a:t>
            </a:r>
            <a:r>
              <a:rPr lang="ru-RU" sz="1400" dirty="0" smtClean="0">
                <a:latin typeface="Bookman Old Style" pitchFamily="18" charset="0"/>
              </a:rPr>
              <a:t> поселения, активисты </a:t>
            </a:r>
            <a:r>
              <a:rPr lang="ru-RU" sz="1400" dirty="0" err="1" smtClean="0">
                <a:latin typeface="Bookman Old Style" pitchFamily="18" charset="0"/>
              </a:rPr>
              <a:t>ТОСов</a:t>
            </a:r>
            <a:r>
              <a:rPr lang="ru-RU" sz="1400" dirty="0" smtClean="0">
                <a:latin typeface="Bookman Old Style" pitchFamily="18" charset="0"/>
              </a:rPr>
              <a:t> «Непоседа»,»Перспектива», «Солнечный луг» , «Планета детства». В озеро были запущены 11 особей гибрида карпа и карася возрастом от 2-х месяцев до 1 года. В мае этот гибрид начинает нереститься, и уже в этом году должно дать потомство в нашем озере.</a:t>
            </a:r>
          </a:p>
        </p:txBody>
      </p:sp>
      <p:pic>
        <p:nvPicPr>
          <p:cNvPr id="5" name="Рисунок 4" descr="рыбка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4077072"/>
            <a:ext cx="1632181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82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79912" y="5517232"/>
            <a:ext cx="1795128" cy="1196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рыбк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4509120"/>
            <a:ext cx="2387757" cy="1790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823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84168" y="5301208"/>
            <a:ext cx="1872208" cy="1248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_822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16016" y="3861048"/>
            <a:ext cx="2448272" cy="1632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статья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40352" y="3861048"/>
            <a:ext cx="1152128" cy="1672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7de35919ca3f1573c0140e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68834"/>
            <a:ext cx="9144000" cy="37891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Bookman Old Style" pitchFamily="18" charset="0"/>
              </a:rPr>
              <a:t>Экологическая акция</a:t>
            </a:r>
            <a:br>
              <a:rPr lang="ru-RU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Bookman Old Style" pitchFamily="18" charset="0"/>
              </a:rPr>
              <a:t>«Мы за чистый мир»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400" b="1" dirty="0" smtClean="0">
                <a:latin typeface="Bookman Old Style" pitchFamily="18" charset="0"/>
              </a:rPr>
              <a:t>Дата  проведения акции:</a:t>
            </a:r>
            <a:r>
              <a:rPr lang="ru-RU" sz="1400" dirty="0" smtClean="0">
                <a:latin typeface="Bookman Old Style" pitchFamily="18" charset="0"/>
              </a:rPr>
              <a:t> март 2018 года.</a:t>
            </a:r>
          </a:p>
          <a:p>
            <a:pPr>
              <a:buNone/>
            </a:pPr>
            <a:r>
              <a:rPr lang="ru-RU" sz="1400" b="1" dirty="0" smtClean="0">
                <a:latin typeface="Bookman Old Style" pitchFamily="18" charset="0"/>
              </a:rPr>
              <a:t>Место проведения акции:</a:t>
            </a:r>
            <a:r>
              <a:rPr lang="ru-RU" sz="1400" dirty="0" smtClean="0">
                <a:latin typeface="Bookman Old Style" pitchFamily="18" charset="0"/>
              </a:rPr>
              <a:t>  п. Ильинка  «Ильинская СОШ»</a:t>
            </a:r>
          </a:p>
          <a:p>
            <a:pPr>
              <a:buNone/>
            </a:pPr>
            <a:r>
              <a:rPr lang="ru-RU" sz="1400" b="1" dirty="0" smtClean="0">
                <a:latin typeface="Bookman Old Style" pitchFamily="18" charset="0"/>
              </a:rPr>
              <a:t>Цель акции: </a:t>
            </a:r>
            <a:r>
              <a:rPr lang="ru-RU" sz="1400" dirty="0" smtClean="0">
                <a:latin typeface="Bookman Old Style" pitchFamily="18" charset="0"/>
              </a:rPr>
              <a:t>Научить бережно относиться к окружающему нас миру.</a:t>
            </a:r>
          </a:p>
          <a:p>
            <a:pPr>
              <a:buNone/>
            </a:pPr>
            <a:r>
              <a:rPr lang="ru-RU" sz="1400" b="1" dirty="0" smtClean="0">
                <a:latin typeface="Bookman Old Style" pitchFamily="18" charset="0"/>
              </a:rPr>
              <a:t>Задачи акции: </a:t>
            </a:r>
            <a:r>
              <a:rPr lang="ru-RU" sz="1400" dirty="0" smtClean="0">
                <a:latin typeface="Bookman Old Style" pitchFamily="18" charset="0"/>
              </a:rPr>
              <a:t>Дать понятие что такое экология. Объяснить детям, что нужно бережно относиться к природе. Ни в коем случае не загрязнять ее.</a:t>
            </a:r>
          </a:p>
          <a:p>
            <a:pPr>
              <a:buNone/>
            </a:pPr>
            <a:r>
              <a:rPr lang="ru-RU" sz="1400" b="1" dirty="0" smtClean="0">
                <a:latin typeface="Bookman Old Style" pitchFamily="18" charset="0"/>
              </a:rPr>
              <a:t>Результаты акции:</a:t>
            </a:r>
            <a:r>
              <a:rPr lang="ru-RU" sz="1400" dirty="0" smtClean="0">
                <a:latin typeface="Bookman Old Style" pitchFamily="18" charset="0"/>
              </a:rPr>
              <a:t> В акции приняли участие 24 ребенка, а также их родители. Дети познакомились с понятиями: экология, окружающий мир, природа. Узнали что не нужно делать, чтобы не причинить боль природе. Акция началась с понятия личной гигиены и закончилась веселыми стартами и конкурсами на экологическую тему. Дети нам представили наряды из вторсырья, подручных материалов и мусора.  </a:t>
            </a:r>
          </a:p>
          <a:p>
            <a:endParaRPr lang="ru-RU" dirty="0"/>
          </a:p>
        </p:txBody>
      </p:sp>
      <p:pic>
        <p:nvPicPr>
          <p:cNvPr id="5" name="Рисунок 4" descr="0_7b47b_291aadf4_orig_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56434" y="0"/>
            <a:ext cx="1487566" cy="1484784"/>
          </a:xfrm>
          <a:prstGeom prst="rect">
            <a:avLst/>
          </a:prstGeom>
        </p:spPr>
      </p:pic>
      <p:pic>
        <p:nvPicPr>
          <p:cNvPr id="6" name="Рисунок 5" descr="ima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442181"/>
            <a:ext cx="2123728" cy="1415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класс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4365104"/>
            <a:ext cx="1764196" cy="1176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age (3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15816" y="5157192"/>
            <a:ext cx="2123728" cy="1415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age (2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4048" y="4293096"/>
            <a:ext cx="1872208" cy="1248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_449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60232" y="5394176"/>
            <a:ext cx="2195736" cy="1463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G_267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722269">
            <a:off x="3255918" y="3993753"/>
            <a:ext cx="1530233" cy="1020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16e6fe_6eb48425_or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23300"/>
            <a:ext cx="6660232" cy="21346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262F13"/>
                </a:solidFill>
                <a:latin typeface="Bookman Old Style" pitchFamily="18" charset="0"/>
              </a:rPr>
              <a:t>Заключение</a:t>
            </a:r>
            <a:endParaRPr lang="ru-RU" dirty="0">
              <a:solidFill>
                <a:srgbClr val="262F1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</a:t>
            </a:r>
            <a:r>
              <a:rPr lang="ru-RU" sz="1600" dirty="0" smtClean="0">
                <a:latin typeface="Bookman Old Style" pitchFamily="18" charset="0"/>
              </a:rPr>
              <a:t>Участвуя в экологических проектах, мы учимся ставить и решать проблемы, предвидеть ситуации, делать обоснованные заключения о состоянии окружающей среды, а также приобретаем опыт, навыки исследовательской работы в  содружестве с местными властями.</a:t>
            </a:r>
          </a:p>
          <a:p>
            <a:pPr algn="just">
              <a:buNone/>
            </a:pPr>
            <a:r>
              <a:rPr lang="ru-RU" sz="1600" dirty="0" smtClean="0">
                <a:latin typeface="Bookman Old Style" pitchFamily="18" charset="0"/>
              </a:rPr>
              <a:t>     Сохранить окружающий мир, частицей которого был </a:t>
            </a:r>
            <a:r>
              <a:rPr lang="ru-RU" sz="1600" smtClean="0">
                <a:latin typeface="Bookman Old Style" pitchFamily="18" charset="0"/>
              </a:rPr>
              <a:t>и остается </a:t>
            </a:r>
            <a:r>
              <a:rPr lang="ru-RU" sz="1600" dirty="0" smtClean="0">
                <a:latin typeface="Bookman Old Style" pitchFamily="18" charset="0"/>
              </a:rPr>
              <a:t>человек, невозможно без изучения природы и понимания её законов. Взрослое население должно научить младших жить в гармонии с окружающим миром потому, что третье тысячелетие человечество встречает в условиях экологической опасности в глобальном масштабе. Надо всегда помнить в каком бы возрасте не находился человек, он несет гражданскую ответственность за развитие общества в своем регионе, городе, районе, поселке, селе.</a:t>
            </a:r>
          </a:p>
          <a:p>
            <a:pPr algn="just">
              <a:buNone/>
            </a:pPr>
            <a:endParaRPr lang="ru-RU" sz="1600" dirty="0">
              <a:latin typeface="Bookman Old Style" pitchFamily="18" charset="0"/>
            </a:endParaRPr>
          </a:p>
        </p:txBody>
      </p:sp>
      <p:pic>
        <p:nvPicPr>
          <p:cNvPr id="7" name="Рисунок 6" descr="0_7b47b_291aadf4_orig_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0"/>
            <a:ext cx="1487566" cy="1484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то все в твоих руках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5877272"/>
            <a:ext cx="8229600" cy="63894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СПАСИБО ЗА ВНИМАНИЕ</a:t>
            </a:r>
            <a:r>
              <a:rPr lang="ru-RU" b="1" dirty="0" smtClean="0">
                <a:solidFill>
                  <a:srgbClr val="00B050"/>
                </a:solidFill>
                <a:latin typeface="Bookman Old Style" pitchFamily="18" charset="0"/>
              </a:rPr>
              <a:t/>
            </a:r>
            <a:br>
              <a:rPr lang="ru-RU" b="1" dirty="0" smtClean="0">
                <a:solidFill>
                  <a:srgbClr val="00B050"/>
                </a:solidFill>
                <a:latin typeface="Bookman Old Style" pitchFamily="18" charset="0"/>
              </a:rPr>
            </a:br>
            <a:endParaRPr lang="ru-RU" b="1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628800"/>
            <a:ext cx="82089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Давным-давно в старинном городе жил Мастер, окружённый учениками. Самый способный из них однажды задумался: «А есть ли вопрос, на который наш Мастер не смог бы дать ответа?» Он пошёл на цветущий луг, поймал самую красивую бабочку и спрятал её между ладонями. Бабочка цеплялась лапками за его руки, и ученику было щекотно. Улыбаясь, он подошёл к Мастеру и спросил:</a:t>
            </a:r>
          </a:p>
          <a:p>
            <a:pPr fontAlgn="base"/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— Скажите, какая бабочка у меня в руках: живая или мёртвая?</a:t>
            </a:r>
          </a:p>
          <a:p>
            <a:pPr fontAlgn="base"/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Он крепко держал бабочку в сомкнутых ладонях и был готов в любое мгновение сжать их ради своей истины.</a:t>
            </a:r>
          </a:p>
          <a:p>
            <a:pPr fontAlgn="base"/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Не глядя на руки ученика, Мастер ответил:</a:t>
            </a:r>
          </a:p>
          <a:p>
            <a:pPr fontAlgn="base"/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— Всё в твоих руках.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978650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0"/>
            <a:ext cx="4024314" cy="29729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64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D6209"/>
                </a:solidFill>
                <a:latin typeface="Bookman Old Style" pitchFamily="18" charset="0"/>
              </a:rPr>
              <a:t>АКТУАЛИЗАЦИЯ</a:t>
            </a:r>
            <a:endParaRPr lang="ru-RU" b="1" dirty="0">
              <a:solidFill>
                <a:srgbClr val="CD6209"/>
              </a:solidFill>
              <a:latin typeface="Bookman Old Style" pitchFamily="18" charset="0"/>
            </a:endParaRPr>
          </a:p>
        </p:txBody>
      </p:sp>
      <p:pic>
        <p:nvPicPr>
          <p:cNvPr id="5" name="Рисунок 4" descr="978650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214950"/>
            <a:ext cx="2224095" cy="164305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>
                <a:solidFill>
                  <a:srgbClr val="FF0000"/>
                </a:solidFill>
                <a:latin typeface="Bookman Old Style" pitchFamily="18" charset="0"/>
              </a:rPr>
              <a:t>Детям чистота нужна….</a:t>
            </a:r>
            <a:r>
              <a:rPr lang="ru-RU" sz="1400" dirty="0" err="1" smtClean="0">
                <a:solidFill>
                  <a:srgbClr val="FF0000"/>
                </a:solidFill>
                <a:latin typeface="Bookman Old Style" pitchFamily="18" charset="0"/>
              </a:rPr>
              <a:t>Ребёнки</a:t>
            </a:r>
            <a:r>
              <a:rPr lang="ru-RU" sz="1400" dirty="0" smtClean="0">
                <a:solidFill>
                  <a:srgbClr val="FF0000"/>
                </a:solidFill>
                <a:latin typeface="Bookman Old Style" pitchFamily="18" charset="0"/>
              </a:rPr>
              <a:t>, они в грязи расти не могут….</a:t>
            </a:r>
          </a:p>
          <a:p>
            <a:pPr>
              <a:buNone/>
            </a:pPr>
            <a:r>
              <a:rPr lang="ru-RU" sz="1400" dirty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1400" dirty="0" smtClean="0">
                <a:solidFill>
                  <a:srgbClr val="FF0000"/>
                </a:solidFill>
                <a:latin typeface="Bookman Old Style" pitchFamily="18" charset="0"/>
              </a:rPr>
              <a:t>                                                                              «Волк и теленок»</a:t>
            </a:r>
          </a:p>
          <a:p>
            <a:pPr>
              <a:buNone/>
            </a:pPr>
            <a:endParaRPr lang="ru-RU" sz="1200" dirty="0">
              <a:latin typeface="Bookman Old Style" pitchFamily="18" charset="0"/>
            </a:endParaRPr>
          </a:p>
          <a:p>
            <a:pPr>
              <a:buNone/>
            </a:pPr>
            <a:endParaRPr lang="ru-RU" sz="1200" dirty="0" smtClean="0">
              <a:latin typeface="Bookman Old Style" pitchFamily="18" charset="0"/>
            </a:endParaRPr>
          </a:p>
          <a:p>
            <a:pPr algn="just">
              <a:buNone/>
            </a:pP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Планета Земля </a:t>
            </a:r>
            <a:r>
              <a:rPr lang="ru-RU" sz="1200" dirty="0">
                <a:latin typeface="Bookman Old Style" pitchFamily="18" charset="0"/>
              </a:rPr>
              <a:t>– наш общий дом, каждый человек, живущий в нём, должен заботливо и бережно относиться к нему, сохраняя все его ценности и богатства. Наша Родина имеет богатую историю, каждая ее страница вызывает у нас неподдельное чувство гордости. Но с появлением пластиковых бутылок, полиэтиленовых пакетов наше село, к сожалению, превратилось в свалку. Что мы с вами можем сделать, чтобы оно стало чистым, красивым? </a:t>
            </a:r>
          </a:p>
          <a:p>
            <a:pPr algn="just">
              <a:buNone/>
            </a:pPr>
            <a:r>
              <a:rPr lang="ru-RU" sz="1200" dirty="0" smtClean="0">
                <a:latin typeface="Bookman Old Style" pitchFamily="18" charset="0"/>
              </a:rPr>
              <a:t>      </a:t>
            </a:r>
            <a:r>
              <a:rPr lang="ru-RU" sz="1200" dirty="0" smtClean="0"/>
              <a:t> </a:t>
            </a:r>
            <a:r>
              <a:rPr lang="ru-RU" sz="1200" dirty="0">
                <a:latin typeface="Bookman Old Style" pitchFamily="18" charset="0"/>
              </a:rPr>
              <a:t>Если бы каждый из нас не сорил на улице, не загрязнял ни леса, ни поля, ни озера, каким  бы ещё более  прекрасным  стал наш поселок</a:t>
            </a:r>
            <a:r>
              <a:rPr lang="ru-RU" sz="1200" dirty="0" smtClean="0">
                <a:latin typeface="Bookman Old Style" pitchFamily="18" charset="0"/>
              </a:rPr>
              <a:t>!</a:t>
            </a:r>
          </a:p>
          <a:p>
            <a:pPr algn="just">
              <a:buNone/>
            </a:pP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Актуальность программы </a:t>
            </a:r>
            <a:r>
              <a:rPr lang="ru-RU" sz="1200" dirty="0" smtClean="0">
                <a:latin typeface="Bookman Old Style" pitchFamily="18" charset="0"/>
              </a:rPr>
              <a:t>состоит в том, чтобы обратить внимание жителей на экологические проблемы нашего поселка. Любой населенный пункт - это искусственно созданная и поддерживаемая человеком среда, в которой только человек - может поддерживать чистоту и порядок.   Проблема загрязнения улиц мусором существует в каждом селе. Большинство людей не радует вид брошенных бутылок, пивных банок, этикеток, пакетов и другого мусора. Заросли амброзии не только захламляют окружающее пространство, но и отрицательно влияют на людей, имеющих проблемы с аллергией. Многие относятся к этому равнодушно. Некоторые  -  с сочувствием, при случае выходят на уборку. </a:t>
            </a:r>
            <a:endParaRPr lang="ru-RU" sz="1200" dirty="0">
              <a:latin typeface="Bookman Old Style" pitchFamily="18" charset="0"/>
            </a:endParaRPr>
          </a:p>
          <a:p>
            <a:pPr algn="just">
              <a:buNone/>
            </a:pPr>
            <a:endParaRPr lang="ru-RU" sz="1200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ru-RU" sz="1200" dirty="0">
                <a:latin typeface="Bookman Old Style" pitchFamily="18" charset="0"/>
              </a:rPr>
              <a:t> </a:t>
            </a:r>
            <a:r>
              <a:rPr lang="ru-RU" sz="1200" dirty="0" smtClean="0">
                <a:latin typeface="Bookman Old Style" pitchFamily="18" charset="0"/>
              </a:rPr>
              <a:t>                             </a:t>
            </a:r>
            <a:endParaRPr lang="ru-RU" sz="12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78650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142852"/>
            <a:ext cx="3881438" cy="28674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14998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ЦЕЛИ И ЗАДАЧИ 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Цель</a:t>
            </a:r>
            <a:r>
              <a:rPr lang="ru-RU" sz="1600" dirty="0" smtClean="0">
                <a:latin typeface="Bookman Old Style" pitchFamily="18" charset="0"/>
              </a:rPr>
              <a:t> – формирование экологической культуры у населения, </a:t>
            </a:r>
          </a:p>
          <a:p>
            <a:pPr>
              <a:buNone/>
            </a:pPr>
            <a:r>
              <a:rPr lang="ru-RU" sz="1600" dirty="0">
                <a:latin typeface="Bookman Old Style" pitchFamily="18" charset="0"/>
              </a:rPr>
              <a:t> </a:t>
            </a:r>
            <a:r>
              <a:rPr lang="ru-RU" sz="1600" dirty="0" smtClean="0">
                <a:latin typeface="Bookman Old Style" pitchFamily="18" charset="0"/>
              </a:rPr>
              <a:t>           бережного отношения к природе</a:t>
            </a:r>
            <a:r>
              <a:rPr lang="ru-RU" sz="1600" dirty="0">
                <a:latin typeface="Bookman Old Style" pitchFamily="18" charset="0"/>
              </a:rPr>
              <a:t>,</a:t>
            </a:r>
            <a:r>
              <a:rPr lang="ru-RU" sz="1600" dirty="0" smtClean="0">
                <a:latin typeface="Bookman Old Style" pitchFamily="18" charset="0"/>
              </a:rPr>
              <a:t>  окружающей среде.</a:t>
            </a:r>
          </a:p>
          <a:p>
            <a:pPr>
              <a:buNone/>
            </a:pPr>
            <a:r>
              <a:rPr lang="ru-RU" sz="1400" dirty="0" smtClean="0">
                <a:latin typeface="Bookman Old Style" pitchFamily="18" charset="0"/>
              </a:rPr>
              <a:t>             </a:t>
            </a:r>
          </a:p>
          <a:p>
            <a:pPr>
              <a:buNone/>
            </a:pPr>
            <a:endParaRPr lang="ru-RU" sz="1400" dirty="0">
              <a:latin typeface="Bookman Old Style" pitchFamily="18" charset="0"/>
            </a:endParaRPr>
          </a:p>
          <a:p>
            <a:pPr>
              <a:buNone/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Задачи</a:t>
            </a:r>
            <a:r>
              <a:rPr lang="ru-RU" sz="1600" dirty="0" smtClean="0">
                <a:latin typeface="Bookman Old Style" pitchFamily="18" charset="0"/>
              </a:rPr>
              <a:t> – Познакомить детей с окружающей их средой. Научить бережно к ней относиться.</a:t>
            </a:r>
          </a:p>
          <a:p>
            <a:pPr>
              <a:buNone/>
            </a:pPr>
            <a:r>
              <a:rPr lang="ru-RU" sz="1600" dirty="0" smtClean="0">
                <a:latin typeface="Bookman Old Style" pitchFamily="18" charset="0"/>
              </a:rPr>
              <a:t>      - изучить экологическое состояние поселка Ильинка.</a:t>
            </a:r>
          </a:p>
          <a:p>
            <a:pPr>
              <a:buNone/>
            </a:pPr>
            <a:r>
              <a:rPr lang="ru-RU" sz="1600" dirty="0" smtClean="0">
                <a:latin typeface="Bookman Old Style" pitchFamily="18" charset="0"/>
              </a:rPr>
              <a:t>      - выявить причины по проблеме загрязнения окружающей среды.</a:t>
            </a:r>
          </a:p>
          <a:p>
            <a:pPr>
              <a:buNone/>
            </a:pPr>
            <a:r>
              <a:rPr lang="ru-RU" sz="1600" dirty="0" smtClean="0">
                <a:latin typeface="Bookman Old Style" pitchFamily="18" charset="0"/>
              </a:rPr>
              <a:t>      - найти пути решения этих проблем.</a:t>
            </a:r>
          </a:p>
          <a:p>
            <a:pPr>
              <a:buNone/>
            </a:pPr>
            <a:r>
              <a:rPr lang="ru-RU" sz="1600" dirty="0" smtClean="0">
                <a:latin typeface="Bookman Old Style" pitchFamily="18" charset="0"/>
              </a:rPr>
              <a:t>      - организовать совместно с жителями экологические десанты по уборке территорий с привлечением органов местной власти.</a:t>
            </a:r>
          </a:p>
          <a:p>
            <a:pPr>
              <a:buNone/>
            </a:pPr>
            <a:r>
              <a:rPr lang="ru-RU" sz="1600" dirty="0" smtClean="0">
                <a:latin typeface="Bookman Old Style" pitchFamily="18" charset="0"/>
              </a:rPr>
              <a:t>       </a:t>
            </a:r>
            <a:endParaRPr lang="ru-RU" sz="1600" dirty="0">
              <a:latin typeface="Bookman Old Style" pitchFamily="18" charset="0"/>
            </a:endParaRPr>
          </a:p>
        </p:txBody>
      </p:sp>
      <p:pic>
        <p:nvPicPr>
          <p:cNvPr id="5" name="Рисунок 4" descr="978650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214950"/>
            <a:ext cx="2224094" cy="1643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волны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61401">
            <a:off x="2586701" y="4636068"/>
            <a:ext cx="6658553" cy="2312182"/>
          </a:xfrm>
          <a:prstGeom prst="rect">
            <a:avLst/>
          </a:prstGeom>
        </p:spPr>
      </p:pic>
      <p:pic>
        <p:nvPicPr>
          <p:cNvPr id="5" name="Рисунок 4" descr="SAM_01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28202">
            <a:off x="252945" y="3998093"/>
            <a:ext cx="3613884" cy="2032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0_7b47b_291aadf4_orig_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56434" y="0"/>
            <a:ext cx="1487566" cy="14847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F0"/>
                </a:solidFill>
                <a:latin typeface="Bookman Old Style" pitchFamily="18" charset="0"/>
              </a:rPr>
              <a:t>Экологическая акция </a:t>
            </a:r>
            <a:br>
              <a:rPr lang="ru-RU" b="1" dirty="0" smtClean="0">
                <a:solidFill>
                  <a:srgbClr val="00B0F0"/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rgbClr val="00B0F0"/>
                </a:solidFill>
                <a:latin typeface="Bookman Old Style" pitchFamily="18" charset="0"/>
              </a:rPr>
              <a:t>«360 минут ради Байкала»</a:t>
            </a:r>
            <a:endParaRPr lang="ru-RU" b="1" dirty="0">
              <a:solidFill>
                <a:srgbClr val="00B0F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400" b="1" dirty="0" smtClean="0">
                <a:latin typeface="Bookman Old Style" pitchFamily="18" charset="0"/>
              </a:rPr>
              <a:t>Дата  проведения акции:</a:t>
            </a:r>
            <a:r>
              <a:rPr lang="ru-RU" sz="1400" dirty="0" smtClean="0">
                <a:latin typeface="Bookman Old Style" pitchFamily="18" charset="0"/>
              </a:rPr>
              <a:t> октябрь 2017 года.</a:t>
            </a:r>
          </a:p>
          <a:p>
            <a:pPr>
              <a:buNone/>
            </a:pPr>
            <a:r>
              <a:rPr lang="ru-RU" sz="1400" b="1" dirty="0" smtClean="0">
                <a:latin typeface="Bookman Old Style" pitchFamily="18" charset="0"/>
              </a:rPr>
              <a:t>Место проведения акции:</a:t>
            </a:r>
            <a:r>
              <a:rPr lang="ru-RU" sz="1400" dirty="0" smtClean="0">
                <a:latin typeface="Bookman Old Style" pitchFamily="18" charset="0"/>
              </a:rPr>
              <a:t>  п. Ильинка уборка территории в районе </a:t>
            </a:r>
            <a:r>
              <a:rPr lang="ru-RU" sz="1400" dirty="0" err="1" smtClean="0">
                <a:latin typeface="Bookman Old Style" pitchFamily="18" charset="0"/>
              </a:rPr>
              <a:t>р.Ловцовая</a:t>
            </a:r>
            <a:r>
              <a:rPr lang="ru-RU" sz="1400" dirty="0" smtClean="0">
                <a:latin typeface="Bookman Old Style" pitchFamily="18" charset="0"/>
              </a:rPr>
              <a:t>. </a:t>
            </a:r>
          </a:p>
          <a:p>
            <a:pPr>
              <a:buNone/>
            </a:pPr>
            <a:r>
              <a:rPr lang="ru-RU" sz="1400" b="1" dirty="0" smtClean="0">
                <a:latin typeface="Bookman Old Style" pitchFamily="18" charset="0"/>
              </a:rPr>
              <a:t>Организатор: </a:t>
            </a:r>
            <a:r>
              <a:rPr lang="ru-RU" sz="1400" dirty="0" smtClean="0">
                <a:latin typeface="Bookman Old Style" pitchFamily="18" charset="0"/>
              </a:rPr>
              <a:t>Молокова Олеся ТОС «Непоседа» совместно с администрацией.</a:t>
            </a:r>
          </a:p>
          <a:p>
            <a:pPr>
              <a:buNone/>
            </a:pPr>
            <a:r>
              <a:rPr lang="ru-RU" sz="1600" b="1" dirty="0" smtClean="0">
                <a:latin typeface="Bookman Old Style" pitchFamily="18" charset="0"/>
              </a:rPr>
              <a:t>Цель и задачи акции: </a:t>
            </a:r>
            <a:r>
              <a:rPr lang="ru-RU" sz="1600" dirty="0" smtClean="0">
                <a:latin typeface="Bookman Old Style" pitchFamily="18" charset="0"/>
              </a:rPr>
              <a:t>сохранить чистоту и прозрачность самого большого водоема с пресной водой. Очистить берега  и окрестности рек, ручейков впадающих в озеро Байкал.</a:t>
            </a:r>
          </a:p>
          <a:p>
            <a:pPr>
              <a:buNone/>
            </a:pPr>
            <a:endParaRPr lang="ru-RU" sz="1400" b="1" dirty="0">
              <a:latin typeface="Bookman Old Style" pitchFamily="18" charset="0"/>
            </a:endParaRPr>
          </a:p>
        </p:txBody>
      </p:sp>
      <p:pic>
        <p:nvPicPr>
          <p:cNvPr id="6" name="Рисунок 5" descr="SAM_01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91880" y="4941168"/>
            <a:ext cx="3024336" cy="1701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SAM_010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377070">
            <a:off x="3841120" y="2966304"/>
            <a:ext cx="3563888" cy="2004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7b47b_291aadf4_orig_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56434" y="0"/>
            <a:ext cx="1487566" cy="14847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F0"/>
                </a:solidFill>
                <a:latin typeface="Bookman Old Style" pitchFamily="18" charset="0"/>
              </a:rPr>
              <a:t>Экологическая акция </a:t>
            </a:r>
            <a:br>
              <a:rPr lang="ru-RU" b="1" dirty="0" smtClean="0">
                <a:solidFill>
                  <a:srgbClr val="00B0F0"/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rgbClr val="00B0F0"/>
                </a:solidFill>
                <a:latin typeface="Bookman Old Style" pitchFamily="18" charset="0"/>
              </a:rPr>
              <a:t>«360 минут вокруг Байкала»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latin typeface="Bookman Old Style" pitchFamily="18" charset="0"/>
              </a:rPr>
              <a:t>Результаты акции:</a:t>
            </a:r>
          </a:p>
          <a:p>
            <a:pPr>
              <a:buNone/>
            </a:pPr>
            <a:r>
              <a:rPr lang="ru-RU" sz="1800" dirty="0" smtClean="0">
                <a:latin typeface="Bookman Old Style" pitchFamily="18" charset="0"/>
              </a:rPr>
              <a:t>     В акции участвовали 35 человек – неравнодушные жители п.Ильинка. Всего было собрано около 200 мешков.  Данная акция показала, что население не совсем понимает к какому глобальному бедствию может привести выброшенный ими мусор. Хотелось бы верить, что люди станут более ответственными по отношению к окружающей нас среде.</a:t>
            </a:r>
            <a:endParaRPr lang="ru-RU" sz="1800" dirty="0">
              <a:latin typeface="Bookman Old Style" pitchFamily="18" charset="0"/>
            </a:endParaRPr>
          </a:p>
        </p:txBody>
      </p:sp>
      <p:pic>
        <p:nvPicPr>
          <p:cNvPr id="6" name="Рисунок 5" descr="волны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4770277"/>
            <a:ext cx="6012160" cy="2087723"/>
          </a:xfrm>
          <a:prstGeom prst="rect">
            <a:avLst/>
          </a:prstGeom>
        </p:spPr>
      </p:pic>
      <p:pic>
        <p:nvPicPr>
          <p:cNvPr id="7" name="Рисунок 6" descr="SAM_01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3645024"/>
            <a:ext cx="3347864" cy="1883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360 минут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3789040"/>
            <a:ext cx="1864985" cy="2564903"/>
          </a:xfrm>
          <a:prstGeom prst="rect">
            <a:avLst/>
          </a:prstGeom>
        </p:spPr>
      </p:pic>
      <p:pic>
        <p:nvPicPr>
          <p:cNvPr id="9" name="Рисунок 8" descr="SAM_013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27784" y="4797152"/>
            <a:ext cx="3312368" cy="1863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92D050"/>
                </a:solidFill>
                <a:latin typeface="Bookman Old Style" pitchFamily="18" charset="0"/>
              </a:rPr>
              <a:t>Экологическая акция</a:t>
            </a:r>
            <a:br>
              <a:rPr lang="ru-RU" b="1" dirty="0" smtClean="0">
                <a:solidFill>
                  <a:srgbClr val="92D050"/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rgbClr val="92D050"/>
                </a:solidFill>
                <a:latin typeface="Bookman Old Style" pitchFamily="18" charset="0"/>
              </a:rPr>
              <a:t>«Люблю природу»</a:t>
            </a:r>
            <a:endParaRPr lang="ru-RU" b="1" dirty="0">
              <a:solidFill>
                <a:srgbClr val="92D05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400" b="1" dirty="0" smtClean="0">
                <a:latin typeface="Bookman Old Style" pitchFamily="18" charset="0"/>
              </a:rPr>
              <a:t>Дата  проведения акции:</a:t>
            </a:r>
            <a:r>
              <a:rPr lang="ru-RU" sz="1400" dirty="0" smtClean="0">
                <a:latin typeface="Bookman Old Style" pitchFamily="18" charset="0"/>
              </a:rPr>
              <a:t> ноябрь 2017 года.</a:t>
            </a:r>
          </a:p>
          <a:p>
            <a:pPr>
              <a:buNone/>
            </a:pPr>
            <a:r>
              <a:rPr lang="ru-RU" sz="1400" b="1" dirty="0" smtClean="0">
                <a:latin typeface="Bookman Old Style" pitchFamily="18" charset="0"/>
              </a:rPr>
              <a:t>Место проведения акции:</a:t>
            </a:r>
            <a:r>
              <a:rPr lang="ru-RU" sz="1400" dirty="0" smtClean="0">
                <a:latin typeface="Bookman Old Style" pitchFamily="18" charset="0"/>
              </a:rPr>
              <a:t>  п. Ильинка Детский сад «Колокольчик»</a:t>
            </a:r>
          </a:p>
          <a:p>
            <a:pPr>
              <a:buNone/>
            </a:pPr>
            <a:r>
              <a:rPr lang="ru-RU" sz="1400" b="1" dirty="0" smtClean="0">
                <a:latin typeface="Bookman Old Style" pitchFamily="18" charset="0"/>
              </a:rPr>
              <a:t>Организатор: </a:t>
            </a:r>
            <a:r>
              <a:rPr lang="ru-RU" sz="1400" dirty="0" smtClean="0">
                <a:latin typeface="Bookman Old Style" pitchFamily="18" charset="0"/>
              </a:rPr>
              <a:t>Молокова Олеся Станиславовна</a:t>
            </a:r>
          </a:p>
          <a:p>
            <a:pPr>
              <a:buNone/>
            </a:pPr>
            <a:r>
              <a:rPr lang="ru-RU" sz="1400" b="1" dirty="0" smtClean="0">
                <a:latin typeface="Bookman Old Style" pitchFamily="18" charset="0"/>
              </a:rPr>
              <a:t>Цель акции: </a:t>
            </a:r>
            <a:r>
              <a:rPr lang="ru-RU" sz="1400" dirty="0" smtClean="0">
                <a:latin typeface="Bookman Old Style" pitchFamily="18" charset="0"/>
              </a:rPr>
              <a:t>Научить детей любить природу, заботиться о ней.</a:t>
            </a:r>
          </a:p>
          <a:p>
            <a:pPr>
              <a:buNone/>
            </a:pPr>
            <a:r>
              <a:rPr lang="ru-RU" sz="1400" b="1" dirty="0" smtClean="0">
                <a:latin typeface="Bookman Old Style" pitchFamily="18" charset="0"/>
              </a:rPr>
              <a:t>Задачи акции: </a:t>
            </a:r>
            <a:r>
              <a:rPr lang="ru-RU" sz="1400" dirty="0" smtClean="0">
                <a:latin typeface="Bookman Old Style" pitchFamily="18" charset="0"/>
              </a:rPr>
              <a:t>Дать понятие что такое экология. Объяснить детям, что нужно бережно относиться к природе и в коем случае не загрязнять ее.</a:t>
            </a:r>
          </a:p>
          <a:p>
            <a:pPr>
              <a:buNone/>
            </a:pPr>
            <a:r>
              <a:rPr lang="ru-RU" sz="1400" b="1" dirty="0" smtClean="0">
                <a:latin typeface="Bookman Old Style" pitchFamily="18" charset="0"/>
              </a:rPr>
              <a:t>Результаты акции:</a:t>
            </a:r>
            <a:r>
              <a:rPr lang="ru-RU" sz="1400" dirty="0" smtClean="0">
                <a:latin typeface="Bookman Old Style" pitchFamily="18" charset="0"/>
              </a:rPr>
              <a:t> В акции приняли участие 15 детей и 3 взрослых. Дети познакомились с понятиями: экология, окружающий мир, природа. Узнали что не нужно делать, чтобы не причинить боль природе. Чтобы мы жили в чистоте и нас окружала красота.</a:t>
            </a:r>
          </a:p>
          <a:p>
            <a:pPr>
              <a:buNone/>
            </a:pPr>
            <a:endParaRPr lang="ru-RU" sz="1400" dirty="0" smtClean="0">
              <a:latin typeface="Bookman Old Style" pitchFamily="18" charset="0"/>
            </a:endParaRPr>
          </a:p>
          <a:p>
            <a:pPr>
              <a:buNone/>
            </a:pPr>
            <a:endParaRPr lang="ru-RU" sz="1400" dirty="0" smtClean="0">
              <a:latin typeface="Bookman Old Style" pitchFamily="18" charset="0"/>
            </a:endParaRPr>
          </a:p>
          <a:p>
            <a:pPr>
              <a:buNone/>
            </a:pPr>
            <a:endParaRPr lang="ru-RU" sz="1400" dirty="0">
              <a:latin typeface="Bookman Old Style" pitchFamily="18" charset="0"/>
            </a:endParaRPr>
          </a:p>
        </p:txBody>
      </p:sp>
      <p:pic>
        <p:nvPicPr>
          <p:cNvPr id="4" name="Рисунок 3" descr="0_7b47b_291aadf4_orig_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87566" cy="1484784"/>
          </a:xfrm>
          <a:prstGeom prst="rect">
            <a:avLst/>
          </a:prstGeom>
        </p:spPr>
      </p:pic>
      <p:pic>
        <p:nvPicPr>
          <p:cNvPr id="6" name="Рисунок 5" descr="сади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38348" y="3933056"/>
            <a:ext cx="3405652" cy="2063474"/>
          </a:xfrm>
          <a:prstGeom prst="rect">
            <a:avLst/>
          </a:prstGeom>
        </p:spPr>
      </p:pic>
      <p:pic>
        <p:nvPicPr>
          <p:cNvPr id="7" name="Рисунок 6" descr="IMG_78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5085184"/>
            <a:ext cx="2339752" cy="1559834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8" name="Рисунок 7" descr="IMG_788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1720" y="3933056"/>
            <a:ext cx="2411760" cy="1607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Моментальный снимок 1 (27.04.2018 7-00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5856" y="5223640"/>
            <a:ext cx="2901305" cy="1634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7a1e344796a5691c6be9bf6424638f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09120"/>
            <a:ext cx="9144000" cy="2328758"/>
          </a:xfrm>
          <a:prstGeom prst="rect">
            <a:avLst/>
          </a:prstGeom>
        </p:spPr>
      </p:pic>
      <p:pic>
        <p:nvPicPr>
          <p:cNvPr id="4" name="Рисунок 3" descr="0_7b47b_291aadf4_orig_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56434" y="0"/>
            <a:ext cx="1487566" cy="14847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Экологическая акция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«Сохраним мир вокруг нас»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200" b="1" dirty="0" smtClean="0">
                <a:latin typeface="Bookman Old Style" pitchFamily="18" charset="0"/>
              </a:rPr>
              <a:t>Дата  проведения акции:</a:t>
            </a:r>
            <a:r>
              <a:rPr lang="ru-RU" sz="1200" dirty="0" smtClean="0">
                <a:latin typeface="Bookman Old Style" pitchFamily="18" charset="0"/>
              </a:rPr>
              <a:t> март 2018 года.</a:t>
            </a:r>
          </a:p>
          <a:p>
            <a:pPr algn="just">
              <a:buNone/>
            </a:pPr>
            <a:r>
              <a:rPr lang="ru-RU" sz="1200" b="1" dirty="0" smtClean="0">
                <a:latin typeface="Bookman Old Style" pitchFamily="18" charset="0"/>
              </a:rPr>
              <a:t>Место проведения акции:</a:t>
            </a:r>
            <a:r>
              <a:rPr lang="ru-RU" sz="1200" dirty="0" smtClean="0">
                <a:latin typeface="Bookman Old Style" pitchFamily="18" charset="0"/>
              </a:rPr>
              <a:t> озеро Саяны, п. Ильинка Прибайкальский район</a:t>
            </a:r>
          </a:p>
          <a:p>
            <a:pPr algn="just">
              <a:buNone/>
            </a:pPr>
            <a:r>
              <a:rPr lang="ru-RU" sz="1200" b="1" dirty="0" smtClean="0">
                <a:latin typeface="Bookman Old Style" pitchFamily="18" charset="0"/>
              </a:rPr>
              <a:t>Цель акции: </a:t>
            </a:r>
            <a:r>
              <a:rPr lang="ru-RU" sz="1200" dirty="0" smtClean="0">
                <a:latin typeface="Bookman Old Style" pitchFamily="18" charset="0"/>
              </a:rPr>
              <a:t>Ознакомление с родной природой. Научить ее любить и защищать.</a:t>
            </a:r>
          </a:p>
          <a:p>
            <a:pPr algn="just">
              <a:buNone/>
            </a:pPr>
            <a:r>
              <a:rPr lang="ru-RU" sz="1200" b="1" dirty="0" smtClean="0">
                <a:latin typeface="Bookman Old Style" pitchFamily="18" charset="0"/>
              </a:rPr>
              <a:t>Задачи акции: </a:t>
            </a:r>
            <a:r>
              <a:rPr lang="ru-RU" sz="1200" dirty="0" smtClean="0">
                <a:latin typeface="Bookman Old Style" pitchFamily="18" charset="0"/>
              </a:rPr>
              <a:t>Дать понятие что такое экология. Объяснить детям, что нужно бережно относиться к природе. Ни в коем случае не загрязнять ее.</a:t>
            </a:r>
          </a:p>
          <a:p>
            <a:pPr algn="just">
              <a:buNone/>
            </a:pPr>
            <a:r>
              <a:rPr lang="ru-RU" sz="1200" b="1" dirty="0" smtClean="0">
                <a:latin typeface="Bookman Old Style" pitchFamily="18" charset="0"/>
              </a:rPr>
              <a:t>Результаты акции:</a:t>
            </a:r>
            <a:r>
              <a:rPr lang="ru-RU" sz="1200" dirty="0" smtClean="0">
                <a:latin typeface="Bookman Old Style" pitchFamily="18" charset="0"/>
              </a:rPr>
              <a:t> Я совместно с учителем младшего класса провели данную акцию. В акции приняли участие 11 детей и 8 взрослых. </a:t>
            </a:r>
          </a:p>
          <a:p>
            <a:pPr algn="just">
              <a:buNone/>
            </a:pPr>
            <a:r>
              <a:rPr lang="ru-RU" sz="1200" dirty="0" smtClean="0">
                <a:latin typeface="Bookman Old Style" pitchFamily="18" charset="0"/>
              </a:rPr>
              <a:t>      Когда мы пошли на экскурсию по родному селу до озера мы увидели, что люди выбрасывают самые разные отходы: одноразовая посуда, полиэтиленовые пакеты, пластмассовые бутылки, игрушки мягкие, консервные банки, шины и многое другое. Из этого мы сделали вывод, что причинами увеличения мусора являются:</a:t>
            </a:r>
          </a:p>
          <a:p>
            <a:pPr algn="just">
              <a:buNone/>
            </a:pPr>
            <a:r>
              <a:rPr lang="ru-RU" sz="1200" dirty="0" smtClean="0">
                <a:latin typeface="Bookman Old Style" pitchFamily="18" charset="0"/>
              </a:rPr>
              <a:t>       1) безответственность граждан к окружающей среде;</a:t>
            </a:r>
          </a:p>
          <a:p>
            <a:pPr algn="just">
              <a:buNone/>
            </a:pPr>
            <a:r>
              <a:rPr lang="ru-RU" sz="1200" dirty="0" smtClean="0">
                <a:latin typeface="Bookman Old Style" pitchFamily="18" charset="0"/>
              </a:rPr>
              <a:t>       2) рост производства товаров массового потребления одноразового использования; </a:t>
            </a:r>
          </a:p>
          <a:p>
            <a:pPr algn="just">
              <a:buNone/>
            </a:pPr>
            <a:r>
              <a:rPr lang="ru-RU" sz="1200" dirty="0" smtClean="0">
                <a:latin typeface="Bookman Old Style" pitchFamily="18" charset="0"/>
              </a:rPr>
              <a:t>       3) повышение уровня жизни, пригодные для использования вещи заменяются новыми</a:t>
            </a:r>
          </a:p>
          <a:p>
            <a:pPr algn="just">
              <a:buNone/>
            </a:pPr>
            <a:r>
              <a:rPr lang="ru-RU" sz="1200" dirty="0" smtClean="0">
                <a:latin typeface="Bookman Old Style" pitchFamily="18" charset="0"/>
              </a:rPr>
              <a:t>      Дети узнали, что красота природы зависит от нас самих. И если ее не загрязнять, то она будет нас радовать своими дарами, красотой и чистым воздухом! </a:t>
            </a:r>
          </a:p>
          <a:p>
            <a:pPr>
              <a:buNone/>
            </a:pPr>
            <a:endParaRPr lang="ru-RU" sz="1200" dirty="0"/>
          </a:p>
        </p:txBody>
      </p:sp>
      <p:pic>
        <p:nvPicPr>
          <p:cNvPr id="5" name="Рисунок 4" descr="image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4964832"/>
            <a:ext cx="2448272" cy="1632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6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55776" y="4509120"/>
            <a:ext cx="2051720" cy="1367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263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5157192"/>
            <a:ext cx="2304256" cy="1536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262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16216" y="4412770"/>
            <a:ext cx="2016224" cy="1344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7a1e344796a5691c6be9bf6424638f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09120"/>
            <a:ext cx="9144000" cy="232875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Bookman Old Style" pitchFamily="18" charset="0"/>
              </a:rPr>
              <a:t>Экологическая акция</a:t>
            </a:r>
            <a:br>
              <a:rPr lang="ru-RU" b="1" dirty="0" smtClean="0">
                <a:solidFill>
                  <a:srgbClr val="7030A0"/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Bookman Old Style" pitchFamily="18" charset="0"/>
              </a:rPr>
              <a:t>«Чистое село»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200" b="1" dirty="0" smtClean="0">
                <a:latin typeface="Bookman Old Style" pitchFamily="18" charset="0"/>
              </a:rPr>
              <a:t>Дата  проведения акции:</a:t>
            </a:r>
            <a:r>
              <a:rPr lang="ru-RU" sz="1200" dirty="0" smtClean="0">
                <a:latin typeface="Bookman Old Style" pitchFamily="18" charset="0"/>
              </a:rPr>
              <a:t> апрель 2018 года.</a:t>
            </a:r>
          </a:p>
          <a:p>
            <a:pPr>
              <a:buNone/>
            </a:pPr>
            <a:r>
              <a:rPr lang="ru-RU" sz="1200" b="1" dirty="0" smtClean="0">
                <a:latin typeface="Bookman Old Style" pitchFamily="18" charset="0"/>
              </a:rPr>
              <a:t>Место проведения акции:</a:t>
            </a:r>
            <a:r>
              <a:rPr lang="ru-RU" sz="1200" dirty="0" smtClean="0">
                <a:latin typeface="Bookman Old Style" pitchFamily="18" charset="0"/>
              </a:rPr>
              <a:t>  п. Ильинка Прибайкальский район</a:t>
            </a:r>
          </a:p>
          <a:p>
            <a:pPr>
              <a:buNone/>
            </a:pPr>
            <a:r>
              <a:rPr lang="ru-RU" sz="1200" b="1" dirty="0" smtClean="0">
                <a:latin typeface="Bookman Old Style" pitchFamily="18" charset="0"/>
              </a:rPr>
              <a:t>Организатор: </a:t>
            </a:r>
            <a:r>
              <a:rPr lang="ru-RU" sz="1200" dirty="0" smtClean="0">
                <a:latin typeface="Bookman Old Style" pitchFamily="18" charset="0"/>
              </a:rPr>
              <a:t>Молокова Олеся Станиславовна</a:t>
            </a:r>
          </a:p>
          <a:p>
            <a:pPr>
              <a:buNone/>
            </a:pPr>
            <a:r>
              <a:rPr lang="ru-RU" sz="1200" b="1" dirty="0" smtClean="0">
                <a:latin typeface="Bookman Old Style" pitchFamily="18" charset="0"/>
              </a:rPr>
              <a:t>Цель акции: </a:t>
            </a:r>
            <a:r>
              <a:rPr lang="ru-RU" sz="1200" dirty="0" smtClean="0">
                <a:latin typeface="Bookman Old Style" pitchFamily="18" charset="0"/>
              </a:rPr>
              <a:t>Сделать село чище и краше.</a:t>
            </a:r>
          </a:p>
          <a:p>
            <a:pPr>
              <a:buNone/>
            </a:pPr>
            <a:r>
              <a:rPr lang="ru-RU" sz="1200" b="1" dirty="0" smtClean="0">
                <a:latin typeface="Bookman Old Style" pitchFamily="18" charset="0"/>
              </a:rPr>
              <a:t>Задачи акции: </a:t>
            </a:r>
            <a:r>
              <a:rPr lang="ru-RU" sz="1200" dirty="0" smtClean="0">
                <a:latin typeface="Bookman Old Style" pitchFamily="18" charset="0"/>
              </a:rPr>
              <a:t>Убрать несанкционированную свалку в п.Ильинка местность горячий источник.</a:t>
            </a:r>
          </a:p>
          <a:p>
            <a:pPr>
              <a:buNone/>
            </a:pPr>
            <a:r>
              <a:rPr lang="ru-RU" sz="1200" b="1" dirty="0" smtClean="0">
                <a:latin typeface="Bookman Old Style" pitchFamily="18" charset="0"/>
              </a:rPr>
              <a:t>Результаты акции:</a:t>
            </a:r>
            <a:r>
              <a:rPr lang="ru-RU" sz="1200" dirty="0" smtClean="0">
                <a:latin typeface="Bookman Old Style" pitchFamily="18" charset="0"/>
              </a:rPr>
              <a:t> В акции приняли участие взрослое население -  31 человек.  Была ликвидирована несанкционированная свалка. Собрано около 180 мешков мусора.</a:t>
            </a:r>
          </a:p>
        </p:txBody>
      </p:sp>
      <p:pic>
        <p:nvPicPr>
          <p:cNvPr id="4" name="Рисунок 3" descr="0_7b47b_291aadf4_orig_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56434" y="0"/>
            <a:ext cx="1487566" cy="1484784"/>
          </a:xfrm>
          <a:prstGeom prst="rect">
            <a:avLst/>
          </a:prstGeom>
        </p:spPr>
      </p:pic>
      <p:pic>
        <p:nvPicPr>
          <p:cNvPr id="5" name="Рисунок 4" descr="чистое сел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4454036"/>
            <a:ext cx="1584175" cy="2178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SAM_01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35696" y="3429000"/>
            <a:ext cx="2659787" cy="1496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SAM_014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91316" y="4869160"/>
            <a:ext cx="2560285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SAM_013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92080" y="3645024"/>
            <a:ext cx="2779801" cy="1563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57de35919ca3f1573c0140e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68834"/>
            <a:ext cx="9144000" cy="3789165"/>
          </a:xfrm>
          <a:prstGeom prst="rect">
            <a:avLst/>
          </a:prstGeom>
        </p:spPr>
      </p:pic>
      <p:pic>
        <p:nvPicPr>
          <p:cNvPr id="11" name="Рисунок 10" descr="0_7b47b_291aadf4_orig_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0"/>
            <a:ext cx="1487566" cy="1484784"/>
          </a:xfrm>
          <a:prstGeom prst="rect">
            <a:avLst/>
          </a:prstGeom>
        </p:spPr>
      </p:pic>
      <p:pic>
        <p:nvPicPr>
          <p:cNvPr id="8" name="Рисунок 7" descr="опрос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5013176"/>
            <a:ext cx="1203598" cy="1604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8072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Опрос жителей села Ильинка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8964488" cy="48574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b="1" dirty="0" smtClean="0">
                <a:latin typeface="Bookman Old Style" pitchFamily="18" charset="0"/>
              </a:rPr>
              <a:t>Дата  проведения акции:</a:t>
            </a:r>
            <a:r>
              <a:rPr lang="ru-RU" sz="1400" dirty="0" smtClean="0">
                <a:latin typeface="Bookman Old Style" pitchFamily="18" charset="0"/>
              </a:rPr>
              <a:t> апрель 2018 года.</a:t>
            </a:r>
          </a:p>
          <a:p>
            <a:pPr>
              <a:buNone/>
            </a:pPr>
            <a:r>
              <a:rPr lang="ru-RU" sz="1400" b="1" dirty="0" smtClean="0">
                <a:latin typeface="Bookman Old Style" pitchFamily="18" charset="0"/>
              </a:rPr>
              <a:t>Место проведения акции:</a:t>
            </a:r>
            <a:r>
              <a:rPr lang="ru-RU" sz="1400" dirty="0" smtClean="0">
                <a:latin typeface="Bookman Old Style" pitchFamily="18" charset="0"/>
              </a:rPr>
              <a:t>  п. Ильинка, Прибайкальский район</a:t>
            </a:r>
          </a:p>
          <a:p>
            <a:pPr>
              <a:buNone/>
            </a:pPr>
            <a:r>
              <a:rPr lang="ru-RU" sz="1400" b="1" dirty="0" smtClean="0">
                <a:latin typeface="Bookman Old Style" pitchFamily="18" charset="0"/>
              </a:rPr>
              <a:t>Организатор: </a:t>
            </a:r>
            <a:r>
              <a:rPr lang="ru-RU" sz="1400" dirty="0" smtClean="0">
                <a:latin typeface="Bookman Old Style" pitchFamily="18" charset="0"/>
              </a:rPr>
              <a:t>Молокова Олеся Станиславовна</a:t>
            </a:r>
          </a:p>
          <a:p>
            <a:pPr>
              <a:buNone/>
            </a:pPr>
            <a:r>
              <a:rPr lang="ru-RU" sz="1400" b="1" dirty="0" smtClean="0">
                <a:latin typeface="Bookman Old Style" pitchFamily="18" charset="0"/>
              </a:rPr>
              <a:t>Цель акции: </a:t>
            </a:r>
            <a:r>
              <a:rPr lang="ru-RU" sz="1400" dirty="0" smtClean="0">
                <a:latin typeface="Bookman Old Style" pitchFamily="18" charset="0"/>
              </a:rPr>
              <a:t>Выявить на сколько жители информированы об экологической обстановке села.</a:t>
            </a:r>
          </a:p>
          <a:p>
            <a:pPr>
              <a:buNone/>
            </a:pPr>
            <a:r>
              <a:rPr lang="ru-RU" sz="1400" b="1" dirty="0" smtClean="0">
                <a:latin typeface="Bookman Old Style" pitchFamily="18" charset="0"/>
              </a:rPr>
              <a:t>Задачи акции: </a:t>
            </a:r>
            <a:r>
              <a:rPr lang="ru-RU" sz="1400" dirty="0" smtClean="0">
                <a:latin typeface="Bookman Old Style" pitchFamily="18" charset="0"/>
              </a:rPr>
              <a:t>Опросить жителей об экологической обстановке в селе и найти пути решения.</a:t>
            </a:r>
          </a:p>
          <a:p>
            <a:pPr>
              <a:buNone/>
            </a:pPr>
            <a:r>
              <a:rPr lang="ru-RU" sz="1400" b="1" dirty="0" smtClean="0">
                <a:latin typeface="Bookman Old Style" pitchFamily="18" charset="0"/>
              </a:rPr>
              <a:t>Результаты акции:</a:t>
            </a:r>
            <a:r>
              <a:rPr lang="ru-RU" sz="1400" dirty="0" smtClean="0">
                <a:latin typeface="Bookman Old Style" pitchFamily="18" charset="0"/>
              </a:rPr>
              <a:t> В опросе участвовало 120 человек разного возраста и пола. Большинство опрошенных согласились с тем, что бытового мусора на улицах становиться больше. Также мы выяснили, что население отрицательно относиться к загрязнению села, готово помочь привести его в порядок. </a:t>
            </a:r>
          </a:p>
          <a:p>
            <a:pPr>
              <a:buNone/>
            </a:pPr>
            <a:r>
              <a:rPr lang="ru-RU" sz="1400" dirty="0" smtClean="0">
                <a:latin typeface="Bookman Old Style" pitchFamily="18" charset="0"/>
              </a:rPr>
              <a:t>Проанализировав источник информации, мы выяснили, что существуют пути решения проблем с вывозом бытового мусора:</a:t>
            </a:r>
          </a:p>
          <a:p>
            <a:pPr>
              <a:buAutoNum type="arabicParenR"/>
            </a:pPr>
            <a:r>
              <a:rPr lang="ru-RU" sz="1400" dirty="0" smtClean="0">
                <a:latin typeface="Bookman Old Style" pitchFamily="18" charset="0"/>
              </a:rPr>
              <a:t>Выбор оптимального места для полигона по накоплению бытовых отходов.</a:t>
            </a:r>
          </a:p>
          <a:p>
            <a:pPr>
              <a:buAutoNum type="arabicParenR"/>
            </a:pPr>
            <a:r>
              <a:rPr lang="ru-RU" sz="1400" dirty="0" smtClean="0">
                <a:latin typeface="Bookman Old Style" pitchFamily="18" charset="0"/>
              </a:rPr>
              <a:t>Ликвидация мусора на несанкционированных свалках .</a:t>
            </a:r>
          </a:p>
          <a:p>
            <a:pPr>
              <a:buAutoNum type="arabicParenR"/>
            </a:pPr>
            <a:r>
              <a:rPr lang="ru-RU" sz="1400" dirty="0" smtClean="0">
                <a:latin typeface="Bookman Old Style" pitchFamily="18" charset="0"/>
              </a:rPr>
              <a:t>Контроль со стороны Администрации села за процессом вывоза мусора населением.</a:t>
            </a:r>
          </a:p>
          <a:p>
            <a:pPr>
              <a:buAutoNum type="arabicParenR"/>
            </a:pPr>
            <a:r>
              <a:rPr lang="ru-RU" sz="1400" dirty="0" smtClean="0">
                <a:latin typeface="Bookman Old Style" pitchFamily="18" charset="0"/>
              </a:rPr>
              <a:t>Организация Администрацией села вывоза мусора.</a:t>
            </a:r>
          </a:p>
          <a:p>
            <a:pPr>
              <a:buNone/>
            </a:pPr>
            <a:endParaRPr lang="ru-RU" sz="1400" dirty="0" smtClean="0">
              <a:latin typeface="Bookman Old Style" pitchFamily="18" charset="0"/>
            </a:endParaRPr>
          </a:p>
          <a:p>
            <a:pPr>
              <a:buNone/>
            </a:pPr>
            <a:endParaRPr lang="ru-RU" sz="1400" dirty="0"/>
          </a:p>
        </p:txBody>
      </p:sp>
      <p:pic>
        <p:nvPicPr>
          <p:cNvPr id="4" name="Рисунок 3" descr="опрос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4869160"/>
            <a:ext cx="1275606" cy="170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опрос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19672" y="4509120"/>
            <a:ext cx="1131590" cy="1508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опрос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99792" y="4941168"/>
            <a:ext cx="1275606" cy="170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опрос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51920" y="4581128"/>
            <a:ext cx="1239602" cy="1652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опрос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92280" y="5301208"/>
            <a:ext cx="1787691" cy="1340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опрос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56176" y="4581128"/>
            <a:ext cx="1113588" cy="1484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1141</TotalTime>
  <Words>1344</Words>
  <Application>Microsoft Office PowerPoint</Application>
  <PresentationFormat>Экран (4:3)</PresentationFormat>
  <Paragraphs>91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ЭКОЛОГИЧЕСКАЯ  АКЦИЯ «Сделаем наше село чище и краше»   </vt:lpstr>
      <vt:lpstr>АКТУАЛИЗАЦИЯ</vt:lpstr>
      <vt:lpstr>ЦЕЛИ И ЗАДАЧИ </vt:lpstr>
      <vt:lpstr>Экологическая акция  «360 минут ради Байкала»</vt:lpstr>
      <vt:lpstr>Экологическая акция  «360 минут вокруг Байкала»</vt:lpstr>
      <vt:lpstr>Экологическая акция «Люблю природу»</vt:lpstr>
      <vt:lpstr>Экологическая акция «Сохраним мир вокруг нас»</vt:lpstr>
      <vt:lpstr>Экологическая акция «Чистое село»</vt:lpstr>
      <vt:lpstr>Опрос жителей села Ильинка</vt:lpstr>
      <vt:lpstr>Экологическая акция «Восстановление фауны»</vt:lpstr>
      <vt:lpstr>Экологическая акция «Мы за чистый мир»</vt:lpstr>
      <vt:lpstr>Заключение</vt:lpstr>
      <vt:lpstr>СПАСИБО ЗА ВНИМАНИЕ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Полина</cp:lastModifiedBy>
  <cp:revision>68</cp:revision>
  <dcterms:created xsi:type="dcterms:W3CDTF">2018-04-26T05:48:47Z</dcterms:created>
  <dcterms:modified xsi:type="dcterms:W3CDTF">2018-08-15T14:33:19Z</dcterms:modified>
</cp:coreProperties>
</file>