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1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0" name="Уровень текста 1…"/>
          <p:cNvSpPr txBox="1"/>
          <p:nvPr>
            <p:ph type="body" sz="quarter" idx="1"/>
          </p:nvPr>
        </p:nvSpPr>
        <p:spPr>
          <a:xfrm>
            <a:off x="722312" y="2906713"/>
            <a:ext cx="7772401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9" name="Уровень текста 1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8" name="Уровень текста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/>
          <p:nvPr>
            <p:ph type="body" sz="quarter" idx="13"/>
          </p:nvPr>
        </p:nvSpPr>
        <p:spPr>
          <a:xfrm>
            <a:off x="4645025" y="1535111"/>
            <a:ext cx="4041775" cy="639766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/>
          <p:nvPr>
            <p:ph type="title"/>
          </p:nvPr>
        </p:nvSpPr>
        <p:spPr>
          <a:xfrm>
            <a:off x="457200" y="273050"/>
            <a:ext cx="3008316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3" name="Уровень текста 1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/>
          <p:nvPr>
            <p:ph type="body" sz="half" idx="13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/>
          <p:nvPr>
            <p:ph type="title"/>
          </p:nvPr>
        </p:nvSpPr>
        <p:spPr>
          <a:xfrm>
            <a:off x="1792288" y="4800600"/>
            <a:ext cx="5486403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3" name="Рисунок 2"/>
          <p:cNvSpPr/>
          <p:nvPr>
            <p:ph type="pic" sz="half" idx="13"/>
          </p:nvPr>
        </p:nvSpPr>
        <p:spPr>
          <a:xfrm>
            <a:off x="1792288" y="612775"/>
            <a:ext cx="5486403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Уровень текста 1…"/>
          <p:cNvSpPr txBox="1"/>
          <p:nvPr>
            <p:ph type="body" sz="quarter" idx="1"/>
          </p:nvPr>
        </p:nvSpPr>
        <p:spPr>
          <a:xfrm>
            <a:off x="1792288" y="5367337"/>
            <a:ext cx="5486403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8422823" y="6404294"/>
            <a:ext cx="263978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.jpeg"/><Relationship Id="rId4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Заголовок 1"/>
          <p:cNvSpPr txBox="1"/>
          <p:nvPr>
            <p:ph type="ctrTitle"/>
          </p:nvPr>
        </p:nvSpPr>
        <p:spPr>
          <a:xfrm>
            <a:off x="683568" y="1904345"/>
            <a:ext cx="7772401" cy="2130584"/>
          </a:xfrm>
          <a:prstGeom prst="rect">
            <a:avLst/>
          </a:prstGeom>
        </p:spPr>
        <p:txBody>
          <a:bodyPr/>
          <a:lstStyle/>
          <a:p>
            <a:pPr defTabSz="822958">
              <a:defRPr sz="3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ОГАПОУ</a:t>
            </a:r>
          </a:p>
          <a:p>
            <a:pPr defTabSz="822958">
              <a:defRPr sz="3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«Губернаторский колледж </a:t>
            </a:r>
            <a:br/>
            <a:r>
              <a:t>социально-культурных технологий и инноваций»</a:t>
            </a:r>
          </a:p>
        </p:txBody>
      </p:sp>
      <p:pic>
        <p:nvPicPr>
          <p:cNvPr id="9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60292" y="52652"/>
            <a:ext cx="696285" cy="6962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Дополнительное образование взрослых"/>
          <p:cNvSpPr txBox="1"/>
          <p:nvPr>
            <p:ph type="title"/>
          </p:nvPr>
        </p:nvSpPr>
        <p:spPr>
          <a:xfrm>
            <a:off x="1269403" y="870099"/>
            <a:ext cx="6605194" cy="445940"/>
          </a:xfrm>
          <a:prstGeom prst="rect">
            <a:avLst/>
          </a:prstGeom>
        </p:spPr>
        <p:txBody>
          <a:bodyPr/>
          <a:lstStyle>
            <a:lvl1pPr defTabSz="822958">
              <a:defRPr b="1" sz="2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Дополнительное образование взрослых</a:t>
            </a:r>
          </a:p>
        </p:txBody>
      </p:sp>
      <p:sp>
        <p:nvSpPr>
          <p:cNvPr id="139" name="С 2015 года по 2018 год были реализованы следующие курсы повышения квалификации:…"/>
          <p:cNvSpPr txBox="1"/>
          <p:nvPr>
            <p:ph type="body" idx="1"/>
          </p:nvPr>
        </p:nvSpPr>
        <p:spPr>
          <a:xfrm>
            <a:off x="799057" y="1733698"/>
            <a:ext cx="7545886" cy="4392465"/>
          </a:xfrm>
          <a:prstGeom prst="rect">
            <a:avLst/>
          </a:prstGeom>
        </p:spPr>
        <p:txBody>
          <a:bodyPr/>
          <a:lstStyle/>
          <a:p>
            <a:pPr marL="0" indent="0" algn="just" defTabSz="449580">
              <a:spcBef>
                <a:spcPts val="0"/>
              </a:spcBef>
              <a:buSzTx/>
              <a:buNone/>
              <a:defRPr sz="1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Примеры курсов повышения квалификации, реализованных с 2015 по 2018 года:</a:t>
            </a:r>
          </a:p>
          <a:p>
            <a:pPr marL="0" indent="0" algn="just" defTabSz="449580">
              <a:spcBef>
                <a:spcPts val="0"/>
              </a:spcBef>
              <a:buSzTx/>
              <a:buNone/>
              <a:defRPr sz="1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180472" indent="-180472" algn="just" defTabSz="44958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«Образовательные технологии в хореографическом искусстве. Народный танец»(108 часов)</a:t>
            </a:r>
          </a:p>
          <a:p>
            <a:pPr marL="180472" indent="-180472" algn="just" defTabSz="44958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«Образовательные технологии в хореографическом искусстве. Классический танец»(108 часов)</a:t>
            </a:r>
          </a:p>
          <a:p>
            <a:pPr marL="180472" indent="-180472" algn="just" defTabSz="44958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«Постановка детского танца» (108 часов) </a:t>
            </a:r>
          </a:p>
          <a:p>
            <a:pPr marL="180472" indent="-180472" algn="just" defTabSz="44958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«Система художественного образования России как фактор творческой индивидуальности одаренных детей» (108 часов)</a:t>
            </a:r>
          </a:p>
          <a:p>
            <a:pPr marL="180472" indent="-180472" algn="just" defTabSz="44958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«Образовательные технологии обучения на фольклорных музыкальных инструментах и народно-праздничной культуре» (108 часов) </a:t>
            </a:r>
          </a:p>
          <a:p>
            <a:pPr marL="180472" indent="-180472" algn="just" defTabSz="44958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«Технология организации, постановки и проведения культурно-массовых мероприятий»</a:t>
            </a:r>
          </a:p>
        </p:txBody>
      </p:sp>
      <p:pic>
        <p:nvPicPr>
          <p:cNvPr id="14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60292" y="52652"/>
            <a:ext cx="696285" cy="6962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Объект 4"/>
          <p:cNvSpPr txBox="1"/>
          <p:nvPr>
            <p:ph type="body" idx="1"/>
          </p:nvPr>
        </p:nvSpPr>
        <p:spPr>
          <a:xfrm>
            <a:off x="1330764" y="930317"/>
            <a:ext cx="6482472" cy="4997365"/>
          </a:xfrm>
          <a:prstGeom prst="rect">
            <a:avLst/>
          </a:prstGeom>
        </p:spPr>
        <p:txBody>
          <a:bodyPr/>
          <a:lstStyle/>
          <a:p>
            <a:pPr marL="0" indent="0" algn="ctr" defTabSz="877822"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algn="ctr" defTabSz="877822"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Основным направлением деятельности Колледжа является образовательная деятельность.</a:t>
            </a:r>
          </a:p>
          <a:p>
            <a:pPr marL="0" indent="0" algn="ctr" defTabSz="877822"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algn="ctr" defTabSz="877822"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Основной целью деятельности Колледжа является подготовка специалистов среднего звена в области культуры.</a:t>
            </a:r>
          </a:p>
        </p:txBody>
      </p:sp>
      <p:pic>
        <p:nvPicPr>
          <p:cNvPr id="9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60292" y="52652"/>
            <a:ext cx="696285" cy="6962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Перечень специальностей"/>
          <p:cNvSpPr txBox="1"/>
          <p:nvPr>
            <p:ph type="title"/>
          </p:nvPr>
        </p:nvSpPr>
        <p:spPr>
          <a:xfrm>
            <a:off x="1549250" y="631726"/>
            <a:ext cx="6045500" cy="760514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Перечень специальностей</a:t>
            </a:r>
          </a:p>
        </p:txBody>
      </p:sp>
      <p:sp>
        <p:nvSpPr>
          <p:cNvPr id="101" name="Хореографическое творчество…"/>
          <p:cNvSpPr txBox="1"/>
          <p:nvPr>
            <p:ph type="body" idx="1"/>
          </p:nvPr>
        </p:nvSpPr>
        <p:spPr>
          <a:xfrm>
            <a:off x="1800546" y="1536700"/>
            <a:ext cx="5542908" cy="4525963"/>
          </a:xfrm>
          <a:prstGeom prst="rect">
            <a:avLst/>
          </a:prstGeom>
        </p:spPr>
        <p:txBody>
          <a:bodyPr/>
          <a:lstStyle/>
          <a:p>
            <a:pPr marL="222883" indent="-222883" defTabSz="594359">
              <a:spcBef>
                <a:spcPts val="4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Хореографическое творчество</a:t>
            </a:r>
          </a:p>
          <a:p>
            <a:pPr marL="222883" indent="-222883" defTabSz="594359">
              <a:spcBef>
                <a:spcPts val="4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Театральное творчество</a:t>
            </a:r>
          </a:p>
          <a:p>
            <a:pPr marL="222883" indent="-222883" defTabSz="594359">
              <a:spcBef>
                <a:spcPts val="4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Социально-культурная деятельность</a:t>
            </a:r>
          </a:p>
          <a:p>
            <a:pPr marL="222883" indent="-222883" defTabSz="594359">
              <a:spcBef>
                <a:spcPts val="4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Инструменты эстрадного оркестра</a:t>
            </a:r>
          </a:p>
          <a:p>
            <a:pPr marL="222883" indent="-222883" defTabSz="594359">
              <a:spcBef>
                <a:spcPts val="4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Эстрадное пение</a:t>
            </a:r>
          </a:p>
          <a:p>
            <a:pPr marL="222883" indent="-222883" defTabSz="594359">
              <a:spcBef>
                <a:spcPts val="4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Сольное и хоровое народное пение</a:t>
            </a:r>
          </a:p>
          <a:p>
            <a:pPr marL="222883" indent="-222883" defTabSz="594359">
              <a:spcBef>
                <a:spcPts val="4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Музыкальное звукооператорское мастерство</a:t>
            </a:r>
          </a:p>
          <a:p>
            <a:pPr marL="222883" indent="-222883" defTabSz="594359">
              <a:spcBef>
                <a:spcPts val="4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Живопись</a:t>
            </a:r>
          </a:p>
          <a:p>
            <a:pPr marL="222883" indent="-222883" defTabSz="594359">
              <a:spcBef>
                <a:spcPts val="4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Техника и искусство фотографии</a:t>
            </a:r>
          </a:p>
          <a:p>
            <a:pPr marL="222883" indent="-222883" defTabSz="594359">
              <a:spcBef>
                <a:spcPts val="4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Реклама</a:t>
            </a:r>
          </a:p>
          <a:p>
            <a:pPr marL="222883" indent="-222883" defTabSz="594359">
              <a:spcBef>
                <a:spcPts val="4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Туризм</a:t>
            </a:r>
          </a:p>
          <a:p>
            <a:pPr marL="222883" indent="-222883" defTabSz="594359">
              <a:spcBef>
                <a:spcPts val="4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Педагогика дополнительного образования</a:t>
            </a:r>
          </a:p>
        </p:txBody>
      </p:sp>
      <p:pic>
        <p:nvPicPr>
          <p:cNvPr id="10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60292" y="52652"/>
            <a:ext cx="696285" cy="6962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60292" y="52652"/>
            <a:ext cx="696285" cy="696283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Дополнительная…"/>
          <p:cNvSpPr txBox="1"/>
          <p:nvPr/>
        </p:nvSpPr>
        <p:spPr>
          <a:xfrm>
            <a:off x="2012993" y="757705"/>
            <a:ext cx="5118007" cy="764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b="1" cap="all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Дополнительная </a:t>
            </a:r>
          </a:p>
          <a:p>
            <a:pPr algn="ctr">
              <a:defRPr b="1" cap="all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деятельность организации</a:t>
            </a:r>
          </a:p>
        </p:txBody>
      </p:sp>
      <p:sp>
        <p:nvSpPr>
          <p:cNvPr id="106" name="Научная деятельность…"/>
          <p:cNvSpPr txBox="1"/>
          <p:nvPr/>
        </p:nvSpPr>
        <p:spPr>
          <a:xfrm>
            <a:off x="1210234" y="1648691"/>
            <a:ext cx="6849038" cy="4140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Научная деятельность</a:t>
            </a:r>
          </a:p>
          <a:p>
            <a:pPr marL="180472" indent="-180472">
              <a:buSzPct val="100000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Концертная деятельность</a:t>
            </a:r>
          </a:p>
          <a:p>
            <a:pPr marL="180472" indent="-180472">
              <a:buSzPct val="100000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Выставочная деятельность</a:t>
            </a:r>
          </a:p>
          <a:p>
            <a:pPr marL="180472" indent="-180472">
              <a:buSzPct val="100000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Организация внеурочной деятельности студентов</a:t>
            </a:r>
          </a:p>
          <a:p>
            <a:pPr marL="180472" indent="-180472">
              <a:buSzPct val="100000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Организация дополнительного творческого образования детей и подростков </a:t>
            </a:r>
          </a:p>
          <a:p>
            <a:pPr marL="180472" indent="-180472">
              <a:buSzPct val="100000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Дополнительное образование взрослых (курсы повышения квалификации и переподготовка)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60292" y="52652"/>
            <a:ext cx="696285" cy="696283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НАУЧНАЯ ДЕЯТЕЛЬНОСТЬ"/>
          <p:cNvSpPr txBox="1"/>
          <p:nvPr/>
        </p:nvSpPr>
        <p:spPr>
          <a:xfrm>
            <a:off x="2070837" y="792809"/>
            <a:ext cx="5002319" cy="482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НАУЧНАЯ ДЕЯТЕЛЬНОСТЬ</a:t>
            </a:r>
          </a:p>
        </p:txBody>
      </p:sp>
      <p:sp>
        <p:nvSpPr>
          <p:cNvPr id="110" name="5 апреля 2019 года прошла…"/>
          <p:cNvSpPr txBox="1"/>
          <p:nvPr/>
        </p:nvSpPr>
        <p:spPr>
          <a:xfrm>
            <a:off x="1066934" y="2524886"/>
            <a:ext cx="2832476" cy="1948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457200">
              <a:defRPr>
                <a:solidFill>
                  <a:srgbClr val="1C1C1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5 апреля 2019 года прошла</a:t>
            </a:r>
          </a:p>
          <a:p>
            <a:pPr algn="ctr" defTabSz="457200">
              <a:defRPr>
                <a:solidFill>
                  <a:srgbClr val="1C1C1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VIII областная научно-практическая конференция с всероссийским участием «Интеллектуальный потенциал томской студенческой молодежи»</a:t>
            </a:r>
          </a:p>
        </p:txBody>
      </p:sp>
      <p:sp>
        <p:nvSpPr>
          <p:cNvPr id="111" name="Колледж ежегодно организует студенческую научно-практическую конференцию."/>
          <p:cNvSpPr txBox="1"/>
          <p:nvPr/>
        </p:nvSpPr>
        <p:spPr>
          <a:xfrm>
            <a:off x="1096123" y="1290849"/>
            <a:ext cx="2774101" cy="1148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>
                <a:solidFill>
                  <a:srgbClr val="1C1C1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Колледж ежегодно организует студенческую научно-практическую конференцию.</a:t>
            </a:r>
          </a:p>
        </p:txBody>
      </p:sp>
      <p:pic>
        <p:nvPicPr>
          <p:cNvPr id="112" name="dbe1efad2e28cc6e6fa72746a98cdb5e.jpg" descr="dbe1efad2e28cc6e6fa72746a98cdb5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3344" y="1844744"/>
            <a:ext cx="3331927" cy="316851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Конференция проходила при поддержке волонтеров из числа студентиов Колледжа"/>
          <p:cNvSpPr txBox="1"/>
          <p:nvPr/>
        </p:nvSpPr>
        <p:spPr>
          <a:xfrm>
            <a:off x="1066934" y="4559027"/>
            <a:ext cx="2832476" cy="1148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Конференция проходила при поддержке волонтеров из числа студентиов Колледжа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КОНЦЕРТНАЯ ДЕЯТЕЛЬНОСТЬ"/>
          <p:cNvSpPr txBox="1"/>
          <p:nvPr>
            <p:ph type="title"/>
          </p:nvPr>
        </p:nvSpPr>
        <p:spPr>
          <a:xfrm>
            <a:off x="1028700" y="655637"/>
            <a:ext cx="7086600" cy="1143002"/>
          </a:xfrm>
          <a:prstGeom prst="rect">
            <a:avLst/>
          </a:prstGeom>
        </p:spPr>
        <p:txBody>
          <a:bodyPr/>
          <a:lstStyle>
            <a:lvl1pPr defTabSz="749808">
              <a:defRPr b="1"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КОНЦЕРТНАЯ ДЕЯТЕЛЬНОСТЬ</a:t>
            </a:r>
          </a:p>
        </p:txBody>
      </p:sp>
      <p:pic>
        <p:nvPicPr>
          <p:cNvPr id="11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60292" y="52652"/>
            <a:ext cx="696285" cy="696283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Колледж регулярно принимает участие в торжественных меропроиятияхмеждународного, всероссийского, регионального, областного, муниципального и местного уровня."/>
          <p:cNvSpPr txBox="1"/>
          <p:nvPr/>
        </p:nvSpPr>
        <p:spPr>
          <a:xfrm>
            <a:off x="1594822" y="1846578"/>
            <a:ext cx="5954355" cy="145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Колледж регулярно принимает участие в торжественных мероприятиях международного, всероссийского, регионального, муниципального уровней. </a:t>
            </a:r>
            <a:r>
              <a:rPr sz="1800"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pic>
        <p:nvPicPr>
          <p:cNvPr id="118" name="46417767532_294d7104f8_o.jpg" descr="46417767532_294d7104f8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155" y="3687512"/>
            <a:ext cx="3687358" cy="2458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32231770627_c5d69af6b8_o.jpg" descr="32231770627_c5d69af6b8_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69078" y="3687512"/>
            <a:ext cx="3688099" cy="2458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ВЫСТАВОЧНАЯ…"/>
          <p:cNvSpPr txBox="1"/>
          <p:nvPr>
            <p:ph type="title"/>
          </p:nvPr>
        </p:nvSpPr>
        <p:spPr>
          <a:xfrm>
            <a:off x="457200" y="693737"/>
            <a:ext cx="8229600" cy="1143002"/>
          </a:xfrm>
          <a:prstGeom prst="rect">
            <a:avLst/>
          </a:prstGeom>
        </p:spPr>
        <p:txBody>
          <a:bodyPr/>
          <a:lstStyle/>
          <a:p>
            <a:pPr defTabSz="749808">
              <a:defRPr b="1"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ВЫСТАВОЧНАЯ </a:t>
            </a:r>
          </a:p>
          <a:p>
            <a:pPr defTabSz="749808">
              <a:defRPr b="1"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ДЕЯТЕЛЬНОСТЬ</a:t>
            </a:r>
          </a:p>
        </p:txBody>
      </p:sp>
      <p:pic>
        <p:nvPicPr>
          <p:cNvPr id="12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60292" y="52652"/>
            <a:ext cx="696285" cy="696283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Студенты специальностей «Живопись» и «Техника и искусство фотографии» регулярно участвуют в различного рода выставках со своими работами."/>
          <p:cNvSpPr txBox="1"/>
          <p:nvPr/>
        </p:nvSpPr>
        <p:spPr>
          <a:xfrm>
            <a:off x="1034275" y="1992627"/>
            <a:ext cx="7075449" cy="881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Студенты специальностей «Живопись» и «Техника и искусство фотографии» участвуют в различного рода выставках со своими работами.</a:t>
            </a:r>
          </a:p>
        </p:txBody>
      </p:sp>
      <p:pic>
        <p:nvPicPr>
          <p:cNvPr id="124" name="33456360694_261fdfebf6_o.jpg" descr="33456360694_261fdfebf6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610" y="3030348"/>
            <a:ext cx="3734793" cy="2801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32959451970_e3ed19685a_o.jpg" descr="32959451970_e3ed19685a_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97887" y="3336778"/>
            <a:ext cx="3934913" cy="2951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60292" y="52652"/>
            <a:ext cx="696285" cy="696283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ОРГАНИЗАЦИЯ…"/>
          <p:cNvSpPr txBox="1"/>
          <p:nvPr>
            <p:ph type="title"/>
          </p:nvPr>
        </p:nvSpPr>
        <p:spPr>
          <a:xfrm>
            <a:off x="990226" y="719137"/>
            <a:ext cx="7163546" cy="1143002"/>
          </a:xfrm>
          <a:prstGeom prst="rect">
            <a:avLst/>
          </a:prstGeom>
        </p:spPr>
        <p:txBody>
          <a:bodyPr/>
          <a:lstStyle/>
          <a:p>
            <a:pPr defTabSz="521208">
              <a:defRPr b="1"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ОРГАНИЗАЦИЯ </a:t>
            </a:r>
          </a:p>
          <a:p>
            <a:pPr defTabSz="521208">
              <a:defRPr b="1"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ВНЕУРОЧНОЙ ДЕЯТЕЛЬНОСТИ СТУДЕНТОВ</a:t>
            </a:r>
          </a:p>
        </p:txBody>
      </p:sp>
      <p:sp>
        <p:nvSpPr>
          <p:cNvPr id="129" name="Для студентов Колледжа организуются походы на городские мероприятия, концерты, устраиваются мастер-классы, проводятся дебаты и кинопоказы."/>
          <p:cNvSpPr txBox="1"/>
          <p:nvPr/>
        </p:nvSpPr>
        <p:spPr>
          <a:xfrm>
            <a:off x="432880" y="1954527"/>
            <a:ext cx="8278239" cy="615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Для студентов Колледжа организуются походы на городские мероприятия, концерты, устраиваются мастер-классы, проводятся дебаты и кинопоказы.</a:t>
            </a:r>
          </a:p>
        </p:txBody>
      </p:sp>
      <p:pic>
        <p:nvPicPr>
          <p:cNvPr id="130" name="47623275572_a7ba7fa1fa_o.jpg" descr="47623275572_a7ba7fa1fa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7245" y="2766472"/>
            <a:ext cx="3840079" cy="2560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47305683121_d930bff0d8_o.jpg" descr="47305683121_d930bff0d8_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8142" y="3775254"/>
            <a:ext cx="3839312" cy="2560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ОРГАНИЗАЦИЯ…"/>
          <p:cNvSpPr txBox="1"/>
          <p:nvPr>
            <p:ph type="title"/>
          </p:nvPr>
        </p:nvSpPr>
        <p:spPr>
          <a:xfrm>
            <a:off x="457200" y="681037"/>
            <a:ext cx="8229600" cy="1143002"/>
          </a:xfrm>
          <a:prstGeom prst="rect">
            <a:avLst/>
          </a:prstGeom>
        </p:spPr>
        <p:txBody>
          <a:bodyPr/>
          <a:lstStyle/>
          <a:p>
            <a:pPr defTabSz="521208">
              <a:defRPr b="1"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ОРГАНИЗАЦИЯ </a:t>
            </a:r>
          </a:p>
          <a:p>
            <a:pPr defTabSz="521208">
              <a:defRPr b="1"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ДОПОЛНИТЕЛЬНОГО ТВОРЧЕСКОГО ОБРАЗОВАНИЯ ДЕТЕЙ И ПОДРОСТКОВ</a:t>
            </a:r>
          </a:p>
        </p:txBody>
      </p:sp>
      <p:pic>
        <p:nvPicPr>
          <p:cNvPr id="13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60292" y="52652"/>
            <a:ext cx="696285" cy="69628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При Колледже организован центр творческого развития «Пятая стихия»,…"/>
          <p:cNvSpPr txBox="1"/>
          <p:nvPr/>
        </p:nvSpPr>
        <p:spPr>
          <a:xfrm>
            <a:off x="618088" y="1903728"/>
            <a:ext cx="8034816" cy="183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При Колледже организован центр творческого развития «Пятая стихия»,</a:t>
            </a:r>
          </a:p>
          <a:p>
            <a:pPr algn="ctr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 рамках которого развиваются следующие коллективы:</a:t>
            </a:r>
          </a:p>
          <a:p>
            <a:pPr algn="ctr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вокально-хореографическая студия «Мармелад»</a:t>
            </a:r>
            <a:br/>
            <a:r>
              <a:t>- студия народного пения «Туесок»</a:t>
            </a:r>
            <a:br/>
            <a:r>
              <a:t>- театрально-музыкальная студия «ТамТарам»</a:t>
            </a:r>
            <a:br/>
          </a:p>
        </p:txBody>
      </p:sp>
      <p:pic>
        <p:nvPicPr>
          <p:cNvPr id="136" name="47947987701_aa652cdfdf_o.jpg" descr="47947987701_aa652cdfdf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24019" y="3785037"/>
            <a:ext cx="3822962" cy="2548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