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319" r:id="rId3"/>
    <p:sldId id="321" r:id="rId4"/>
    <p:sldId id="323" r:id="rId5"/>
    <p:sldId id="325" r:id="rId6"/>
    <p:sldId id="263" r:id="rId7"/>
    <p:sldId id="264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292" r:id="rId17"/>
    <p:sldId id="294" r:id="rId18"/>
    <p:sldId id="295" r:id="rId19"/>
    <p:sldId id="306" r:id="rId20"/>
    <p:sldId id="307" r:id="rId21"/>
    <p:sldId id="309" r:id="rId22"/>
    <p:sldId id="310" r:id="rId23"/>
    <p:sldId id="311" r:id="rId24"/>
    <p:sldId id="314" r:id="rId25"/>
    <p:sldId id="312" r:id="rId26"/>
    <p:sldId id="315" r:id="rId27"/>
    <p:sldId id="316" r:id="rId28"/>
    <p:sldId id="317" r:id="rId29"/>
    <p:sldId id="31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иана\Desktop\IMG_61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04" y="500042"/>
            <a:ext cx="8984363" cy="6000792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06760" cy="5736130"/>
          </a:xfrm>
        </p:spPr>
        <p:txBody>
          <a:bodyPr>
            <a:normAutofit fontScale="90000"/>
          </a:bodyPr>
          <a:lstStyle/>
          <a:p>
            <a:pPr marL="80963" algn="ctr" eaLnBrk="0" hangingPunct="0">
              <a:spcBef>
                <a:spcPct val="20000"/>
              </a:spcBef>
              <a:defRPr/>
            </a:pPr>
            <a:r>
              <a:rPr lang="ru-RU" sz="3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Кадошкинский муниципальный район</a:t>
            </a:r>
            <a:br>
              <a:rPr lang="ru-RU" sz="3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3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«МБОУ Латышовская СОШ</a:t>
            </a:r>
            <a:r>
              <a:rPr lang="ru-RU" sz="36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»  </a:t>
            </a:r>
            <a:r>
              <a:rPr lang="ru-RU" sz="2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28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5300" b="1" kern="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Волонтерский отряд </a:t>
            </a:r>
            <a:r>
              <a:rPr lang="ru-RU" sz="67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7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67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67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2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107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«Милосердие»</a:t>
            </a:r>
            <a:br>
              <a:rPr lang="ru-RU" sz="107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31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Командир отряда: </a:t>
            </a:r>
            <a:r>
              <a:rPr lang="ru-RU" sz="3100" b="1" kern="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Курмаев</a:t>
            </a:r>
            <a:r>
              <a:rPr lang="ru-RU" sz="31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</a:t>
            </a:r>
            <a:r>
              <a:rPr lang="ru-RU" sz="3100" b="1" kern="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Азат</a:t>
            </a:r>
            <a:r>
              <a:rPr lang="ru-RU" sz="3100" b="1" kern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Маратович</a:t>
            </a:r>
            <a:r>
              <a:rPr lang="ru-RU" sz="31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3100" b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r>
              <a:rPr lang="ru-RU" sz="31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Руководитель: </a:t>
            </a:r>
            <a:r>
              <a:rPr lang="ru-RU" sz="31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</a:t>
            </a:r>
            <a:r>
              <a:rPr lang="ru-RU" sz="31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яльшина </a:t>
            </a:r>
            <a:r>
              <a:rPr lang="ru-RU" sz="31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Г</a:t>
            </a:r>
            <a:r>
              <a:rPr lang="ru-RU" sz="31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алина Петровна </a:t>
            </a:r>
            <a:r>
              <a:rPr lang="ru-RU" sz="28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/>
            </a:r>
            <a:br>
              <a:rPr lang="ru-RU" sz="28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8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Поздравление вдовы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Байчурину Ф.Х. со 100-летием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075" name="Picture 3" descr="E:\2014-2015гг\100 лет Байчуриной Ф.Х\для статьи\IMG_07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16415"/>
            <a:ext cx="3644513" cy="263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E:\2014-2015гг\100 лет Байчуриной Ф.Х\IMG_07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318640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E:\2014-2015гг\100 лет Байчуриной Ф.Х\IMG_07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455368"/>
            <a:ext cx="4021291" cy="225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265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Акция «Вахта памяти»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E:\2014-2015гг\вахта памяти\IMG_21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3563888" cy="267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2014-2015гг\вахта памяти\IMG_21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87734"/>
            <a:ext cx="3323861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2016-2017\вахта около обелиска\IMG_04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57400"/>
            <a:ext cx="3600400" cy="27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2016-2017\вахта около обелиска\IMG_05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90440"/>
            <a:ext cx="3545811" cy="265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704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День защиты детей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E:\2014-2015гг\день защиты детей 2015\IMG_28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6184"/>
            <a:ext cx="341987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2014-2015гг\день защиты детей 2015\IMG_28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19234"/>
            <a:ext cx="3491880" cy="261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2014-2015гг\день защиты детей 2015\IMG_28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57630"/>
            <a:ext cx="341987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2014-2015гг\день защиты детей 2015\IMG_29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16184"/>
            <a:ext cx="3323861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510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День памяти и скорби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E:\2014-2015гг\День Памяти 21 июня\IMG_30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60" y="1273334"/>
            <a:ext cx="3605793" cy="270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2016-2017\22.06.17г\22.06. 17 г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31078"/>
            <a:ext cx="3539885" cy="26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:\2015-2016 гг\22 июня 2016\IMG_55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268759"/>
            <a:ext cx="3611893" cy="270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E:\2015-2016 гг\22 июня 2016\IMG_56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89099"/>
            <a:ext cx="3456385" cy="259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820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Изготовление  подарков 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 на День Пожилого человека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E:\2014-2015гг\Лебеди\DSC016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628800"/>
            <a:ext cx="5245746" cy="284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2014-2015гг\Лебеди\DSC016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4536504" cy="275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8124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Акция «Лес Победы» 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Акция  «Сирень Победы»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8194" name="Picture 2" descr="E:\2014-2015гг\лес победы - акция\CIMG0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8" y="1772816"/>
            <a:ext cx="4043942" cy="303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2014-2015гг\сирень победы\IMG_22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72816"/>
            <a:ext cx="4043942" cy="303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E:\2014-2015гг\сирень победы\IMG_217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636484"/>
            <a:ext cx="3035176" cy="210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855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81471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Акция «СТОПВИЧСПИД» 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Акция поздравление ветеранов педагогического труда  с Днем Учителя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IMG_61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684" y="1484784"/>
            <a:ext cx="4410680" cy="2392377"/>
          </a:xfrm>
          <a:prstGeom prst="rect">
            <a:avLst/>
          </a:prstGeom>
        </p:spPr>
      </p:pic>
      <p:pic>
        <p:nvPicPr>
          <p:cNvPr id="4098" name="Picture 2" descr="G:\2017-18\поздравления учителей-пенсионеров\IMG_81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446" y="3645024"/>
            <a:ext cx="5040560" cy="293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2017-18\поздравления учителей-пенсионеров\IMG_816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84" y="4000245"/>
            <a:ext cx="3367878" cy="252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Диана\Desktop\IMG_01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3101592" cy="316706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Республиканский конкурс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«История школы в истории Мордовии»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220" name="Picture 4" descr="C:\Users\Диана\Desktop\IMG_02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571612"/>
            <a:ext cx="4736498" cy="2786081"/>
          </a:xfrm>
          <a:prstGeom prst="rect">
            <a:avLst/>
          </a:prstGeom>
          <a:noFill/>
        </p:spPr>
      </p:pic>
      <p:pic>
        <p:nvPicPr>
          <p:cNvPr id="9221" name="Picture 5" descr="G:\Галина Петровна\статьи мои\2016-2017\статья история школы в истории РМ\IMG_0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3911183"/>
            <a:ext cx="3929090" cy="29468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Акция «</a:t>
            </a:r>
            <a:r>
              <a:rPr lang="ru-RU" sz="3600" b="1" dirty="0">
                <a:solidFill>
                  <a:schemeClr val="tx1"/>
                </a:solidFill>
              </a:rPr>
              <a:t>Г</a:t>
            </a:r>
            <a:r>
              <a:rPr lang="ru-RU" sz="3600" b="1" dirty="0" smtClean="0">
                <a:solidFill>
                  <a:schemeClr val="tx1"/>
                </a:solidFill>
              </a:rPr>
              <a:t>еоргиевская ленточка»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E:\2016-2017\акция георгиевская ленточка\IMG_75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40" y="1290728"/>
            <a:ext cx="3347864" cy="251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2016-2017\акция георгиевская ленточка\IMG_75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290728"/>
            <a:ext cx="341987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2016-2017\акция георгиевская ленточка\IMG_75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149080"/>
            <a:ext cx="341987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2016-2017\акция георгиевская ленточка\IMG_75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264" y="4133046"/>
            <a:ext cx="3347864" cy="251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2016-2017\акция георгиевская ленточка\IMG_75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72816"/>
            <a:ext cx="3035829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2016-2017\акция георгиевская ленточка\IMG_753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683" y="3828178"/>
            <a:ext cx="3298736" cy="247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767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Международный женский день 8 Марта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день Пожилых людей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I:\2016-2017\8 марта\IMG_6951 —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2837867" cy="2016224"/>
          </a:xfrm>
          <a:prstGeom prst="rect">
            <a:avLst/>
          </a:prstGeom>
          <a:noFill/>
        </p:spPr>
      </p:pic>
      <p:pic>
        <p:nvPicPr>
          <p:cNvPr id="1027" name="Picture 3" descr="I:\2016-2017\8 марта\IMG_7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95174"/>
            <a:ext cx="2483768" cy="1862826"/>
          </a:xfrm>
          <a:prstGeom prst="rect">
            <a:avLst/>
          </a:prstGeom>
          <a:noFill/>
        </p:spPr>
      </p:pic>
      <p:pic>
        <p:nvPicPr>
          <p:cNvPr id="1028" name="Picture 4" descr="I:\2016-2017\8 марта\IMG_70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412776"/>
            <a:ext cx="2784309" cy="2088232"/>
          </a:xfrm>
          <a:prstGeom prst="rect">
            <a:avLst/>
          </a:prstGeom>
          <a:noFill/>
        </p:spPr>
      </p:pic>
      <p:pic>
        <p:nvPicPr>
          <p:cNvPr id="1029" name="Picture 5" descr="I:\2016-2017\День Пожилых людей 20.10\IMG_59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725144"/>
            <a:ext cx="2843808" cy="2132856"/>
          </a:xfrm>
          <a:prstGeom prst="rect">
            <a:avLst/>
          </a:prstGeom>
          <a:noFill/>
        </p:spPr>
      </p:pic>
      <p:pic>
        <p:nvPicPr>
          <p:cNvPr id="1030" name="Picture 6" descr="I:\2017-18\день пож людей\IMG_858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1412776"/>
            <a:ext cx="2747798" cy="2060848"/>
          </a:xfrm>
          <a:prstGeom prst="rect">
            <a:avLst/>
          </a:prstGeom>
          <a:noFill/>
        </p:spPr>
      </p:pic>
      <p:pic>
        <p:nvPicPr>
          <p:cNvPr id="1031" name="Picture 7" descr="I:\2017-18\день пож людей\IMG_859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4725144"/>
            <a:ext cx="2483768" cy="1862826"/>
          </a:xfrm>
          <a:prstGeom prst="rect">
            <a:avLst/>
          </a:prstGeom>
          <a:noFill/>
        </p:spPr>
      </p:pic>
      <p:pic>
        <p:nvPicPr>
          <p:cNvPr id="1032" name="Picture 8" descr="I:\2017-18\день пож людей\IMG_116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3068960"/>
            <a:ext cx="2204864" cy="2204864"/>
          </a:xfrm>
          <a:prstGeom prst="rect">
            <a:avLst/>
          </a:prstGeom>
          <a:noFill/>
        </p:spPr>
      </p:pic>
      <p:pic>
        <p:nvPicPr>
          <p:cNvPr id="1033" name="Picture 9" descr="I:\2016-2017\детский танцев коллектив\IMG_600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1600" y="3212976"/>
            <a:ext cx="2555776" cy="1916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4072764"/>
              </p:ext>
            </p:extLst>
          </p:nvPr>
        </p:nvGraphicFramePr>
        <p:xfrm>
          <a:off x="611560" y="1268760"/>
          <a:ext cx="8075240" cy="2378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7620"/>
                <a:gridCol w="4037620"/>
              </a:tblGrid>
              <a:tr h="63569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 CYR"/>
                          <a:ea typeface="Times New Roman"/>
                        </a:rPr>
                        <a:t>Муниципальное бюджетное общеобразовательное учреждение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"</a:t>
                      </a:r>
                      <a:r>
                        <a:rPr lang="ru-RU" sz="1200" b="1" dirty="0">
                          <a:effectLst/>
                          <a:latin typeface="Times New Roman CYR"/>
                          <a:ea typeface="Times New Roman"/>
                        </a:rPr>
                        <a:t>Латышовская средняя общеобразовательная школа"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 CYR"/>
                          <a:ea typeface="Times New Roman"/>
                        </a:rPr>
                        <a:t>Кадошкинского муниципального района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 CYR"/>
                          <a:ea typeface="Times New Roman"/>
                        </a:rPr>
                        <a:t>Республики Мордовия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981">
                <a:tc gridSpan="2"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 CYR"/>
                          <a:ea typeface="Times New Roman"/>
                        </a:rPr>
                        <a:t>ПРИКАЗ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798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 CYR"/>
                          <a:ea typeface="Times New Roman"/>
                        </a:rPr>
                        <a:t>от 29 декабря  2014 года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/>
                          <a:ea typeface="Times New Roman"/>
                        </a:rPr>
                        <a:t>№ 124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71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 CYR"/>
                          <a:ea typeface="Times New Roman"/>
                        </a:rPr>
                        <a:t>Об организации волонтерского объединения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ru-RU" sz="1200" b="1" dirty="0">
                          <a:effectLst/>
                          <a:latin typeface="Times New Roman CYR"/>
                          <a:ea typeface="Times New Roman"/>
                        </a:rPr>
                        <a:t>Милосердие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Волонтерский отряд «Милосердие» был создан  на базе нашей школы 29 декабря 2014 года по приказу директора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Кадряковой </a:t>
            </a:r>
            <a:r>
              <a:rPr lang="ru-RU" sz="2400" b="1" dirty="0">
                <a:solidFill>
                  <a:schemeClr val="tx1"/>
                </a:solidFill>
              </a:rPr>
              <a:t>Т</a:t>
            </a:r>
            <a:r>
              <a:rPr lang="ru-RU" sz="2400" b="1" dirty="0" smtClean="0">
                <a:solidFill>
                  <a:schemeClr val="tx1"/>
                </a:solidFill>
              </a:rPr>
              <a:t>атьяны </a:t>
            </a:r>
            <a:r>
              <a:rPr lang="ru-RU" sz="2400" b="1" dirty="0">
                <a:solidFill>
                  <a:schemeClr val="tx1"/>
                </a:solidFill>
              </a:rPr>
              <a:t>А</a:t>
            </a:r>
            <a:r>
              <a:rPr lang="ru-RU" sz="2400" b="1" dirty="0" smtClean="0">
                <a:solidFill>
                  <a:schemeClr val="tx1"/>
                </a:solidFill>
              </a:rPr>
              <a:t>натольевны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7504" y="3789040"/>
            <a:ext cx="89289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В целях развития у учащихся высоких нравственных качеств путем пропаганды идей добровольческого труда на благо общества и привлечения учащихся к решению социально значимых проблем (через участие в социальных, экологических, гуманитарных, культурно-образовательных, просветительских и др. проектах и программах). ПРИКАЗЫВАЮ:</a:t>
            </a:r>
          </a:p>
          <a:p>
            <a:pPr lvl="0"/>
            <a:r>
              <a:rPr lang="ru-RU" sz="1200" dirty="0"/>
              <a:t>Создать добровольное волонтерское объединение «Милосердие» обучающихся МБОУ «Латышовская СОШ», имеющих склонность к гуманному отношению к людям и активной жизненной позицией.</a:t>
            </a:r>
          </a:p>
          <a:p>
            <a:pPr lvl="0"/>
            <a:r>
              <a:rPr lang="ru-RU" sz="1200" dirty="0"/>
              <a:t>Утвердить Положение о волонтерском объединении  «Милосердие» МБОУ «Латышовская СОШ» Кадошкинский район Республика Мордовия. Приложение 1.</a:t>
            </a:r>
          </a:p>
          <a:p>
            <a:pPr lvl="0"/>
            <a:r>
              <a:rPr lang="ru-RU" sz="1200" dirty="0"/>
              <a:t>Утвердить План работы волонтерского объединения  «Милосердие» на 2014-2015 учебный год Приложение 2.</a:t>
            </a:r>
          </a:p>
          <a:p>
            <a:pPr lvl="0"/>
            <a:r>
              <a:rPr lang="ru-RU" sz="1200" dirty="0"/>
              <a:t>Сформировать состав волонтерского объединения «Милосердие». Приложение 3.</a:t>
            </a:r>
          </a:p>
          <a:p>
            <a:pPr lvl="0"/>
            <a:r>
              <a:rPr lang="ru-RU" sz="1200" dirty="0"/>
              <a:t> Назначить руководителем  волонтерского объединения «Милосердие» педагога – организатора МБОУ Латышовская </a:t>
            </a:r>
            <a:r>
              <a:rPr lang="ru-RU" sz="1200" dirty="0" smtClean="0"/>
              <a:t>СОШ</a:t>
            </a:r>
          </a:p>
          <a:p>
            <a:pPr lvl="0"/>
            <a:r>
              <a:rPr lang="ru-RU" sz="1200" dirty="0" smtClean="0"/>
              <a:t> </a:t>
            </a:r>
            <a:r>
              <a:rPr lang="ru-RU" sz="1200" dirty="0" err="1"/>
              <a:t>Вяльшину</a:t>
            </a:r>
            <a:r>
              <a:rPr lang="ru-RU" sz="1200" dirty="0"/>
              <a:t> Галину Петровну </a:t>
            </a:r>
          </a:p>
          <a:p>
            <a:pPr lvl="0"/>
            <a:r>
              <a:rPr lang="ru-RU" sz="1200" dirty="0"/>
              <a:t>Контроль за исполнением настоящего приказа оставляю за собой.</a:t>
            </a:r>
          </a:p>
          <a:p>
            <a:r>
              <a:rPr lang="ru-RU" sz="1200" dirty="0"/>
              <a:t> </a:t>
            </a:r>
          </a:p>
          <a:p>
            <a:r>
              <a:rPr lang="ru-RU" sz="1200" dirty="0"/>
              <a:t>Директор школы                               Т.А. Кадрякова</a:t>
            </a:r>
          </a:p>
        </p:txBody>
      </p:sp>
    </p:spTree>
    <p:extLst>
      <p:ext uri="{BB962C8B-B14F-4D97-AF65-F5344CB8AC3E}">
        <p14:creationId xmlns:p14="http://schemas.microsoft.com/office/powerpoint/2010/main" val="408970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Встречи в бывшими военнослужащими Хоревым Петром,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 Кугушевым </a:t>
            </a:r>
            <a:r>
              <a:rPr lang="ru-RU" sz="2000" b="1" dirty="0" err="1" smtClean="0">
                <a:solidFill>
                  <a:schemeClr val="tx1"/>
                </a:solidFill>
              </a:rPr>
              <a:t>Тахиром</a:t>
            </a:r>
            <a:r>
              <a:rPr lang="ru-RU" sz="2000" b="1" dirty="0" smtClean="0">
                <a:solidFill>
                  <a:schemeClr val="tx1"/>
                </a:solidFill>
              </a:rPr>
              <a:t>, Байчуриным Рафаэлем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I:\2016-2017\встреча с Байчуриным Р.К\IMG_70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3308185" cy="2481139"/>
          </a:xfrm>
          <a:prstGeom prst="rect">
            <a:avLst/>
          </a:prstGeom>
          <a:noFill/>
        </p:spPr>
      </p:pic>
      <p:pic>
        <p:nvPicPr>
          <p:cNvPr id="2051" name="Picture 3" descr="I:\2016-2017\встреча с хоревым и Кугушевым\IMG_8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844824"/>
            <a:ext cx="3347864" cy="2510898"/>
          </a:xfrm>
          <a:prstGeom prst="rect">
            <a:avLst/>
          </a:prstGeom>
          <a:noFill/>
        </p:spPr>
      </p:pic>
      <p:pic>
        <p:nvPicPr>
          <p:cNvPr id="2052" name="Picture 4" descr="I:\2016-2017\встреча с хоревым и Кугушевым\IMG_80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149080"/>
            <a:ext cx="3419872" cy="2564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Город мастеров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I:\2016-2017\город мастеров\IMG_71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2540099" cy="1905075"/>
          </a:xfrm>
          <a:prstGeom prst="rect">
            <a:avLst/>
          </a:prstGeom>
          <a:noFill/>
        </p:spPr>
      </p:pic>
      <p:pic>
        <p:nvPicPr>
          <p:cNvPr id="3075" name="Picture 3" descr="I:\2016-2017\город мастеров\IMG_7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995682"/>
            <a:ext cx="2772816" cy="2079613"/>
          </a:xfrm>
          <a:prstGeom prst="rect">
            <a:avLst/>
          </a:prstGeom>
          <a:noFill/>
        </p:spPr>
      </p:pic>
      <p:pic>
        <p:nvPicPr>
          <p:cNvPr id="3076" name="Picture 4" descr="I:\2016-2017\город мастеров\IMG_71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484784"/>
            <a:ext cx="2867810" cy="2150858"/>
          </a:xfrm>
          <a:prstGeom prst="rect">
            <a:avLst/>
          </a:prstGeom>
          <a:noFill/>
        </p:spPr>
      </p:pic>
      <p:pic>
        <p:nvPicPr>
          <p:cNvPr id="3077" name="Picture 5" descr="I:\2016-2017\город мастеров\IMG_71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005064"/>
            <a:ext cx="2987824" cy="2240868"/>
          </a:xfrm>
          <a:prstGeom prst="rect">
            <a:avLst/>
          </a:prstGeom>
          <a:noFill/>
        </p:spPr>
      </p:pic>
      <p:pic>
        <p:nvPicPr>
          <p:cNvPr id="3078" name="Picture 6" descr="I:\2016-2017\город мастеров\IMG_717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592796"/>
            <a:ext cx="2699792" cy="2024844"/>
          </a:xfrm>
          <a:prstGeom prst="rect">
            <a:avLst/>
          </a:prstGeom>
          <a:noFill/>
        </p:spPr>
      </p:pic>
      <p:pic>
        <p:nvPicPr>
          <p:cNvPr id="3079" name="Picture 7" descr="I:\2016-2017\город мастеров\IMG_717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077072"/>
            <a:ext cx="2747797" cy="2060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День учителя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I:\2017-18\День учителя Кадошкино\IMG_82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2736833" cy="2052625"/>
          </a:xfrm>
          <a:prstGeom prst="rect">
            <a:avLst/>
          </a:prstGeom>
          <a:noFill/>
        </p:spPr>
      </p:pic>
      <p:pic>
        <p:nvPicPr>
          <p:cNvPr id="4099" name="Picture 3" descr="I:\2017-18\День учителя Школа\IMG_83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420888"/>
            <a:ext cx="2880320" cy="2160240"/>
          </a:xfrm>
          <a:prstGeom prst="rect">
            <a:avLst/>
          </a:prstGeom>
          <a:noFill/>
        </p:spPr>
      </p:pic>
      <p:pic>
        <p:nvPicPr>
          <p:cNvPr id="4100" name="Picture 4" descr="I:\2017-18\День учителя Школа\IMG_83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1646" y="1340768"/>
            <a:ext cx="2784310" cy="2088232"/>
          </a:xfrm>
          <a:prstGeom prst="rect">
            <a:avLst/>
          </a:prstGeom>
          <a:noFill/>
        </p:spPr>
      </p:pic>
      <p:pic>
        <p:nvPicPr>
          <p:cNvPr id="4101" name="Picture 5" descr="I:\2017-18\День учителя Школа\IMG_83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21088"/>
            <a:ext cx="2939819" cy="2204864"/>
          </a:xfrm>
          <a:prstGeom prst="rect">
            <a:avLst/>
          </a:prstGeom>
          <a:noFill/>
        </p:spPr>
      </p:pic>
      <p:pic>
        <p:nvPicPr>
          <p:cNvPr id="4102" name="Picture 6" descr="I:\2017-18\День учителя Школа\IMG_83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221088"/>
            <a:ext cx="2987824" cy="22408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Сельскохозяйственные работы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Уборка территории села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I:\2017-18\сбор овощей\IMG_08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2760307" cy="2070230"/>
          </a:xfrm>
          <a:prstGeom prst="rect">
            <a:avLst/>
          </a:prstGeom>
          <a:noFill/>
        </p:spPr>
      </p:pic>
      <p:pic>
        <p:nvPicPr>
          <p:cNvPr id="5123" name="Picture 3" descr="I:\2017-18\сбор овощей\IMG_08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9692" y="1700808"/>
            <a:ext cx="2592288" cy="1944216"/>
          </a:xfrm>
          <a:prstGeom prst="rect">
            <a:avLst/>
          </a:prstGeom>
          <a:noFill/>
        </p:spPr>
      </p:pic>
      <p:pic>
        <p:nvPicPr>
          <p:cNvPr id="5124" name="Picture 4" descr="I:\2016-2017\Субботник 2 июня\P10303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484784"/>
            <a:ext cx="2564904" cy="2564904"/>
          </a:xfrm>
          <a:prstGeom prst="rect">
            <a:avLst/>
          </a:prstGeom>
          <a:noFill/>
        </p:spPr>
      </p:pic>
      <p:pic>
        <p:nvPicPr>
          <p:cNvPr id="5125" name="Picture 5" descr="I:\2016-2017\субботник в саду\IMG_04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077072"/>
            <a:ext cx="2819805" cy="2114854"/>
          </a:xfrm>
          <a:prstGeom prst="rect">
            <a:avLst/>
          </a:prstGeom>
          <a:noFill/>
        </p:spPr>
      </p:pic>
      <p:pic>
        <p:nvPicPr>
          <p:cNvPr id="5126" name="Picture 6" descr="I:\2016-2017\субботник весна\dR_eEhnjDt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3789040"/>
            <a:ext cx="1656184" cy="2944328"/>
          </a:xfrm>
          <a:prstGeom prst="rect">
            <a:avLst/>
          </a:prstGeom>
          <a:noFill/>
        </p:spPr>
      </p:pic>
      <p:pic>
        <p:nvPicPr>
          <p:cNvPr id="5127" name="Picture 7" descr="I:\2016-2017\субботники\работа на участке\IMG_23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44142" y="4149080"/>
            <a:ext cx="3107838" cy="23308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День родного языка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8194" name="Picture 2" descr="I:\2016-2017\День родного языка\IMG_73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21" y="1340768"/>
            <a:ext cx="3264363" cy="2448272"/>
          </a:xfrm>
          <a:prstGeom prst="rect">
            <a:avLst/>
          </a:prstGeom>
          <a:noFill/>
        </p:spPr>
      </p:pic>
      <p:pic>
        <p:nvPicPr>
          <p:cNvPr id="8195" name="Picture 3" descr="I:\2016-2017\День родного языка\IMG_7359 —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636912"/>
            <a:ext cx="3096344" cy="2585681"/>
          </a:xfrm>
          <a:prstGeom prst="rect">
            <a:avLst/>
          </a:prstGeom>
          <a:noFill/>
        </p:spPr>
      </p:pic>
      <p:pic>
        <p:nvPicPr>
          <p:cNvPr id="8196" name="Picture 4" descr="I:\2016-2017\День родного языка\IMG_73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005064"/>
            <a:ext cx="3312368" cy="2484276"/>
          </a:xfrm>
          <a:prstGeom prst="rect">
            <a:avLst/>
          </a:prstGeom>
          <a:noFill/>
        </p:spPr>
      </p:pic>
      <p:pic>
        <p:nvPicPr>
          <p:cNvPr id="8197" name="Picture 5" descr="I:\2016-2017\День родного языка\IMG_73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340768"/>
            <a:ext cx="2843808" cy="2132856"/>
          </a:xfrm>
          <a:prstGeom prst="rect">
            <a:avLst/>
          </a:prstGeom>
          <a:noFill/>
        </p:spPr>
      </p:pic>
      <p:pic>
        <p:nvPicPr>
          <p:cNvPr id="8198" name="Picture 6" descr="I:\2016-2017\День родного языка\IMG_738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509120"/>
            <a:ext cx="2843808" cy="2132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0"/>
            <a:ext cx="8363272" cy="159105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Интеллектуальная игра «РИСК.  разум, интуиция, скорость, команда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Всероссийский </a:t>
            </a:r>
            <a:r>
              <a:rPr lang="ru-RU" sz="2400" b="1" dirty="0" err="1" smtClean="0">
                <a:solidFill>
                  <a:schemeClr val="tx1"/>
                </a:solidFill>
              </a:rPr>
              <a:t>квест</a:t>
            </a:r>
            <a:r>
              <a:rPr lang="ru-RU" sz="2400" b="1" dirty="0" smtClean="0">
                <a:solidFill>
                  <a:schemeClr val="tx1"/>
                </a:solidFill>
              </a:rPr>
              <a:t> «1942 год. Партизанскими тропами»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I:\2016-2017\игра РИСК\IMG_04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3024336" cy="2268252"/>
          </a:xfrm>
          <a:prstGeom prst="rect">
            <a:avLst/>
          </a:prstGeom>
          <a:noFill/>
        </p:spPr>
      </p:pic>
      <p:pic>
        <p:nvPicPr>
          <p:cNvPr id="6147" name="Picture 3" descr="I:\2016-2017\игра РИСК\IMG_04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005064"/>
            <a:ext cx="3491880" cy="2618910"/>
          </a:xfrm>
          <a:prstGeom prst="rect">
            <a:avLst/>
          </a:prstGeom>
          <a:noFill/>
        </p:spPr>
      </p:pic>
      <p:pic>
        <p:nvPicPr>
          <p:cNvPr id="6148" name="Picture 4" descr="I:\2016-2017\квест Адашево\IMG_80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340768"/>
            <a:ext cx="3419872" cy="2564904"/>
          </a:xfrm>
          <a:prstGeom prst="rect">
            <a:avLst/>
          </a:prstGeom>
          <a:noFill/>
        </p:spPr>
      </p:pic>
      <p:pic>
        <p:nvPicPr>
          <p:cNvPr id="6149" name="Picture 5" descr="I:\2016-2017\квест Адашево\IMG_80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077072"/>
            <a:ext cx="3491880" cy="26189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Смотр строя и песни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I:\2015-2016 гг\смотр строя и песни\IMG_48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2688299" cy="2016224"/>
          </a:xfrm>
          <a:prstGeom prst="rect">
            <a:avLst/>
          </a:prstGeom>
          <a:noFill/>
        </p:spPr>
      </p:pic>
      <p:pic>
        <p:nvPicPr>
          <p:cNvPr id="9219" name="Picture 3" descr="I:\2015-2016 гг\смотр строя и песни\IMG_485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636912"/>
            <a:ext cx="3384905" cy="2538679"/>
          </a:xfrm>
          <a:prstGeom prst="rect">
            <a:avLst/>
          </a:prstGeom>
          <a:noFill/>
        </p:spPr>
      </p:pic>
      <p:pic>
        <p:nvPicPr>
          <p:cNvPr id="9220" name="Picture 4" descr="I:\2015-2016 гг\смотр строя и песни\IMG_48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861048"/>
            <a:ext cx="3552394" cy="2664296"/>
          </a:xfrm>
          <a:prstGeom prst="rect">
            <a:avLst/>
          </a:prstGeom>
          <a:noFill/>
        </p:spPr>
      </p:pic>
      <p:pic>
        <p:nvPicPr>
          <p:cNvPr id="9221" name="Picture 5" descr="I:\2015-2016 гг\смотр строя и песни районный\IMG_46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268760"/>
            <a:ext cx="3024336" cy="2268252"/>
          </a:xfrm>
          <a:prstGeom prst="rect">
            <a:avLst/>
          </a:prstGeom>
          <a:noFill/>
        </p:spPr>
      </p:pic>
      <p:pic>
        <p:nvPicPr>
          <p:cNvPr id="9222" name="Picture 6" descr="I:\2015-2016 гг\смотр строя и песни районный\IMG_463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4437112"/>
            <a:ext cx="2939819" cy="2204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Туристический слет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242" name="Picture 2" descr="I:\2015-2016 гг\турслет\IMG_55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2732121" cy="2049091"/>
          </a:xfrm>
          <a:prstGeom prst="rect">
            <a:avLst/>
          </a:prstGeom>
          <a:noFill/>
        </p:spPr>
      </p:pic>
      <p:pic>
        <p:nvPicPr>
          <p:cNvPr id="10243" name="Picture 3" descr="I:\2015-2016 гг\турслет\IMG_55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564904"/>
            <a:ext cx="2699791" cy="2024844"/>
          </a:xfrm>
          <a:prstGeom prst="rect">
            <a:avLst/>
          </a:prstGeom>
          <a:noFill/>
        </p:spPr>
      </p:pic>
      <p:pic>
        <p:nvPicPr>
          <p:cNvPr id="10244" name="Picture 4" descr="I:\2015-2016 гг\турслет\IMG_55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077072"/>
            <a:ext cx="3059831" cy="2294873"/>
          </a:xfrm>
          <a:prstGeom prst="rect">
            <a:avLst/>
          </a:prstGeom>
          <a:noFill/>
        </p:spPr>
      </p:pic>
      <p:pic>
        <p:nvPicPr>
          <p:cNvPr id="10245" name="Picture 5" descr="I:\2015-2016 гг\турслет\IMG_55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221088"/>
            <a:ext cx="3059832" cy="2294874"/>
          </a:xfrm>
          <a:prstGeom prst="rect">
            <a:avLst/>
          </a:prstGeom>
          <a:noFill/>
        </p:spPr>
      </p:pic>
      <p:pic>
        <p:nvPicPr>
          <p:cNvPr id="10246" name="Picture 6" descr="I:\2015-2016 гг\турслет\IMG_55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1196752"/>
            <a:ext cx="2915815" cy="21868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Урок мужества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1268" name="Picture 4" descr="I:\2015-2016 гг\урок Мужества\IMG_46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420888"/>
            <a:ext cx="4091947" cy="3068960"/>
          </a:xfrm>
          <a:prstGeom prst="rect">
            <a:avLst/>
          </a:prstGeom>
          <a:noFill/>
        </p:spPr>
      </p:pic>
      <p:pic>
        <p:nvPicPr>
          <p:cNvPr id="11269" name="Picture 5" descr="I:\2015-2016 гг\урок Мужества\IMG_47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3635896" cy="2726922"/>
          </a:xfrm>
          <a:prstGeom prst="rect">
            <a:avLst/>
          </a:prstGeom>
          <a:noFill/>
        </p:spPr>
      </p:pic>
      <p:pic>
        <p:nvPicPr>
          <p:cNvPr id="11270" name="Picture 6" descr="I:\2015-2016 гг\урок Мужества\IMG_469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933056"/>
            <a:ext cx="2076878" cy="27691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Наши достижения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171" name="Picture 3" descr="J:\Галина Петровна\Аттестация\новые грамоты\2016-17\детские\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933056"/>
            <a:ext cx="1764822" cy="2448272"/>
          </a:xfrm>
          <a:prstGeom prst="rect">
            <a:avLst/>
          </a:prstGeom>
          <a:noFill/>
        </p:spPr>
      </p:pic>
      <p:pic>
        <p:nvPicPr>
          <p:cNvPr id="7173" name="Picture 5" descr="J:\Галина Петровна\Аттестация\новые грамоты\2016-17\детские\город мастеров -2017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484785"/>
            <a:ext cx="1570746" cy="2160239"/>
          </a:xfrm>
          <a:prstGeom prst="rect">
            <a:avLst/>
          </a:prstGeom>
          <a:noFill/>
        </p:spPr>
      </p:pic>
      <p:pic>
        <p:nvPicPr>
          <p:cNvPr id="7175" name="Picture 7" descr="J:\Галина Петровна\Аттестация\новые грамоты\2016-17\детские\конкурс я люблю тебя Россия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48680"/>
            <a:ext cx="1642333" cy="2381279"/>
          </a:xfrm>
          <a:prstGeom prst="rect">
            <a:avLst/>
          </a:prstGeom>
          <a:noFill/>
        </p:spPr>
      </p:pic>
      <p:pic>
        <p:nvPicPr>
          <p:cNvPr id="7176" name="Picture 8" descr="J:\Галина Петровна\Аттестация\портфолио\грамоты. документы..газетные вырезки до 2015 г\грамоты мои\грамоты мои\отряд Поколение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1539" y="1508801"/>
            <a:ext cx="1637616" cy="2169710"/>
          </a:xfrm>
          <a:prstGeom prst="rect">
            <a:avLst/>
          </a:prstGeom>
          <a:noFill/>
        </p:spPr>
      </p:pic>
      <p:pic>
        <p:nvPicPr>
          <p:cNvPr id="11" name="Picture 2" descr="G:\Галина Петровна\отряды с приказами и списками\волонтерский отряд\в редакцию возрождение\конкурс волонтер года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3645024"/>
            <a:ext cx="4211695" cy="3062396"/>
          </a:xfrm>
          <a:prstGeom prst="rect">
            <a:avLst/>
          </a:prstGeom>
          <a:noFill/>
        </p:spPr>
      </p:pic>
      <p:pic>
        <p:nvPicPr>
          <p:cNvPr id="1026" name="Picture 2" descr="J:\Галина Петровна\иследов  работы Конкурсы\2016-2017\конкурс волонтер года\респ отряд Милосердие 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348880"/>
            <a:ext cx="2022322" cy="2781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Волонтерское движение «Милосердие» - это добровольное объединение обучающихся </a:t>
            </a:r>
            <a:r>
              <a:rPr lang="ru-RU" dirty="0" smtClean="0"/>
              <a:t>8-11 </a:t>
            </a:r>
            <a:r>
              <a:rPr lang="ru-RU" dirty="0"/>
              <a:t>классов, изъявивших желание бескорыстно (без извлечения прибыли) выполнять работу по благоустройству памятных мест и территории села, оказывать поддержку различным социальным категориям населения (инвалидам, детям, пенсионерам 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Волонтерское </a:t>
            </a:r>
            <a:r>
              <a:rPr lang="ru-RU" dirty="0"/>
              <a:t>движение «Милосердие» призвано воспитывать учащихся в духе гуманного отношения к людям, защищать их жизнь и здоровье, обеспечивать уважение к человеческой личности, способствовать воспитанию патриотизма и активной жизненной позиции.</a:t>
            </a:r>
            <a:br>
              <a:rPr lang="ru-RU" dirty="0"/>
            </a:b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Общие положения волонтерского отряда «Милосердие»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87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132856"/>
            <a:ext cx="7931224" cy="39933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«</a:t>
            </a:r>
            <a:r>
              <a:rPr lang="ru-RU" sz="4000" b="1" dirty="0">
                <a:solidFill>
                  <a:srgbClr val="C00000"/>
                </a:solidFill>
              </a:rPr>
              <a:t>М</a:t>
            </a:r>
            <a:r>
              <a:rPr lang="ru-RU" sz="4000" b="1" dirty="0" smtClean="0">
                <a:solidFill>
                  <a:srgbClr val="C00000"/>
                </a:solidFill>
              </a:rPr>
              <a:t>илосердие»</a:t>
            </a:r>
            <a:r>
              <a:rPr lang="ru-RU" sz="4000" b="1" dirty="0">
                <a:solidFill>
                  <a:srgbClr val="C00000"/>
                </a:solidFill>
              </a:rPr>
              <a:t/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«</a:t>
            </a:r>
            <a:r>
              <a:rPr lang="ru-RU" sz="4000" b="1" dirty="0">
                <a:solidFill>
                  <a:srgbClr val="C00000"/>
                </a:solidFill>
              </a:rPr>
              <a:t>С</a:t>
            </a:r>
            <a:r>
              <a:rPr lang="ru-RU" sz="4000" b="1" dirty="0" smtClean="0">
                <a:solidFill>
                  <a:srgbClr val="C00000"/>
                </a:solidFill>
              </a:rPr>
              <a:t>порт </a:t>
            </a:r>
            <a:r>
              <a:rPr lang="ru-RU" sz="4000" b="1" dirty="0">
                <a:solidFill>
                  <a:srgbClr val="C00000"/>
                </a:solidFill>
              </a:rPr>
              <a:t>и здоровый образ жизни</a:t>
            </a:r>
            <a:r>
              <a:rPr lang="ru-RU" sz="4000" b="1" dirty="0" smtClean="0">
                <a:solidFill>
                  <a:srgbClr val="C00000"/>
                </a:solidFill>
              </a:rPr>
              <a:t>»</a:t>
            </a:r>
            <a:r>
              <a:rPr lang="ru-RU" sz="4000" b="1" dirty="0">
                <a:solidFill>
                  <a:srgbClr val="C00000"/>
                </a:solidFill>
              </a:rPr>
              <a:t/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«</a:t>
            </a:r>
            <a:r>
              <a:rPr lang="ru-RU" sz="4000" b="1" dirty="0">
                <a:solidFill>
                  <a:srgbClr val="C00000"/>
                </a:solidFill>
              </a:rPr>
              <a:t>Т</a:t>
            </a:r>
            <a:r>
              <a:rPr lang="ru-RU" sz="4000" b="1" dirty="0" smtClean="0">
                <a:solidFill>
                  <a:srgbClr val="C00000"/>
                </a:solidFill>
              </a:rPr>
              <a:t>ворчество»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«Военно-патриотическое»</a:t>
            </a:r>
            <a:r>
              <a:rPr lang="ru-RU" sz="4000" b="1" dirty="0">
                <a:solidFill>
                  <a:srgbClr val="C00000"/>
                </a:solidFill>
              </a:rPr>
              <a:t/>
            </a:r>
            <a:br>
              <a:rPr lang="ru-RU" sz="4000" b="1" dirty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«</a:t>
            </a:r>
            <a:r>
              <a:rPr lang="ru-RU" sz="4000" b="1" dirty="0">
                <a:solidFill>
                  <a:srgbClr val="C00000"/>
                </a:solidFill>
              </a:rPr>
              <a:t>Э</a:t>
            </a:r>
            <a:r>
              <a:rPr lang="ru-RU" sz="4000" b="1" dirty="0" smtClean="0">
                <a:solidFill>
                  <a:srgbClr val="C00000"/>
                </a:solidFill>
              </a:rPr>
              <a:t>кологическое </a:t>
            </a:r>
            <a:r>
              <a:rPr lang="ru-RU" sz="4000" b="1" dirty="0">
                <a:solidFill>
                  <a:srgbClr val="C00000"/>
                </a:solidFill>
              </a:rPr>
              <a:t>направление»</a:t>
            </a:r>
            <a:br>
              <a:rPr lang="ru-RU" sz="4000" b="1" dirty="0">
                <a:solidFill>
                  <a:srgbClr val="C00000"/>
                </a:solidFill>
              </a:rPr>
            </a:b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352928" cy="193022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Направлениями деятельности волонтерского </a:t>
            </a:r>
            <a:r>
              <a:rPr lang="ru-RU" sz="2800" b="1" dirty="0" smtClean="0">
                <a:solidFill>
                  <a:schemeClr val="tx1"/>
                </a:solidFill>
              </a:rPr>
              <a:t>отряда «Милосердия» служат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 5 направлений:</a:t>
            </a:r>
            <a:r>
              <a:rPr lang="ru-RU" sz="2800" dirty="0">
                <a:solidFill>
                  <a:srgbClr val="00B0F0"/>
                </a:solidFill>
              </a:rPr>
              <a:t/>
            </a:r>
            <a:br>
              <a:rPr lang="ru-RU" sz="2800" dirty="0">
                <a:solidFill>
                  <a:srgbClr val="00B0F0"/>
                </a:solidFill>
              </a:rPr>
            </a:br>
            <a:endParaRPr lang="ru-RU" sz="2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91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Целью волонтерского движения является развитие у учащихся высоких нравственных качеств путем пропаганды идей добровольческого труда на благо общества и привлечения учащихся к решению социально значимых проблем (через участие в социальных, экологических, гуманитарных, культурно- образовательных, просветительских и </a:t>
            </a:r>
            <a:r>
              <a:rPr lang="ru-RU" dirty="0" smtClean="0"/>
              <a:t>других </a:t>
            </a:r>
            <a:r>
              <a:rPr lang="ru-RU" dirty="0"/>
              <a:t>проектах и программах).</a:t>
            </a:r>
            <a:br>
              <a:rPr lang="ru-RU" dirty="0"/>
            </a:b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Основными задачами являются:</a:t>
            </a:r>
            <a:br>
              <a:rPr lang="ru-RU" dirty="0"/>
            </a:br>
            <a:r>
              <a:rPr lang="ru-RU" dirty="0"/>
              <a:t>– поддержка ученических инициатив;</a:t>
            </a:r>
            <a:br>
              <a:rPr lang="ru-RU" dirty="0"/>
            </a:br>
            <a:r>
              <a:rPr lang="ru-RU" dirty="0"/>
              <a:t>- содействие всестороннему развитию учащихся, формированию у них активной жизненной позиции;</a:t>
            </a:r>
            <a:br>
              <a:rPr lang="ru-RU" dirty="0"/>
            </a:br>
            <a:r>
              <a:rPr lang="ru-RU" dirty="0"/>
              <a:t>-расширение сферы </a:t>
            </a:r>
            <a:r>
              <a:rPr lang="ru-RU" dirty="0" err="1"/>
              <a:t>внеучебной</a:t>
            </a:r>
            <a:r>
              <a:rPr lang="ru-RU" dirty="0"/>
              <a:t> деятельности и вторичной занятости учащихся;</a:t>
            </a:r>
            <a:br>
              <a:rPr lang="ru-RU" dirty="0"/>
            </a:br>
            <a:r>
              <a:rPr lang="ru-RU" dirty="0"/>
              <a:t>-вовлечение учащихся в проекты, связанные с оказанием конкретной помощи социально незащищенным слоям населения, охраной окружающей среды и </a:t>
            </a:r>
            <a:r>
              <a:rPr lang="ru-RU" dirty="0" smtClean="0"/>
              <a:t>другое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Цели и задачи волонтерского  отряда  «Милосердие»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ru-RU" sz="2400" b="1" dirty="0" smtClean="0">
                <a:solidFill>
                  <a:schemeClr val="tx1"/>
                </a:solidFill>
              </a:rPr>
              <a:t>Акция «Чистый обелиск»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 в селе Латышовка и деревни </a:t>
            </a:r>
            <a:r>
              <a:rPr lang="ru-RU" sz="2400" b="1" dirty="0" err="1" smtClean="0">
                <a:solidFill>
                  <a:schemeClr val="tx1"/>
                </a:solidFill>
              </a:rPr>
              <a:t>Картлей</a:t>
            </a:r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Users\МОУ\Desktop\Старый рабочий стол\ВГП не трогать\Галина Петровна\отряды с приказами и списками\волонтерский отряд\отчет и план  2016-17\отчет за сент-октябрь 2016\CAM0085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6" y="4063380"/>
            <a:ext cx="3341609" cy="250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Содержимое 9" descr="IMG_0495.JPG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5220072" y="1196752"/>
            <a:ext cx="3626050" cy="2719538"/>
          </a:xfrm>
        </p:spPr>
      </p:pic>
      <p:pic>
        <p:nvPicPr>
          <p:cNvPr id="4098" name="Picture 2" descr="E:\Галина Петровна\отряды с приказами и списками\отчет о работе волонте отряда за февраль 2015\DSCN24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03" y="1196752"/>
            <a:ext cx="36484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2016-2017\обелиск уборка снега\IMG_63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49080"/>
            <a:ext cx="3355306" cy="251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E:\2016-2017\мытье обелиска\IMG_04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811" y="2852936"/>
            <a:ext cx="3432381" cy="257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95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268421"/>
            <a:ext cx="3660081" cy="233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52400"/>
            <a:ext cx="8186766" cy="9905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Акция «Бессмертный полк»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>
                <a:solidFill>
                  <a:schemeClr val="tx1"/>
                </a:solidFill>
              </a:rPr>
              <a:t>Акция «Стена Памяти»</a:t>
            </a:r>
          </a:p>
        </p:txBody>
      </p:sp>
      <p:pic>
        <p:nvPicPr>
          <p:cNvPr id="14338" name="Picture 2" descr="F:\9 мая 2015\DSC_21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421"/>
            <a:ext cx="345638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F:\9 мая 2015\DSC_23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29570"/>
            <a:ext cx="3998248" cy="2665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F:\9 мая 2015\DSC_23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92425"/>
            <a:ext cx="4053967" cy="270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33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Поздравление технического работника школы </a:t>
            </a:r>
            <a:r>
              <a:rPr lang="ru-RU" sz="3200" b="1" dirty="0" err="1" smtClean="0">
                <a:solidFill>
                  <a:schemeClr val="tx1"/>
                </a:solidFill>
              </a:rPr>
              <a:t>Арюкову</a:t>
            </a:r>
            <a:r>
              <a:rPr lang="ru-RU" sz="3200" b="1" dirty="0" smtClean="0">
                <a:solidFill>
                  <a:schemeClr val="tx1"/>
                </a:solidFill>
              </a:rPr>
              <a:t> Р.Х. с 75-летием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E:\2014-2015гг\75 лет Рауза апай\IMG_07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1946"/>
            <a:ext cx="3853026" cy="288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2014-2015гг\75 лет Рауза апай\IMG_07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19093"/>
            <a:ext cx="4307971" cy="323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05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Поздравление ветерана Великой отечественной войны </a:t>
            </a:r>
            <a:r>
              <a:rPr lang="ru-RU" sz="2800" b="1" dirty="0" err="1">
                <a:solidFill>
                  <a:schemeClr val="tx1"/>
                </a:solidFill>
              </a:rPr>
              <a:t>Е</a:t>
            </a:r>
            <a:r>
              <a:rPr lang="ru-RU" sz="2800" b="1" dirty="0" err="1" smtClean="0">
                <a:solidFill>
                  <a:schemeClr val="tx1"/>
                </a:solidFill>
              </a:rPr>
              <a:t>магулова</a:t>
            </a:r>
            <a:r>
              <a:rPr lang="ru-RU" sz="2800" b="1" dirty="0" smtClean="0">
                <a:solidFill>
                  <a:schemeClr val="tx1"/>
                </a:solidFill>
              </a:rPr>
              <a:t> Ш.Х. с 90-летием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E:\2014-2015гг\90 лет Емагулову  Ш\IMG_07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2777500" cy="208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2014-2015гг\90 лет Емагулову  Ш\IMG_07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772816"/>
            <a:ext cx="3021361" cy="226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2014-2015гг\90 лет Емагулову  Ш\IMG_071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955" y="2420888"/>
            <a:ext cx="2314312" cy="240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2009-2010 гг\15.04.2010 помощь ветеранам\PICT17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E:\2009-2010 гг\15.04.2010 помощь ветеранам\PICT169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267" y="4221088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4311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669</TotalTime>
  <Words>415</Words>
  <Application>Microsoft Office PowerPoint</Application>
  <PresentationFormat>Экран (4:3)</PresentationFormat>
  <Paragraphs>57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Волна</vt:lpstr>
      <vt:lpstr>Кадошкинский муниципальный район «МБОУ Латышовская СОШ»    Волонтерский отряд    «Милосердие» Командир отряда: Курмаев Азат Маратович Руководитель: Вяльшина Галина Петровна  </vt:lpstr>
      <vt:lpstr>Волонтерский отряд «Милосердие» был создан  на базе нашей школы 29 декабря 2014 года по приказу директора  Кадряковой Татьяны Анатольевны</vt:lpstr>
      <vt:lpstr>Общие положения волонтерского отряда «Милосердие»</vt:lpstr>
      <vt:lpstr>Направлениями деятельности волонтерского отряда «Милосердия» служат  5 направлений: </vt:lpstr>
      <vt:lpstr>Цели и задачи волонтерского  отряда  «Милосердие»</vt:lpstr>
      <vt:lpstr>Акция «Чистый обелиск»   в селе Латышовка и деревни Картлей. </vt:lpstr>
      <vt:lpstr>Акция «Бессмертный полк»  Акция «Стена Памяти»</vt:lpstr>
      <vt:lpstr>Поздравление технического работника школы Арюкову Р.Х. с 75-летием</vt:lpstr>
      <vt:lpstr>Поздравление ветерана Великой отечественной войны Емагулова Ш.Х. с 90-летием</vt:lpstr>
      <vt:lpstr>Поздравление вдовы Байчурину Ф.Х. со 100-летием</vt:lpstr>
      <vt:lpstr>Акция «Вахта памяти»</vt:lpstr>
      <vt:lpstr>День защиты детей</vt:lpstr>
      <vt:lpstr>День памяти и скорби</vt:lpstr>
      <vt:lpstr>Изготовление  подарков   на День Пожилого человека</vt:lpstr>
      <vt:lpstr>Акция «Лес Победы»  Акция  «Сирень Победы»</vt:lpstr>
      <vt:lpstr>Акция «СТОПВИЧСПИД»  Акция поздравление ветеранов педагогического труда  с Днем Учителя.</vt:lpstr>
      <vt:lpstr>Республиканский конкурс «История школы в истории Мордовии»</vt:lpstr>
      <vt:lpstr>Акция «Георгиевская ленточка»</vt:lpstr>
      <vt:lpstr>Международный женский день 8 Марта день Пожилых людей</vt:lpstr>
      <vt:lpstr>Встречи в бывшими военнослужащими Хоревым Петром,  Кугушевым Тахиром, Байчуриным Рафаэлем</vt:lpstr>
      <vt:lpstr>Город мастеров</vt:lpstr>
      <vt:lpstr>День учителя</vt:lpstr>
      <vt:lpstr>Сельскохозяйственные работы Уборка территории села</vt:lpstr>
      <vt:lpstr>День родного языка</vt:lpstr>
      <vt:lpstr>Интеллектуальная игра «РИСК.  разум, интуиция, скорость, команда Всероссийский квест «1942 год. Партизанскими тропами»</vt:lpstr>
      <vt:lpstr>Смотр строя и песни</vt:lpstr>
      <vt:lpstr>Туристический слет</vt:lpstr>
      <vt:lpstr>Урок мужества</vt:lpstr>
      <vt:lpstr>Наши достижения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Кадошкинский муниципальный район «МБОУ Латышовская СОШ»        Волонтерский отряд   «Милосердие»  </dc:title>
  <dc:creator>МОУ</dc:creator>
  <cp:lastModifiedBy>МОУ</cp:lastModifiedBy>
  <cp:revision>96</cp:revision>
  <dcterms:created xsi:type="dcterms:W3CDTF">2015-05-19T10:23:53Z</dcterms:created>
  <dcterms:modified xsi:type="dcterms:W3CDTF">2018-06-25T08:08:56Z</dcterms:modified>
</cp:coreProperties>
</file>