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4" r:id="rId1"/>
  </p:sldMasterIdLst>
  <p:notesMasterIdLst>
    <p:notesMasterId r:id="rId11"/>
  </p:notesMasterIdLst>
  <p:sldIdLst>
    <p:sldId id="258" r:id="rId2"/>
    <p:sldId id="259" r:id="rId3"/>
    <p:sldId id="278" r:id="rId4"/>
    <p:sldId id="276" r:id="rId5"/>
    <p:sldId id="277" r:id="rId6"/>
    <p:sldId id="271" r:id="rId7"/>
    <p:sldId id="279" r:id="rId8"/>
    <p:sldId id="280" r:id="rId9"/>
    <p:sldId id="281" r:id="rId10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4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6238"/>
    <a:srgbClr val="2D8038"/>
    <a:srgbClr val="FF3333"/>
    <a:srgbClr val="E00251"/>
    <a:srgbClr val="92D050"/>
    <a:srgbClr val="00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578" autoAdjust="0"/>
    <p:restoredTop sz="86598" autoAdjust="0"/>
  </p:normalViewPr>
  <p:slideViewPr>
    <p:cSldViewPr showGuides="1">
      <p:cViewPr>
        <p:scale>
          <a:sx n="100" d="100"/>
          <a:sy n="100" d="100"/>
        </p:scale>
        <p:origin x="-132" y="54"/>
      </p:cViewPr>
      <p:guideLst>
        <p:guide orient="horz" pos="2160"/>
        <p:guide pos="408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06"/>
    </p:cViewPr>
  </p:sorterViewPr>
  <p:notesViewPr>
    <p:cSldViewPr>
      <p:cViewPr varScale="1">
        <p:scale>
          <a:sx n="79" d="100"/>
          <a:sy n="79" d="100"/>
        </p:scale>
        <p:origin x="3954" y="10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501015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0" cy="501015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r">
              <a:defRPr sz="1200"/>
            </a:lvl1pPr>
          </a:lstStyle>
          <a:p>
            <a:fld id="{797A4069-3428-49E5-A626-BF5BDE952B57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7" tIns="46218" rIns="92437" bIns="4621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2437" tIns="46218" rIns="92437" bIns="4621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517547"/>
            <a:ext cx="2984870" cy="501015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9" y="9517547"/>
            <a:ext cx="2984870" cy="501015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r">
              <a:defRPr sz="1200"/>
            </a:lvl1pPr>
          </a:lstStyle>
          <a:p>
            <a:fld id="{A47D6BF3-730E-4152-AC83-F6AE31BD4D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12743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2355F-F06C-4FB0-9161-21ECFCEAB5AA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4679B-4A94-42A0-BC68-FAB8950355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38328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2355F-F06C-4FB0-9161-21ECFCEAB5AA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4679B-4A94-42A0-BC68-FAB8950355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61207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2355F-F06C-4FB0-9161-21ECFCEAB5AA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4679B-4A94-42A0-BC68-FAB8950355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3047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2355F-F06C-4FB0-9161-21ECFCEAB5AA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4679B-4A94-42A0-BC68-FAB8950355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52735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2355F-F06C-4FB0-9161-21ECFCEAB5AA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4679B-4A94-42A0-BC68-FAB8950355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79353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2355F-F06C-4FB0-9161-21ECFCEAB5AA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4679B-4A94-42A0-BC68-FAB8950355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89860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2355F-F06C-4FB0-9161-21ECFCEAB5AA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4679B-4A94-42A0-BC68-FAB8950355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97474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2355F-F06C-4FB0-9161-21ECFCEAB5AA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4679B-4A94-42A0-BC68-FAB8950355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1921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2355F-F06C-4FB0-9161-21ECFCEAB5AA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4679B-4A94-42A0-BC68-FAB8950355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45140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2355F-F06C-4FB0-9161-21ECFCEAB5AA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4679B-4A94-42A0-BC68-FAB8950355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10546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2355F-F06C-4FB0-9161-21ECFCEAB5AA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4679B-4A94-42A0-BC68-FAB8950355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03565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2355F-F06C-4FB0-9161-21ECFCEAB5AA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4679B-4A94-42A0-BC68-FAB8950355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30185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5" r:id="rId1"/>
    <p:sldLayoutId id="2147484086" r:id="rId2"/>
    <p:sldLayoutId id="2147484087" r:id="rId3"/>
    <p:sldLayoutId id="2147484088" r:id="rId4"/>
    <p:sldLayoutId id="2147484089" r:id="rId5"/>
    <p:sldLayoutId id="2147484090" r:id="rId6"/>
    <p:sldLayoutId id="2147484091" r:id="rId7"/>
    <p:sldLayoutId id="2147484092" r:id="rId8"/>
    <p:sldLayoutId id="2147484093" r:id="rId9"/>
    <p:sldLayoutId id="2147484094" r:id="rId10"/>
    <p:sldLayoutId id="21474840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3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03199" y="1863896"/>
            <a:ext cx="3665118" cy="334837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96383" y="4128119"/>
            <a:ext cx="3170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42648" y="4216705"/>
            <a:ext cx="3443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6238"/>
                </a:solidFill>
              </a:rPr>
              <a:t> Организация : </a:t>
            </a:r>
            <a:r>
              <a:rPr lang="ru-RU" sz="1400" b="1" i="1" dirty="0" smtClean="0">
                <a:solidFill>
                  <a:srgbClr val="006238"/>
                </a:solidFill>
              </a:rPr>
              <a:t>Добровольческий отряд «ЛЕТО» </a:t>
            </a:r>
            <a:r>
              <a:rPr lang="ru-RU" sz="1400" b="1" i="1" dirty="0" err="1" smtClean="0">
                <a:solidFill>
                  <a:srgbClr val="006238"/>
                </a:solidFill>
              </a:rPr>
              <a:t>Кильмезская</a:t>
            </a:r>
            <a:r>
              <a:rPr lang="ru-RU" sz="1400" b="1" i="1" dirty="0" smtClean="0">
                <a:solidFill>
                  <a:srgbClr val="006238"/>
                </a:solidFill>
              </a:rPr>
              <a:t> СОШ</a:t>
            </a:r>
            <a:endParaRPr lang="ru-RU" b="1" i="1" dirty="0">
              <a:solidFill>
                <a:srgbClr val="006238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7320" y="4674622"/>
            <a:ext cx="3170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94420" y="3265345"/>
            <a:ext cx="36060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b="1" dirty="0" smtClean="0">
              <a:solidFill>
                <a:srgbClr val="006238"/>
              </a:solidFill>
            </a:endParaRPr>
          </a:p>
          <a:p>
            <a:endParaRPr lang="ru-RU" sz="1400" b="1" dirty="0" smtClean="0">
              <a:solidFill>
                <a:srgbClr val="006238"/>
              </a:solidFill>
            </a:endParaRPr>
          </a:p>
          <a:p>
            <a:r>
              <a:rPr lang="ru-RU" sz="1400" b="1" dirty="0" smtClean="0">
                <a:solidFill>
                  <a:srgbClr val="006238"/>
                </a:solidFill>
              </a:rPr>
              <a:t>Регион:    Удмуртская Республика</a:t>
            </a:r>
            <a:endParaRPr lang="ru-RU" b="1" dirty="0">
              <a:solidFill>
                <a:srgbClr val="006238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9932" y="507103"/>
            <a:ext cx="4822547" cy="78094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143373" y="589800"/>
            <a:ext cx="45005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Проект</a:t>
            </a:r>
          </a:p>
          <a:p>
            <a:pPr algn="ctr"/>
            <a:r>
              <a:rPr lang="ru-RU" altLang="ru-RU" sz="1400" b="1" cap="all" dirty="0" smtClean="0">
                <a:solidFill>
                  <a:srgbClr val="FF0000"/>
                </a:solidFill>
              </a:rPr>
              <a:t>   Добровольческий отряд  «лето»</a:t>
            </a:r>
            <a:r>
              <a:rPr lang="ru-RU" altLang="ru-RU" sz="1400" b="1" cap="all" dirty="0" smtClean="0">
                <a:solidFill>
                  <a:schemeClr val="bg1"/>
                </a:solidFill>
              </a:rPr>
              <a:t>» 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395414" y="1863896"/>
            <a:ext cx="1511300" cy="935037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 sz="1400" dirty="0">
              <a:latin typeface="+mn-lt"/>
            </a:endParaRP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4202438" y="1844824"/>
            <a:ext cx="4661138" cy="334837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r">
              <a:defRPr/>
            </a:pPr>
            <a:endParaRPr lang="ru-RU" sz="1400" b="1" dirty="0" smtClean="0">
              <a:solidFill>
                <a:srgbClr val="006238"/>
              </a:solidFill>
            </a:endParaRPr>
          </a:p>
          <a:p>
            <a:pPr algn="r">
              <a:defRPr/>
            </a:pPr>
            <a:endParaRPr lang="ru-RU" sz="1400" b="1" dirty="0" smtClean="0">
              <a:solidFill>
                <a:srgbClr val="006238"/>
              </a:solidFill>
            </a:endParaRPr>
          </a:p>
          <a:p>
            <a:pPr algn="r">
              <a:defRPr/>
            </a:pPr>
            <a:endParaRPr lang="ru-RU" sz="1400" b="1" dirty="0" smtClean="0">
              <a:solidFill>
                <a:srgbClr val="006238"/>
              </a:solidFill>
            </a:endParaRPr>
          </a:p>
          <a:p>
            <a:pPr algn="r">
              <a:defRPr/>
            </a:pPr>
            <a:endParaRPr lang="ru-RU" sz="1400" b="1" dirty="0" smtClean="0">
              <a:solidFill>
                <a:srgbClr val="006238"/>
              </a:solidFill>
            </a:endParaRPr>
          </a:p>
          <a:p>
            <a:pPr algn="r">
              <a:defRPr/>
            </a:pPr>
            <a:endParaRPr lang="ru-RU" sz="1400" b="1" dirty="0" smtClean="0">
              <a:solidFill>
                <a:srgbClr val="006238"/>
              </a:solidFill>
            </a:endParaRPr>
          </a:p>
          <a:p>
            <a:pPr algn="r">
              <a:defRPr/>
            </a:pPr>
            <a:endParaRPr lang="ru-RU" sz="1400" b="1" dirty="0" smtClean="0">
              <a:solidFill>
                <a:srgbClr val="006238"/>
              </a:solidFill>
            </a:endParaRPr>
          </a:p>
          <a:p>
            <a:pPr algn="r">
              <a:defRPr/>
            </a:pPr>
            <a:endParaRPr lang="ru-RU" sz="1400" b="1" dirty="0">
              <a:solidFill>
                <a:srgbClr val="006238"/>
              </a:solidFill>
            </a:endParaRPr>
          </a:p>
        </p:txBody>
      </p:sp>
      <p:sp>
        <p:nvSpPr>
          <p:cNvPr id="1028" name="AutoShape 4" descr="https://xn--80ajbsqcgidjkb.xn--p1ai/wp-content/uploads/2017/08/logoweb.png?23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xn--80ajbsqcgidjkb.xn--p1ai/wp-content/uploads/2017/08/logoweb.png?23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xn--80ajbsqcgidjkb.xn--p1ai/wp-content/uploads/2017/08/logoweb.png?23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" name="Picture 2" descr="E:\Documents and Settings\Администратор\Рабочий стол\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1928802"/>
            <a:ext cx="3357586" cy="2518190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928802"/>
            <a:ext cx="164307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13" descr="E:\Documents and Settings\Администратор\Рабочий стол\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3500438"/>
            <a:ext cx="2171240" cy="1628430"/>
          </a:xfrm>
          <a:prstGeom prst="rect">
            <a:avLst/>
          </a:prstGeom>
          <a:noFill/>
        </p:spPr>
      </p:pic>
      <p:pic>
        <p:nvPicPr>
          <p:cNvPr id="1026" name="Picture 2" descr="E:\Documents and Settings\Администратор\Рабочий стол\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1928802"/>
            <a:ext cx="1643074" cy="16430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5809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40243" y="946518"/>
            <a:ext cx="3170584" cy="362548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2D8038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53024" y="791416"/>
            <a:ext cx="3170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sz="1200" dirty="0"/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5822172" y="1160228"/>
            <a:ext cx="2849650" cy="236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0" tIns="10800" rIns="18000" bIns="10800" anchor="ctr">
            <a:spAutoFit/>
          </a:bodyPr>
          <a:lstStyle/>
          <a:p>
            <a:pPr>
              <a:defRPr/>
            </a:pPr>
            <a:r>
              <a:rPr lang="ru-RU" sz="1100" b="1" dirty="0" smtClean="0">
                <a:solidFill>
                  <a:srgbClr val="2D8038"/>
                </a:solidFill>
                <a:latin typeface="+mn-lt"/>
              </a:rPr>
              <a:t>Название организации: </a:t>
            </a:r>
            <a:r>
              <a:rPr lang="ru-RU" sz="1100" b="1" dirty="0" smtClean="0">
                <a:solidFill>
                  <a:srgbClr val="FF0000"/>
                </a:solidFill>
              </a:rPr>
              <a:t>Добровольческий отряд «ЛЕТО» </a:t>
            </a:r>
            <a:endParaRPr lang="ru-RU" sz="1100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ru-RU" sz="1100" b="1" dirty="0" smtClean="0">
                <a:solidFill>
                  <a:srgbClr val="2D8038"/>
                </a:solidFill>
                <a:latin typeface="+mn-lt"/>
              </a:rPr>
              <a:t>Регион: </a:t>
            </a:r>
            <a:r>
              <a:rPr lang="ru-RU" sz="1100" b="1" dirty="0" smtClean="0">
                <a:solidFill>
                  <a:srgbClr val="FF0000"/>
                </a:solidFill>
                <a:latin typeface="+mn-lt"/>
              </a:rPr>
              <a:t>Удмуртская Республика</a:t>
            </a:r>
            <a:endParaRPr lang="ru-RU" sz="1100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ru-RU" sz="1100" b="1" dirty="0" smtClean="0">
                <a:solidFill>
                  <a:srgbClr val="2D8038"/>
                </a:solidFill>
                <a:latin typeface="+mn-lt"/>
              </a:rPr>
              <a:t>Год основания организации: </a:t>
            </a:r>
            <a:r>
              <a:rPr lang="ru-RU" sz="1100" b="1" dirty="0" smtClean="0">
                <a:solidFill>
                  <a:srgbClr val="FF0000"/>
                </a:solidFill>
                <a:latin typeface="+mn-lt"/>
              </a:rPr>
              <a:t>2018год</a:t>
            </a:r>
          </a:p>
          <a:p>
            <a:pPr>
              <a:spcBef>
                <a:spcPts val="600"/>
              </a:spcBef>
              <a:defRPr/>
            </a:pPr>
            <a:r>
              <a:rPr lang="ru-RU" sz="1100" b="1" dirty="0" smtClean="0">
                <a:solidFill>
                  <a:srgbClr val="2D8038"/>
                </a:solidFill>
                <a:latin typeface="+mn-lt"/>
              </a:rPr>
              <a:t>Количество добровольцев: </a:t>
            </a:r>
            <a:r>
              <a:rPr lang="ru-RU" sz="1100" b="1" dirty="0" smtClean="0">
                <a:solidFill>
                  <a:srgbClr val="2D8038"/>
                </a:solidFill>
              </a:rPr>
              <a:t>19</a:t>
            </a:r>
          </a:p>
          <a:p>
            <a:pPr>
              <a:spcBef>
                <a:spcPts val="600"/>
              </a:spcBef>
              <a:defRPr/>
            </a:pPr>
            <a:r>
              <a:rPr lang="ru-RU" sz="1100" b="1" dirty="0" smtClean="0">
                <a:solidFill>
                  <a:srgbClr val="2D8038"/>
                </a:solidFill>
              </a:rPr>
              <a:t>Цель : </a:t>
            </a:r>
            <a:r>
              <a:rPr lang="ru-RU" sz="1100" b="1" dirty="0" smtClean="0">
                <a:solidFill>
                  <a:srgbClr val="FF0000"/>
                </a:solidFill>
              </a:rPr>
              <a:t>работа отряда на благо развития добровольчества и НКО </a:t>
            </a:r>
            <a:r>
              <a:rPr lang="ru-RU" sz="1100" b="1" dirty="0" err="1" smtClean="0">
                <a:solidFill>
                  <a:srgbClr val="FF0000"/>
                </a:solidFill>
              </a:rPr>
              <a:t>Сюмсинского</a:t>
            </a:r>
            <a:r>
              <a:rPr lang="ru-RU" sz="1100" b="1" dirty="0" smtClean="0">
                <a:solidFill>
                  <a:srgbClr val="FF0000"/>
                </a:solidFill>
              </a:rPr>
              <a:t> района. </a:t>
            </a:r>
          </a:p>
          <a:p>
            <a:pPr>
              <a:spcBef>
                <a:spcPts val="600"/>
              </a:spcBef>
              <a:defRPr/>
            </a:pPr>
            <a:endParaRPr lang="ru-RU" sz="1100" b="1" dirty="0">
              <a:solidFill>
                <a:srgbClr val="2D8038"/>
              </a:solidFill>
              <a:latin typeface="+mn-lt"/>
            </a:endParaRPr>
          </a:p>
          <a:p>
            <a:pPr>
              <a:spcBef>
                <a:spcPts val="600"/>
              </a:spcBef>
              <a:defRPr/>
            </a:pPr>
            <a:r>
              <a:rPr lang="ru-RU" sz="1100" b="1" dirty="0" smtClean="0">
                <a:solidFill>
                  <a:srgbClr val="2D8038"/>
                </a:solidFill>
              </a:rPr>
              <a:t>Миссия: </a:t>
            </a:r>
            <a:r>
              <a:rPr lang="ru-RU" sz="1100" b="1" dirty="0" smtClean="0">
                <a:solidFill>
                  <a:srgbClr val="FF0000"/>
                </a:solidFill>
              </a:rPr>
              <a:t>создание в </a:t>
            </a:r>
            <a:r>
              <a:rPr lang="ru-RU" sz="1100" b="1" dirty="0" err="1" smtClean="0">
                <a:solidFill>
                  <a:srgbClr val="FF0000"/>
                </a:solidFill>
              </a:rPr>
              <a:t>Сюмсинском</a:t>
            </a:r>
            <a:r>
              <a:rPr lang="ru-RU" sz="1100" b="1" dirty="0" smtClean="0">
                <a:solidFill>
                  <a:srgbClr val="FF0000"/>
                </a:solidFill>
              </a:rPr>
              <a:t> районе положительного  климата для добровольчества и </a:t>
            </a:r>
            <a:r>
              <a:rPr lang="ru-RU" sz="1100" b="1" dirty="0" err="1" smtClean="0">
                <a:solidFill>
                  <a:srgbClr val="FF0000"/>
                </a:solidFill>
              </a:rPr>
              <a:t>волонтерства</a:t>
            </a:r>
            <a:r>
              <a:rPr lang="ru-RU" sz="1100" b="1" dirty="0" smtClean="0">
                <a:solidFill>
                  <a:srgbClr val="FF0000"/>
                </a:solidFill>
              </a:rPr>
              <a:t>.</a:t>
            </a:r>
            <a:endParaRPr lang="ru-RU" sz="1100" b="1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428596" y="928671"/>
            <a:ext cx="5286412" cy="393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200" b="1" i="1" dirty="0" smtClean="0">
                <a:solidFill>
                  <a:srgbClr val="2D8038"/>
                </a:solidFill>
              </a:rPr>
              <a:t>​</a:t>
            </a:r>
            <a:r>
              <a:rPr lang="ru-RU" sz="1200" b="1" dirty="0" smtClean="0">
                <a:solidFill>
                  <a:srgbClr val="2D8038"/>
                </a:solidFill>
              </a:rPr>
              <a:t>Детей в нашем селе </a:t>
            </a:r>
            <a:r>
              <a:rPr lang="ru-RU" sz="1200" b="1" dirty="0" err="1" smtClean="0">
                <a:solidFill>
                  <a:srgbClr val="2D8038"/>
                </a:solidFill>
              </a:rPr>
              <a:t>Кильмезь</a:t>
            </a:r>
            <a:r>
              <a:rPr lang="ru-RU" sz="1200" b="1" dirty="0" smtClean="0">
                <a:solidFill>
                  <a:srgbClr val="2D8038"/>
                </a:solidFill>
              </a:rPr>
              <a:t>  много, отзывчивых детей единицы. Своим проектом  мы хотим выявить эти единицы и вести их дальше в большую жизнь. Стать частью страны и быть в дальнейшем ей полезными.  </a:t>
            </a:r>
            <a:endParaRPr lang="en-US" sz="1200" b="1" dirty="0" smtClean="0">
              <a:solidFill>
                <a:srgbClr val="2D8038"/>
              </a:solidFill>
            </a:endParaRPr>
          </a:p>
          <a:p>
            <a:pPr>
              <a:spcBef>
                <a:spcPct val="50000"/>
              </a:spcBef>
              <a:defRPr/>
            </a:pPr>
            <a:r>
              <a:rPr lang="ru-RU" sz="1200" b="1" dirty="0" smtClean="0">
                <a:solidFill>
                  <a:srgbClr val="2D8038"/>
                </a:solidFill>
              </a:rPr>
              <a:t>Добровольческий отряд «ЛЕТО» сформировался из детей от 8 до </a:t>
            </a:r>
            <a:r>
              <a:rPr lang="en-US" sz="1200" b="1" dirty="0" smtClean="0">
                <a:solidFill>
                  <a:srgbClr val="2D8038"/>
                </a:solidFill>
              </a:rPr>
              <a:t>18</a:t>
            </a:r>
            <a:r>
              <a:rPr lang="en-US" sz="1200" b="1" dirty="0" smtClean="0">
                <a:solidFill>
                  <a:srgbClr val="2D8038"/>
                </a:solidFill>
              </a:rPr>
              <a:t> </a:t>
            </a:r>
            <a:r>
              <a:rPr lang="ru-RU" sz="1200" b="1" dirty="0" smtClean="0">
                <a:solidFill>
                  <a:srgbClr val="2D8038"/>
                </a:solidFill>
              </a:rPr>
              <a:t>лет</a:t>
            </a:r>
            <a:r>
              <a:rPr lang="en-US" sz="1200" b="1" dirty="0" smtClean="0">
                <a:solidFill>
                  <a:srgbClr val="2D8038"/>
                </a:solidFill>
              </a:rPr>
              <a:t>,</a:t>
            </a:r>
            <a:r>
              <a:rPr lang="ru-RU" sz="1200" b="1" dirty="0" smtClean="0">
                <a:solidFill>
                  <a:srgbClr val="2D8038"/>
                </a:solidFill>
              </a:rPr>
              <a:t>  учеников </a:t>
            </a:r>
            <a:r>
              <a:rPr lang="ru-RU" sz="1200" b="1" dirty="0" err="1" smtClean="0">
                <a:solidFill>
                  <a:srgbClr val="2D8038"/>
                </a:solidFill>
              </a:rPr>
              <a:t>Кильмезской</a:t>
            </a:r>
            <a:r>
              <a:rPr lang="ru-RU" sz="1200" b="1" dirty="0" smtClean="0">
                <a:solidFill>
                  <a:srgbClr val="2D8038"/>
                </a:solidFill>
              </a:rPr>
              <a:t> средней школы  в 2018году</a:t>
            </a:r>
          </a:p>
          <a:p>
            <a:pPr>
              <a:spcBef>
                <a:spcPct val="50000"/>
              </a:spcBef>
              <a:defRPr/>
            </a:pPr>
            <a:r>
              <a:rPr lang="ru-RU" sz="1200" b="1" dirty="0" smtClean="0">
                <a:solidFill>
                  <a:srgbClr val="2D8038"/>
                </a:solidFill>
              </a:rPr>
              <a:t> Выступления  на I республиканском инклюзивном фестивале «Грани возможного: Удмуртия, мой край родной» . Организатором стал Благотворительный фонд «Подари ЗАВТРА»</a:t>
            </a:r>
            <a:endParaRPr lang="en-US" sz="1200" b="1" dirty="0" smtClean="0">
              <a:solidFill>
                <a:srgbClr val="2D8038"/>
              </a:solidFill>
            </a:endParaRPr>
          </a:p>
          <a:p>
            <a:pPr>
              <a:spcBef>
                <a:spcPct val="50000"/>
              </a:spcBef>
              <a:defRPr/>
            </a:pPr>
            <a:r>
              <a:rPr lang="ru-RU" sz="1200" b="1" dirty="0" smtClean="0">
                <a:solidFill>
                  <a:srgbClr val="2D8038"/>
                </a:solidFill>
              </a:rPr>
              <a:t>Так же детей пригласили  в  Благотворительный волонтерский проект «Твой час», Интерактивная концертная программа студии «Бродвей-инклюзив» с участием детей с ограниченными возможностями здоровья.</a:t>
            </a:r>
          </a:p>
          <a:p>
            <a:pPr>
              <a:spcBef>
                <a:spcPct val="50000"/>
              </a:spcBef>
              <a:defRPr/>
            </a:pPr>
            <a:r>
              <a:rPr lang="ru-RU" sz="1200" b="1" dirty="0" smtClean="0">
                <a:solidFill>
                  <a:srgbClr val="2D8038"/>
                </a:solidFill>
              </a:rPr>
              <a:t>Межрайонный инклюзивный фестиваль-конкурс «Таланты без границ»</a:t>
            </a:r>
          </a:p>
          <a:p>
            <a:pPr>
              <a:spcBef>
                <a:spcPct val="50000"/>
              </a:spcBef>
              <a:defRPr/>
            </a:pPr>
            <a:r>
              <a:rPr lang="ru-RU" sz="1200" b="1" dirty="0" smtClean="0">
                <a:solidFill>
                  <a:srgbClr val="2D8038"/>
                </a:solidFill>
              </a:rPr>
              <a:t>Они прониклись  к проблемам детей  с ДЦП и ОВЗ. Обратили внимание на  отсутствие комфортной среды  для  таких детей в селе </a:t>
            </a:r>
            <a:r>
              <a:rPr lang="ru-RU" sz="1200" b="1" dirty="0" err="1" smtClean="0">
                <a:solidFill>
                  <a:srgbClr val="2D8038"/>
                </a:solidFill>
              </a:rPr>
              <a:t>Кильмезь</a:t>
            </a:r>
            <a:r>
              <a:rPr lang="ru-RU" sz="1200" b="1" dirty="0" smtClean="0">
                <a:solidFill>
                  <a:srgbClr val="2D8038"/>
                </a:solidFill>
              </a:rPr>
              <a:t>.</a:t>
            </a: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ru-RU" sz="1100" b="1" dirty="0" smtClean="0">
                <a:solidFill>
                  <a:srgbClr val="2D8038"/>
                </a:solidFill>
              </a:rPr>
              <a:t>  </a:t>
            </a: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endParaRPr lang="en-US" sz="1100" b="1" i="1" dirty="0" smtClean="0">
              <a:solidFill>
                <a:srgbClr val="2D8038"/>
              </a:solidFill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endParaRPr lang="ru-RU" sz="11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>
              <a:lnSpc>
                <a:spcPct val="60000"/>
              </a:lnSpc>
              <a:spcBef>
                <a:spcPct val="50000"/>
              </a:spcBef>
              <a:defRPr/>
            </a:pPr>
            <a:endParaRPr lang="ru-RU" sz="1100" b="1" i="1" dirty="0">
              <a:solidFill>
                <a:srgbClr val="2D8038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357686" y="142853"/>
            <a:ext cx="4536795" cy="64294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ИНФОРМЦИЯ ОБ ОРГАНИЗАЦИИ</a:t>
            </a:r>
            <a:endParaRPr lang="ru-RU" sz="1400" b="1" dirty="0">
              <a:solidFill>
                <a:srgbClr val="FF0000"/>
              </a:solidFill>
            </a:endParaRP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643446"/>
            <a:ext cx="3643338" cy="2065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2" name="Picture 2" descr="https://pp.userapi.com/c852016/v852016337/5a37f/xDYAktvoUh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4643446"/>
            <a:ext cx="2786082" cy="20895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601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953024" y="791416"/>
            <a:ext cx="3170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3707904" y="6344913"/>
            <a:ext cx="44589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57263">
              <a:defRPr/>
            </a:pPr>
            <a:endParaRPr lang="ru-RU" sz="1200" b="1" i="1" dirty="0">
              <a:solidFill>
                <a:srgbClr val="006238"/>
              </a:solidFill>
              <a:latin typeface="Century Gothic" panose="020B0502020202020204" pitchFamily="34" charset="0"/>
            </a:endParaRPr>
          </a:p>
          <a:p>
            <a:pPr algn="r"/>
            <a:endParaRPr lang="ru-RU" i="1" dirty="0">
              <a:solidFill>
                <a:srgbClr val="006238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28860" y="142852"/>
            <a:ext cx="6514735" cy="65920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685851" y="317915"/>
            <a:ext cx="6270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cap="all" dirty="0" smtClean="0">
                <a:solidFill>
                  <a:srgbClr val="FF0000"/>
                </a:solidFill>
              </a:rPr>
              <a:t>ВИЗУАЛИЗАЦИЯ проекта «Дети Ценят помощь»</a:t>
            </a:r>
          </a:p>
          <a:p>
            <a:pPr algn="ctr"/>
            <a:endParaRPr lang="ru-RU" sz="1600" b="1" cap="all" dirty="0" smtClean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57224" y="5357826"/>
            <a:ext cx="814460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2D8038"/>
                </a:solidFill>
              </a:rPr>
              <a:t>Создание культурно – эстетического места в центре села </a:t>
            </a:r>
            <a:r>
              <a:rPr lang="ru-RU" sz="1400" b="1" dirty="0" err="1" smtClean="0">
                <a:solidFill>
                  <a:srgbClr val="2D8038"/>
                </a:solidFill>
              </a:rPr>
              <a:t>Кильмезь</a:t>
            </a:r>
            <a:r>
              <a:rPr lang="ru-RU" sz="1400" b="1" dirty="0" smtClean="0">
                <a:solidFill>
                  <a:srgbClr val="2D8038"/>
                </a:solidFill>
              </a:rPr>
              <a:t> .</a:t>
            </a:r>
            <a:r>
              <a:rPr lang="en-US" sz="1400" b="1" dirty="0" smtClean="0">
                <a:solidFill>
                  <a:srgbClr val="2D8038"/>
                </a:solidFill>
              </a:rPr>
              <a:t> </a:t>
            </a:r>
            <a:r>
              <a:rPr lang="ru-RU" sz="1400" b="1" dirty="0" smtClean="0">
                <a:solidFill>
                  <a:srgbClr val="2D8038"/>
                </a:solidFill>
              </a:rPr>
              <a:t>Изображение логотипа проекта –</a:t>
            </a:r>
          </a:p>
          <a:p>
            <a:r>
              <a:rPr lang="ru-RU" sz="1400" b="1" dirty="0" smtClean="0">
                <a:solidFill>
                  <a:srgbClr val="2D8038"/>
                </a:solidFill>
              </a:rPr>
              <a:t>как возможность привлечь внимание населения к проблемам детей с инвалидностью.</a:t>
            </a:r>
          </a:p>
          <a:p>
            <a:r>
              <a:rPr lang="ru-RU" sz="1400" b="1" dirty="0" smtClean="0">
                <a:solidFill>
                  <a:srgbClr val="2D8038"/>
                </a:solidFill>
              </a:rPr>
              <a:t>Высадка рассады на клумбы и установка качелей</a:t>
            </a:r>
            <a:r>
              <a:rPr lang="en-US" sz="1400" b="1" dirty="0" smtClean="0">
                <a:solidFill>
                  <a:srgbClr val="2D8038"/>
                </a:solidFill>
              </a:rPr>
              <a:t>,</a:t>
            </a:r>
            <a:r>
              <a:rPr lang="ru-RU" sz="1400" b="1" dirty="0" smtClean="0">
                <a:solidFill>
                  <a:srgbClr val="2D8038"/>
                </a:solidFill>
              </a:rPr>
              <a:t> стола</a:t>
            </a:r>
            <a:r>
              <a:rPr lang="en-US" sz="1400" b="1" dirty="0" smtClean="0">
                <a:solidFill>
                  <a:srgbClr val="2D8038"/>
                </a:solidFill>
              </a:rPr>
              <a:t>,</a:t>
            </a:r>
            <a:r>
              <a:rPr lang="ru-RU" sz="1400" b="1" dirty="0" smtClean="0">
                <a:solidFill>
                  <a:srgbClr val="2D8038"/>
                </a:solidFill>
              </a:rPr>
              <a:t> лавочек для проведения мастер классов</a:t>
            </a:r>
            <a:r>
              <a:rPr lang="en-US" sz="1400" b="1" dirty="0" smtClean="0">
                <a:solidFill>
                  <a:srgbClr val="2D8038"/>
                </a:solidFill>
              </a:rPr>
              <a:t>,</a:t>
            </a:r>
          </a:p>
          <a:p>
            <a:r>
              <a:rPr lang="ru-RU" sz="1400" b="1" dirty="0" smtClean="0">
                <a:solidFill>
                  <a:srgbClr val="2D8038"/>
                </a:solidFill>
              </a:rPr>
              <a:t> турниров</a:t>
            </a:r>
            <a:r>
              <a:rPr lang="en-US" sz="1400" b="1" dirty="0" smtClean="0">
                <a:solidFill>
                  <a:srgbClr val="2D8038"/>
                </a:solidFill>
              </a:rPr>
              <a:t> </a:t>
            </a:r>
            <a:r>
              <a:rPr lang="ru-RU" sz="1400" b="1" dirty="0" smtClean="0">
                <a:solidFill>
                  <a:srgbClr val="2D8038"/>
                </a:solidFill>
              </a:rPr>
              <a:t>по шашкам и шахматам .  Дети и их родители не испугались трудностей и назойливых</a:t>
            </a:r>
          </a:p>
          <a:p>
            <a:r>
              <a:rPr lang="ru-RU" sz="1400" b="1" dirty="0" smtClean="0">
                <a:solidFill>
                  <a:srgbClr val="2D8038"/>
                </a:solidFill>
              </a:rPr>
              <a:t> мошек и комаров.  У нас все получилось.</a:t>
            </a:r>
            <a:endParaRPr lang="ru-RU" sz="1400" b="1" dirty="0">
              <a:solidFill>
                <a:srgbClr val="2D8038"/>
              </a:solidFill>
            </a:endParaRPr>
          </a:p>
        </p:txBody>
      </p:sp>
      <p:pic>
        <p:nvPicPr>
          <p:cNvPr id="2049" name="Picture 1" descr="E:\Documents and Settings\Администратор\Рабочий стол\Новая папка (2)\ДР\W0U-zEPFS3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928670"/>
            <a:ext cx="3414666" cy="1714512"/>
          </a:xfrm>
          <a:prstGeom prst="roundRect">
            <a:avLst/>
          </a:prstGeom>
          <a:noFill/>
        </p:spPr>
      </p:pic>
      <p:pic>
        <p:nvPicPr>
          <p:cNvPr id="2051" name="Picture 3" descr="E:\Documents and Settings\Администратор\Рабочий стол\Новая папка (2)\ДР\oEGK8qhsz3M.jpg"/>
          <p:cNvPicPr>
            <a:picLocks noChangeAspect="1" noChangeArrowheads="1"/>
          </p:cNvPicPr>
          <p:nvPr/>
        </p:nvPicPr>
        <p:blipFill>
          <a:blip r:embed="rId3" cstate="print"/>
          <a:srcRect l="28662" r="11899" b="13164"/>
          <a:stretch>
            <a:fillRect/>
          </a:stretch>
        </p:blipFill>
        <p:spPr bwMode="auto">
          <a:xfrm>
            <a:off x="699662" y="928670"/>
            <a:ext cx="2086388" cy="1714512"/>
          </a:xfrm>
          <a:prstGeom prst="roundRect">
            <a:avLst/>
          </a:prstGeom>
          <a:noFill/>
        </p:spPr>
      </p:pic>
      <p:pic>
        <p:nvPicPr>
          <p:cNvPr id="2052" name="Picture 4" descr="E:\Documents and Settings\Администратор\Рабочий стол\Новая папка (2)\ДР\hIFin-LW0G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82" y="4625585"/>
            <a:ext cx="1428760" cy="803677"/>
          </a:xfrm>
          <a:prstGeom prst="roundRect">
            <a:avLst/>
          </a:prstGeom>
          <a:noFill/>
        </p:spPr>
      </p:pic>
      <p:pic>
        <p:nvPicPr>
          <p:cNvPr id="2053" name="Picture 5" descr="E:\Documents and Settings\Администратор\Рабочий стол\Новая папка (2)\ДР\96YCKm9ui-w.jpg"/>
          <p:cNvPicPr>
            <a:picLocks noChangeAspect="1" noChangeArrowheads="1"/>
          </p:cNvPicPr>
          <p:nvPr/>
        </p:nvPicPr>
        <p:blipFill>
          <a:blip r:embed="rId5" cstate="print"/>
          <a:srcRect t="-4167" r="10938" b="4167"/>
          <a:stretch>
            <a:fillRect/>
          </a:stretch>
        </p:blipFill>
        <p:spPr bwMode="auto">
          <a:xfrm>
            <a:off x="3714744" y="2786058"/>
            <a:ext cx="2714644" cy="1714512"/>
          </a:xfrm>
          <a:prstGeom prst="roundRect">
            <a:avLst/>
          </a:prstGeom>
          <a:noFill/>
        </p:spPr>
      </p:pic>
      <p:pic>
        <p:nvPicPr>
          <p:cNvPr id="2054" name="Picture 6" descr="E:\Documents and Settings\Администратор\Рабочий стол\Новая папка (2)\ДР\3Akkaq-OFnE.jpg"/>
          <p:cNvPicPr>
            <a:picLocks noChangeAspect="1" noChangeArrowheads="1"/>
          </p:cNvPicPr>
          <p:nvPr/>
        </p:nvPicPr>
        <p:blipFill>
          <a:blip r:embed="rId6" cstate="print"/>
          <a:srcRect l="22500" b="2222"/>
          <a:stretch>
            <a:fillRect/>
          </a:stretch>
        </p:blipFill>
        <p:spPr bwMode="auto">
          <a:xfrm>
            <a:off x="6429388" y="2756100"/>
            <a:ext cx="2500330" cy="1774429"/>
          </a:xfrm>
          <a:prstGeom prst="roundRect">
            <a:avLst/>
          </a:prstGeom>
          <a:noFill/>
        </p:spPr>
      </p:pic>
      <p:pic>
        <p:nvPicPr>
          <p:cNvPr id="2055" name="Picture 7" descr="E:\Documents and Settings\Администратор\Рабочий стол\Новая папка (2)\ДР\QKW9_BtS3og.jpg"/>
          <p:cNvPicPr>
            <a:picLocks noChangeAspect="1" noChangeArrowheads="1"/>
          </p:cNvPicPr>
          <p:nvPr/>
        </p:nvPicPr>
        <p:blipFill>
          <a:blip r:embed="rId7" cstate="print"/>
          <a:srcRect t="33644" b="3273"/>
          <a:stretch>
            <a:fillRect/>
          </a:stretch>
        </p:blipFill>
        <p:spPr bwMode="auto">
          <a:xfrm>
            <a:off x="857224" y="4625585"/>
            <a:ext cx="2214578" cy="785818"/>
          </a:xfrm>
          <a:prstGeom prst="roundRect">
            <a:avLst/>
          </a:prstGeom>
          <a:noFill/>
        </p:spPr>
      </p:pic>
      <p:pic>
        <p:nvPicPr>
          <p:cNvPr id="2056" name="Picture 8" descr="E:\Documents and Settings\Администратор\Рабочий стол\Новая папка (2)\ДР\DYRzYWQ7bZY.jpg"/>
          <p:cNvPicPr>
            <a:picLocks noChangeAspect="1" noChangeArrowheads="1"/>
          </p:cNvPicPr>
          <p:nvPr/>
        </p:nvPicPr>
        <p:blipFill>
          <a:blip r:embed="rId8" cstate="print"/>
          <a:srcRect l="4687" t="8333"/>
          <a:stretch>
            <a:fillRect/>
          </a:stretch>
        </p:blipFill>
        <p:spPr bwMode="auto">
          <a:xfrm>
            <a:off x="3119427" y="4625585"/>
            <a:ext cx="1452573" cy="785818"/>
          </a:xfrm>
          <a:prstGeom prst="roundRect">
            <a:avLst/>
          </a:prstGeom>
          <a:noFill/>
        </p:spPr>
      </p:pic>
      <p:pic>
        <p:nvPicPr>
          <p:cNvPr id="2057" name="Picture 9" descr="E:\Documents and Settings\Администратор\Рабочий стол\Новая папка (2)\ДР\vfs0OV3_zNY.jpg"/>
          <p:cNvPicPr>
            <a:picLocks noChangeAspect="1" noChangeArrowheads="1"/>
          </p:cNvPicPr>
          <p:nvPr/>
        </p:nvPicPr>
        <p:blipFill>
          <a:blip r:embed="rId9" cstate="print"/>
          <a:srcRect t="31250" r="2389" b="31944"/>
          <a:stretch>
            <a:fillRect/>
          </a:stretch>
        </p:blipFill>
        <p:spPr bwMode="auto">
          <a:xfrm>
            <a:off x="4615134" y="4625585"/>
            <a:ext cx="1171312" cy="785817"/>
          </a:xfrm>
          <a:prstGeom prst="roundRect">
            <a:avLst/>
          </a:prstGeom>
          <a:noFill/>
        </p:spPr>
      </p:pic>
      <p:pic>
        <p:nvPicPr>
          <p:cNvPr id="2058" name="Picture 10" descr="E:\Documents and Settings\Администратор\Рабочий стол\Новая папка (2)\ДР\1XvBao3lpFc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857885" y="4625586"/>
            <a:ext cx="1428759" cy="803678"/>
          </a:xfrm>
          <a:prstGeom prst="roundRect">
            <a:avLst/>
          </a:prstGeom>
          <a:noFill/>
        </p:spPr>
      </p:pic>
      <p:pic>
        <p:nvPicPr>
          <p:cNvPr id="2059" name="Picture 11" descr="E:\Documents and Settings\Администратор\Рабочий стол\Новая папка (2)\ДР\DuD4AxYPAg8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4348" y="2786059"/>
            <a:ext cx="3048024" cy="1714512"/>
          </a:xfrm>
          <a:prstGeom prst="roundRect">
            <a:avLst/>
          </a:prstGeom>
          <a:noFill/>
        </p:spPr>
      </p:pic>
      <p:pic>
        <p:nvPicPr>
          <p:cNvPr id="4" name="Picture 3" descr="E:\Documents and Settings\Администратор\Рабочий стол\4.jpg1.jpg"/>
          <p:cNvPicPr>
            <a:picLocks noChangeAspect="1" noChangeArrowheads="1"/>
          </p:cNvPicPr>
          <p:nvPr/>
        </p:nvPicPr>
        <p:blipFill>
          <a:blip r:embed="rId12"/>
          <a:srcRect r="6544"/>
          <a:stretch>
            <a:fillRect/>
          </a:stretch>
        </p:blipFill>
        <p:spPr bwMode="auto">
          <a:xfrm>
            <a:off x="6072198" y="928670"/>
            <a:ext cx="2832672" cy="1714512"/>
          </a:xfrm>
          <a:prstGeom prst="round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19819557"/>
      </p:ext>
    </p:extLst>
  </p:cSld>
  <p:clrMapOvr>
    <a:masterClrMapping/>
  </p:clrMapOvr>
  <p:transition advTm="12844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953024" y="791416"/>
            <a:ext cx="3170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447764" y="177503"/>
            <a:ext cx="6514735" cy="65920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685851" y="317915"/>
            <a:ext cx="6270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cap="all" dirty="0" smtClean="0">
                <a:solidFill>
                  <a:srgbClr val="FF0000"/>
                </a:solidFill>
              </a:rPr>
              <a:t>Структура добровольческого отряда «лето»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1714488"/>
            <a:ext cx="3286148" cy="65920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6238"/>
                </a:solidFill>
              </a:rPr>
              <a:t>Региональная общественная организация «Совет родителей военнослужащих Удмуртской республики»</a:t>
            </a:r>
            <a:endParaRPr lang="ru-RU" sz="1200" b="1" dirty="0">
              <a:solidFill>
                <a:srgbClr val="006238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643570" y="1714488"/>
            <a:ext cx="3286148" cy="65920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 err="1" smtClean="0">
                <a:solidFill>
                  <a:srgbClr val="006238"/>
                </a:solidFill>
              </a:rPr>
              <a:t>Сюмсинская</a:t>
            </a:r>
            <a:r>
              <a:rPr lang="ru-RU" sz="1050" b="1" dirty="0" smtClean="0">
                <a:solidFill>
                  <a:srgbClr val="006238"/>
                </a:solidFill>
              </a:rPr>
              <a:t> районная общественная организация Удмуртской региональной общероссийской общественной организации Всероссийского общества инвалидов</a:t>
            </a:r>
            <a:endParaRPr lang="ru-RU" sz="1050" b="1" dirty="0">
              <a:solidFill>
                <a:srgbClr val="006238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928926" y="1142984"/>
            <a:ext cx="3286148" cy="51633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Добровольческий отряд «ЛЕТО»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5720" y="2928934"/>
            <a:ext cx="8572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  <a:cs typeface="Arial" pitchFamily="34" charset="0"/>
              </a:rPr>
              <a:t>              </a:t>
            </a:r>
            <a:endParaRPr lang="ru-RU" sz="1400" b="1" dirty="0" smtClean="0">
              <a:solidFill>
                <a:srgbClr val="2D8038"/>
              </a:solidFill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214810" y="2428867"/>
            <a:ext cx="478634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6238"/>
                </a:solidFill>
              </a:rPr>
              <a:t> Главными целями СРОО УРООО ВОИ являются:</a:t>
            </a:r>
            <a:br>
              <a:rPr lang="ru-RU" sz="1400" b="1" dirty="0" smtClean="0">
                <a:solidFill>
                  <a:srgbClr val="006238"/>
                </a:solidFill>
              </a:rPr>
            </a:br>
            <a:r>
              <a:rPr lang="ru-RU" sz="1400" b="1" dirty="0" smtClean="0">
                <a:solidFill>
                  <a:srgbClr val="006238"/>
                </a:solidFill>
              </a:rPr>
              <a:t>           • защита прав и интересов инвалидов;</a:t>
            </a:r>
            <a:br>
              <a:rPr lang="ru-RU" sz="1400" b="1" dirty="0" smtClean="0">
                <a:solidFill>
                  <a:srgbClr val="006238"/>
                </a:solidFill>
              </a:rPr>
            </a:br>
            <a:r>
              <a:rPr lang="ru-RU" sz="1400" b="1" dirty="0" smtClean="0">
                <a:solidFill>
                  <a:srgbClr val="006238"/>
                </a:solidFill>
              </a:rPr>
              <a:t>• достижение инвалидами равных с другими гражданами возможностей участия во всех сферах жизни общества;</a:t>
            </a:r>
          </a:p>
          <a:p>
            <a:pPr algn="ctr"/>
            <a:r>
              <a:rPr lang="ru-RU" sz="1400" b="1" dirty="0" smtClean="0">
                <a:solidFill>
                  <a:srgbClr val="006238"/>
                </a:solidFill>
              </a:rPr>
              <a:t>• интеграция инвалидов в общество.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28596" y="3786190"/>
            <a:ext cx="521497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6238"/>
                </a:solidFill>
              </a:rPr>
              <a:t>Цели РОО «СРВ УР» являются:</a:t>
            </a:r>
          </a:p>
          <a:p>
            <a:pPr algn="ctr"/>
            <a:r>
              <a:rPr lang="ru-RU" sz="1400" b="1" dirty="0" smtClean="0">
                <a:solidFill>
                  <a:srgbClr val="006238"/>
                </a:solidFill>
              </a:rPr>
              <a:t>Создание позитивного отношения и подготовки к воинской службе</a:t>
            </a:r>
          </a:p>
          <a:p>
            <a:pPr algn="ctr"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006238"/>
                </a:solidFill>
              </a:rPr>
              <a:t>оказание социальной  и правовой  помощи инвалидам, получившим увечье  при  прохождении военной службы; родителям погибших в армии военнослужащих; </a:t>
            </a:r>
          </a:p>
          <a:p>
            <a:pPr algn="ctr"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006238"/>
                </a:solidFill>
              </a:rPr>
              <a:t>- предоставление культурно- просветительских, </a:t>
            </a:r>
            <a:r>
              <a:rPr lang="ru-RU" sz="1400" b="1" dirty="0" err="1" smtClean="0">
                <a:solidFill>
                  <a:srgbClr val="006238"/>
                </a:solidFill>
              </a:rPr>
              <a:t>досуговых</a:t>
            </a:r>
            <a:r>
              <a:rPr lang="ru-RU" sz="1400" b="1" dirty="0" smtClean="0">
                <a:solidFill>
                  <a:srgbClr val="006238"/>
                </a:solidFill>
              </a:rPr>
              <a:t>, социально-воспитательных, физкультурно-оздоровительных услуг для развития личности ребенка, мотивации личности к познанию и творчеству,  а также услуг в области обеспечения полноценного психического, физического и умственного развития детей.</a:t>
            </a:r>
          </a:p>
        </p:txBody>
      </p:sp>
    </p:spTree>
    <p:extLst>
      <p:ext uri="{BB962C8B-B14F-4D97-AF65-F5344CB8AC3E}">
        <p14:creationId xmlns="" xmlns:p14="http://schemas.microsoft.com/office/powerpoint/2010/main" val="87998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953024" y="791416"/>
            <a:ext cx="3170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3707904" y="6344913"/>
            <a:ext cx="44589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57263">
              <a:defRPr/>
            </a:pPr>
            <a:endParaRPr lang="ru-RU" sz="1200" b="1" i="1" dirty="0">
              <a:solidFill>
                <a:srgbClr val="006238"/>
              </a:solidFill>
              <a:latin typeface="Century Gothic" panose="020B0502020202020204" pitchFamily="34" charset="0"/>
            </a:endParaRPr>
          </a:p>
          <a:p>
            <a:pPr algn="r"/>
            <a:endParaRPr lang="ru-RU" i="1" dirty="0">
              <a:solidFill>
                <a:srgbClr val="006238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47764" y="177503"/>
            <a:ext cx="6514735" cy="65920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685851" y="317915"/>
            <a:ext cx="6270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cap="all" dirty="0" smtClean="0">
                <a:solidFill>
                  <a:srgbClr val="FF0000"/>
                </a:solidFill>
              </a:rPr>
              <a:t>ЭТАПЫ СТАНОВЛЕНИЯ ОТРЯДА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8596" y="3357562"/>
            <a:ext cx="7858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2D8038"/>
                </a:solidFill>
                <a:cs typeface="Arial" panose="020B0604020202020204" pitchFamily="34" charset="0"/>
              </a:rPr>
              <a:t> </a:t>
            </a:r>
          </a:p>
          <a:p>
            <a:endParaRPr lang="ru-RU" sz="1400" b="1" dirty="0">
              <a:solidFill>
                <a:srgbClr val="2D8038"/>
              </a:solidFill>
            </a:endParaRPr>
          </a:p>
        </p:txBody>
      </p:sp>
      <p:pic>
        <p:nvPicPr>
          <p:cNvPr id="7170" name="Picture 2" descr="https://pp.userapi.com/c830408/v830408399/f5c11/WG0LL0A08J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000108"/>
            <a:ext cx="3071834" cy="2303876"/>
          </a:xfrm>
          <a:prstGeom prst="rect">
            <a:avLst/>
          </a:prstGeom>
          <a:noFill/>
        </p:spPr>
      </p:pic>
      <p:pic>
        <p:nvPicPr>
          <p:cNvPr id="7172" name="Picture 4" descr="https://sun1-3.userapi.com/c840639/v840639694/7b740/O9SSdTCf4z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1000108"/>
            <a:ext cx="1285884" cy="2287899"/>
          </a:xfrm>
          <a:prstGeom prst="rect">
            <a:avLst/>
          </a:prstGeom>
          <a:noFill/>
        </p:spPr>
      </p:pic>
      <p:pic>
        <p:nvPicPr>
          <p:cNvPr id="7174" name="Picture 6" descr="https://pp.userapi.com/c849416/v849416783/4a1f/3-srOl4DXk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1071546"/>
            <a:ext cx="3937028" cy="2214578"/>
          </a:xfrm>
          <a:prstGeom prst="rect">
            <a:avLst/>
          </a:prstGeom>
          <a:noFill/>
        </p:spPr>
      </p:pic>
      <p:pic>
        <p:nvPicPr>
          <p:cNvPr id="7176" name="Picture 8" descr="https://pp.userapi.com/c846020/v846020550/a98f8/zsOi7rIijH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29652" y="3357562"/>
            <a:ext cx="3957190" cy="2374314"/>
          </a:xfrm>
          <a:prstGeom prst="rect">
            <a:avLst/>
          </a:prstGeom>
          <a:noFill/>
        </p:spPr>
      </p:pic>
      <p:pic>
        <p:nvPicPr>
          <p:cNvPr id="7178" name="Picture 10" descr="https://pp.userapi.com/c830709/v830709519/16dd72/QoOvzBo0ffQ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496" y="3399799"/>
            <a:ext cx="4171504" cy="23464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1981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4679B-4A94-42A0-BC68-FAB89503556B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205666" y="345867"/>
            <a:ext cx="48141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cap="all" dirty="0" smtClean="0">
                <a:solidFill>
                  <a:schemeClr val="bg1"/>
                </a:solidFill>
              </a:rPr>
              <a:t>Прогноз объема продаж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91781" y="96886"/>
            <a:ext cx="6409375" cy="56666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058366" y="96886"/>
            <a:ext cx="59614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cap="all" dirty="0" smtClean="0">
                <a:solidFill>
                  <a:srgbClr val="FF0000"/>
                </a:solidFill>
              </a:rPr>
              <a:t>Работа на результат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857232"/>
            <a:ext cx="8786874" cy="276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b="1" dirty="0" smtClean="0">
              <a:solidFill>
                <a:srgbClr val="006238"/>
              </a:solidFill>
            </a:endParaRPr>
          </a:p>
          <a:p>
            <a:endParaRPr lang="ru-RU" sz="1400" b="1" dirty="0" smtClean="0">
              <a:solidFill>
                <a:srgbClr val="006238"/>
              </a:solidFill>
            </a:endParaRPr>
          </a:p>
          <a:p>
            <a:endParaRPr lang="ru-RU" sz="1400" b="1" dirty="0" smtClean="0">
              <a:solidFill>
                <a:srgbClr val="006238"/>
              </a:solidFill>
            </a:endParaRPr>
          </a:p>
          <a:p>
            <a:endParaRPr lang="ru-RU" sz="1400" b="1" dirty="0" smtClean="0">
              <a:solidFill>
                <a:srgbClr val="006238"/>
              </a:solidFill>
            </a:endParaRPr>
          </a:p>
          <a:p>
            <a:pPr algn="r">
              <a:lnSpc>
                <a:spcPct val="70000"/>
              </a:lnSpc>
              <a:spcBef>
                <a:spcPct val="50000"/>
              </a:spcBef>
              <a:defRPr/>
            </a:pPr>
            <a:endParaRPr lang="ru-RU" sz="1100" b="1" dirty="0" smtClean="0">
              <a:solidFill>
                <a:srgbClr val="2D8038"/>
              </a:solidFill>
            </a:endParaRPr>
          </a:p>
          <a:p>
            <a:pPr algn="r">
              <a:lnSpc>
                <a:spcPct val="70000"/>
              </a:lnSpc>
              <a:spcBef>
                <a:spcPct val="50000"/>
              </a:spcBef>
              <a:defRPr/>
            </a:pPr>
            <a:endParaRPr lang="ru-RU" sz="1100" b="1" dirty="0" smtClean="0">
              <a:solidFill>
                <a:srgbClr val="2D8038"/>
              </a:solidFill>
            </a:endParaRPr>
          </a:p>
          <a:p>
            <a:pPr algn="r">
              <a:lnSpc>
                <a:spcPct val="70000"/>
              </a:lnSpc>
              <a:spcBef>
                <a:spcPct val="50000"/>
              </a:spcBef>
              <a:defRPr/>
            </a:pPr>
            <a:endParaRPr lang="ru-RU" sz="1100" b="1" dirty="0" smtClean="0">
              <a:solidFill>
                <a:srgbClr val="2D8038"/>
              </a:solidFill>
            </a:endParaRPr>
          </a:p>
          <a:p>
            <a:pPr algn="r">
              <a:lnSpc>
                <a:spcPct val="70000"/>
              </a:lnSpc>
              <a:spcBef>
                <a:spcPct val="50000"/>
              </a:spcBef>
              <a:defRPr/>
            </a:pPr>
            <a:endParaRPr lang="ru-RU" sz="1100" b="1" dirty="0" smtClean="0">
              <a:solidFill>
                <a:srgbClr val="2D8038"/>
              </a:solidFill>
            </a:endParaRPr>
          </a:p>
          <a:p>
            <a:pPr algn="r">
              <a:lnSpc>
                <a:spcPct val="70000"/>
              </a:lnSpc>
              <a:spcBef>
                <a:spcPct val="50000"/>
              </a:spcBef>
              <a:defRPr/>
            </a:pPr>
            <a:endParaRPr lang="ru-RU" sz="1100" b="1" dirty="0" smtClean="0">
              <a:solidFill>
                <a:srgbClr val="2D8038"/>
              </a:solidFill>
            </a:endParaRPr>
          </a:p>
          <a:p>
            <a:pPr algn="r">
              <a:lnSpc>
                <a:spcPct val="70000"/>
              </a:lnSpc>
              <a:spcBef>
                <a:spcPct val="50000"/>
              </a:spcBef>
              <a:defRPr/>
            </a:pPr>
            <a:endParaRPr lang="ru-RU" sz="1100" b="1" dirty="0" smtClean="0">
              <a:solidFill>
                <a:srgbClr val="2D8038"/>
              </a:solidFill>
            </a:endParaRPr>
          </a:p>
          <a:p>
            <a:pPr algn="r">
              <a:lnSpc>
                <a:spcPct val="70000"/>
              </a:lnSpc>
              <a:spcBef>
                <a:spcPct val="50000"/>
              </a:spcBef>
              <a:defRPr/>
            </a:pPr>
            <a:endParaRPr lang="ru-RU" sz="1100" b="1" dirty="0" smtClean="0">
              <a:solidFill>
                <a:srgbClr val="2D8038"/>
              </a:solidFill>
            </a:endParaRPr>
          </a:p>
          <a:p>
            <a:pPr algn="r"/>
            <a:endParaRPr lang="ru-RU" sz="1100" b="1" dirty="0" smtClean="0">
              <a:solidFill>
                <a:srgbClr val="006238"/>
              </a:solidFill>
            </a:endParaRPr>
          </a:p>
          <a:p>
            <a:endParaRPr lang="en-US" sz="1400" b="1" dirty="0" smtClean="0">
              <a:solidFill>
                <a:srgbClr val="006238"/>
              </a:solidFill>
            </a:endParaRPr>
          </a:p>
        </p:txBody>
      </p:sp>
      <p:sp>
        <p:nvSpPr>
          <p:cNvPr id="23554" name="AutoShape 2" descr="https://vk.com/doc8594958_468278249?hash=d939150e59a2a39ed1&amp;dl=d437472ceb0153ff25&amp;wn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AutoShape 4" descr="https://vk.com/doc8594958_468278249?hash=d939150e59a2a39ed1&amp;dl=d437472ceb0153ff25&amp;wn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2" name="Picture 2" descr="https://pp.userapi.com/c830400/v830400725/18f65a/P5vDzw4Ng48.jpg"/>
          <p:cNvPicPr>
            <a:picLocks noChangeAspect="1" noChangeArrowheads="1"/>
          </p:cNvPicPr>
          <p:nvPr/>
        </p:nvPicPr>
        <p:blipFill>
          <a:blip r:embed="rId2"/>
          <a:srcRect l="2396" t="45720" r="4154" b="18838"/>
          <a:stretch>
            <a:fillRect/>
          </a:stretch>
        </p:blipFill>
        <p:spPr bwMode="auto">
          <a:xfrm>
            <a:off x="357158" y="785794"/>
            <a:ext cx="8358246" cy="1857388"/>
          </a:xfrm>
          <a:prstGeom prst="rect">
            <a:avLst/>
          </a:prstGeom>
          <a:noFill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/>
          <a:srcRect t="13547" r="2765" b="11946"/>
          <a:stretch>
            <a:fillRect/>
          </a:stretch>
        </p:blipFill>
        <p:spPr bwMode="auto">
          <a:xfrm>
            <a:off x="357158" y="2571744"/>
            <a:ext cx="8429684" cy="3784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09316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205666" y="345867"/>
            <a:ext cx="48141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cap="all" dirty="0" smtClean="0">
                <a:solidFill>
                  <a:schemeClr val="bg1"/>
                </a:solidFill>
              </a:rPr>
              <a:t>Прогноз объема продаж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91781" y="96886"/>
            <a:ext cx="6409375" cy="56666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058366" y="96886"/>
            <a:ext cx="59614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cap="all" dirty="0" smtClean="0">
                <a:solidFill>
                  <a:srgbClr val="FF0000"/>
                </a:solidFill>
              </a:rPr>
              <a:t>Работа на результат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857232"/>
            <a:ext cx="8786874" cy="276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b="1" dirty="0" smtClean="0">
              <a:solidFill>
                <a:srgbClr val="006238"/>
              </a:solidFill>
            </a:endParaRPr>
          </a:p>
          <a:p>
            <a:endParaRPr lang="ru-RU" sz="1400" b="1" dirty="0" smtClean="0">
              <a:solidFill>
                <a:srgbClr val="006238"/>
              </a:solidFill>
            </a:endParaRPr>
          </a:p>
          <a:p>
            <a:endParaRPr lang="ru-RU" sz="1400" b="1" dirty="0" smtClean="0">
              <a:solidFill>
                <a:srgbClr val="006238"/>
              </a:solidFill>
            </a:endParaRPr>
          </a:p>
          <a:p>
            <a:endParaRPr lang="ru-RU" sz="1400" b="1" dirty="0" smtClean="0">
              <a:solidFill>
                <a:srgbClr val="006238"/>
              </a:solidFill>
            </a:endParaRPr>
          </a:p>
          <a:p>
            <a:pPr algn="r">
              <a:lnSpc>
                <a:spcPct val="70000"/>
              </a:lnSpc>
              <a:spcBef>
                <a:spcPct val="50000"/>
              </a:spcBef>
              <a:defRPr/>
            </a:pPr>
            <a:endParaRPr lang="ru-RU" sz="1100" b="1" dirty="0" smtClean="0">
              <a:solidFill>
                <a:srgbClr val="2D8038"/>
              </a:solidFill>
            </a:endParaRPr>
          </a:p>
          <a:p>
            <a:pPr algn="r">
              <a:lnSpc>
                <a:spcPct val="70000"/>
              </a:lnSpc>
              <a:spcBef>
                <a:spcPct val="50000"/>
              </a:spcBef>
              <a:defRPr/>
            </a:pPr>
            <a:endParaRPr lang="ru-RU" sz="1100" b="1" dirty="0" smtClean="0">
              <a:solidFill>
                <a:srgbClr val="2D8038"/>
              </a:solidFill>
            </a:endParaRPr>
          </a:p>
          <a:p>
            <a:pPr algn="r">
              <a:lnSpc>
                <a:spcPct val="70000"/>
              </a:lnSpc>
              <a:spcBef>
                <a:spcPct val="50000"/>
              </a:spcBef>
              <a:defRPr/>
            </a:pPr>
            <a:endParaRPr lang="ru-RU" sz="1100" b="1" dirty="0" smtClean="0">
              <a:solidFill>
                <a:srgbClr val="2D8038"/>
              </a:solidFill>
            </a:endParaRPr>
          </a:p>
          <a:p>
            <a:pPr algn="r">
              <a:lnSpc>
                <a:spcPct val="70000"/>
              </a:lnSpc>
              <a:spcBef>
                <a:spcPct val="50000"/>
              </a:spcBef>
              <a:defRPr/>
            </a:pPr>
            <a:endParaRPr lang="ru-RU" sz="1100" b="1" dirty="0" smtClean="0">
              <a:solidFill>
                <a:srgbClr val="2D8038"/>
              </a:solidFill>
            </a:endParaRPr>
          </a:p>
          <a:p>
            <a:pPr algn="r">
              <a:lnSpc>
                <a:spcPct val="70000"/>
              </a:lnSpc>
              <a:spcBef>
                <a:spcPct val="50000"/>
              </a:spcBef>
              <a:defRPr/>
            </a:pPr>
            <a:endParaRPr lang="ru-RU" sz="1100" b="1" dirty="0" smtClean="0">
              <a:solidFill>
                <a:srgbClr val="2D8038"/>
              </a:solidFill>
            </a:endParaRPr>
          </a:p>
          <a:p>
            <a:pPr algn="r">
              <a:lnSpc>
                <a:spcPct val="70000"/>
              </a:lnSpc>
              <a:spcBef>
                <a:spcPct val="50000"/>
              </a:spcBef>
              <a:defRPr/>
            </a:pPr>
            <a:endParaRPr lang="ru-RU" sz="1100" b="1" dirty="0" smtClean="0">
              <a:solidFill>
                <a:srgbClr val="2D8038"/>
              </a:solidFill>
            </a:endParaRPr>
          </a:p>
          <a:p>
            <a:pPr algn="r">
              <a:lnSpc>
                <a:spcPct val="70000"/>
              </a:lnSpc>
              <a:spcBef>
                <a:spcPct val="50000"/>
              </a:spcBef>
              <a:defRPr/>
            </a:pPr>
            <a:endParaRPr lang="ru-RU" sz="1100" b="1" dirty="0" smtClean="0">
              <a:solidFill>
                <a:srgbClr val="2D8038"/>
              </a:solidFill>
            </a:endParaRPr>
          </a:p>
          <a:p>
            <a:pPr algn="r"/>
            <a:endParaRPr lang="ru-RU" sz="1100" b="1" dirty="0" smtClean="0">
              <a:solidFill>
                <a:srgbClr val="006238"/>
              </a:solidFill>
            </a:endParaRPr>
          </a:p>
          <a:p>
            <a:endParaRPr lang="en-US" sz="1400" b="1" dirty="0" smtClean="0">
              <a:solidFill>
                <a:srgbClr val="006238"/>
              </a:solidFill>
            </a:endParaRPr>
          </a:p>
        </p:txBody>
      </p:sp>
      <p:sp>
        <p:nvSpPr>
          <p:cNvPr id="23554" name="AutoShape 2" descr="https://vk.com/doc8594958_468278249?hash=d939150e59a2a39ed1&amp;dl=d437472ceb0153ff25&amp;wn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AutoShape 4" descr="https://vk.com/doc8594958_468278249?hash=d939150e59a2a39ed1&amp;dl=d437472ceb0153ff25&amp;wn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4" name="Picture 4" descr="https://pp.userapi.com/c845217/v845217764/f93bc/ombga_I4PR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785794"/>
            <a:ext cx="3600000" cy="2399063"/>
          </a:xfrm>
          <a:prstGeom prst="rect">
            <a:avLst/>
          </a:prstGeom>
          <a:noFill/>
        </p:spPr>
      </p:pic>
      <p:pic>
        <p:nvPicPr>
          <p:cNvPr id="24578" name="Picture 2" descr="https://pp.userapi.com/c845217/v845217764/f93e0/Sbj_E1Pc19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785794"/>
            <a:ext cx="3857652" cy="2450213"/>
          </a:xfrm>
          <a:prstGeom prst="rect">
            <a:avLst/>
          </a:prstGeom>
          <a:noFill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/>
          <a:srcRect t="13547" r="4749" b="8559"/>
          <a:stretch>
            <a:fillRect/>
          </a:stretch>
        </p:blipFill>
        <p:spPr bwMode="auto">
          <a:xfrm>
            <a:off x="357158" y="3357562"/>
            <a:ext cx="5805112" cy="2781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Google Shape;54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15074" y="3357562"/>
            <a:ext cx="2786082" cy="2981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09316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205666" y="345867"/>
            <a:ext cx="48141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cap="all" dirty="0" smtClean="0">
                <a:solidFill>
                  <a:schemeClr val="bg1"/>
                </a:solidFill>
              </a:rPr>
              <a:t>Прогноз объема продаж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91781" y="96886"/>
            <a:ext cx="6409375" cy="56666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058366" y="96886"/>
            <a:ext cx="59614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cap="all" dirty="0" smtClean="0">
                <a:solidFill>
                  <a:srgbClr val="FF0000"/>
                </a:solidFill>
              </a:rPr>
              <a:t>Организация летнего отдыха детей и их родителей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857232"/>
            <a:ext cx="8786874" cy="276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b="1" dirty="0" smtClean="0">
              <a:solidFill>
                <a:srgbClr val="006238"/>
              </a:solidFill>
            </a:endParaRPr>
          </a:p>
          <a:p>
            <a:endParaRPr lang="ru-RU" sz="1400" b="1" dirty="0" smtClean="0">
              <a:solidFill>
                <a:srgbClr val="006238"/>
              </a:solidFill>
            </a:endParaRPr>
          </a:p>
          <a:p>
            <a:endParaRPr lang="ru-RU" sz="1400" b="1" dirty="0" smtClean="0">
              <a:solidFill>
                <a:srgbClr val="006238"/>
              </a:solidFill>
            </a:endParaRPr>
          </a:p>
          <a:p>
            <a:endParaRPr lang="ru-RU" sz="1400" b="1" dirty="0" smtClean="0">
              <a:solidFill>
                <a:srgbClr val="006238"/>
              </a:solidFill>
            </a:endParaRPr>
          </a:p>
          <a:p>
            <a:pPr algn="r">
              <a:lnSpc>
                <a:spcPct val="70000"/>
              </a:lnSpc>
              <a:spcBef>
                <a:spcPct val="50000"/>
              </a:spcBef>
              <a:defRPr/>
            </a:pPr>
            <a:endParaRPr lang="ru-RU" sz="1100" b="1" dirty="0" smtClean="0">
              <a:solidFill>
                <a:srgbClr val="2D8038"/>
              </a:solidFill>
            </a:endParaRPr>
          </a:p>
          <a:p>
            <a:pPr algn="r">
              <a:lnSpc>
                <a:spcPct val="70000"/>
              </a:lnSpc>
              <a:spcBef>
                <a:spcPct val="50000"/>
              </a:spcBef>
              <a:defRPr/>
            </a:pPr>
            <a:endParaRPr lang="ru-RU" sz="1100" b="1" dirty="0" smtClean="0">
              <a:solidFill>
                <a:srgbClr val="2D8038"/>
              </a:solidFill>
            </a:endParaRPr>
          </a:p>
          <a:p>
            <a:pPr algn="r">
              <a:lnSpc>
                <a:spcPct val="70000"/>
              </a:lnSpc>
              <a:spcBef>
                <a:spcPct val="50000"/>
              </a:spcBef>
              <a:defRPr/>
            </a:pPr>
            <a:endParaRPr lang="ru-RU" sz="1100" b="1" dirty="0" smtClean="0">
              <a:solidFill>
                <a:srgbClr val="2D8038"/>
              </a:solidFill>
            </a:endParaRPr>
          </a:p>
          <a:p>
            <a:pPr algn="r">
              <a:lnSpc>
                <a:spcPct val="70000"/>
              </a:lnSpc>
              <a:spcBef>
                <a:spcPct val="50000"/>
              </a:spcBef>
              <a:defRPr/>
            </a:pPr>
            <a:endParaRPr lang="ru-RU" sz="1100" b="1" dirty="0" smtClean="0">
              <a:solidFill>
                <a:srgbClr val="2D8038"/>
              </a:solidFill>
            </a:endParaRPr>
          </a:p>
          <a:p>
            <a:pPr algn="r">
              <a:lnSpc>
                <a:spcPct val="70000"/>
              </a:lnSpc>
              <a:spcBef>
                <a:spcPct val="50000"/>
              </a:spcBef>
              <a:defRPr/>
            </a:pPr>
            <a:endParaRPr lang="ru-RU" sz="1100" b="1" dirty="0" smtClean="0">
              <a:solidFill>
                <a:srgbClr val="2D8038"/>
              </a:solidFill>
            </a:endParaRPr>
          </a:p>
          <a:p>
            <a:pPr algn="r">
              <a:lnSpc>
                <a:spcPct val="70000"/>
              </a:lnSpc>
              <a:spcBef>
                <a:spcPct val="50000"/>
              </a:spcBef>
              <a:defRPr/>
            </a:pPr>
            <a:endParaRPr lang="ru-RU" sz="1100" b="1" dirty="0" smtClean="0">
              <a:solidFill>
                <a:srgbClr val="2D8038"/>
              </a:solidFill>
            </a:endParaRPr>
          </a:p>
          <a:p>
            <a:pPr algn="r">
              <a:lnSpc>
                <a:spcPct val="70000"/>
              </a:lnSpc>
              <a:spcBef>
                <a:spcPct val="50000"/>
              </a:spcBef>
              <a:defRPr/>
            </a:pPr>
            <a:endParaRPr lang="ru-RU" sz="1100" b="1" dirty="0" smtClean="0">
              <a:solidFill>
                <a:srgbClr val="2D8038"/>
              </a:solidFill>
            </a:endParaRPr>
          </a:p>
          <a:p>
            <a:pPr algn="r"/>
            <a:endParaRPr lang="ru-RU" sz="1100" b="1" dirty="0" smtClean="0">
              <a:solidFill>
                <a:srgbClr val="006238"/>
              </a:solidFill>
            </a:endParaRPr>
          </a:p>
          <a:p>
            <a:endParaRPr lang="en-US" sz="1400" b="1" dirty="0" smtClean="0">
              <a:solidFill>
                <a:srgbClr val="006238"/>
              </a:solidFill>
            </a:endParaRPr>
          </a:p>
        </p:txBody>
      </p:sp>
      <p:sp>
        <p:nvSpPr>
          <p:cNvPr id="23554" name="AutoShape 2" descr="https://vk.com/doc8594958_468278249?hash=d939150e59a2a39ed1&amp;dl=d437472ceb0153ff25&amp;wn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AutoShape 4" descr="https://vk.com/doc8594958_468278249?hash=d939150e59a2a39ed1&amp;dl=d437472ceb0153ff25&amp;wn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2" name="Picture 2" descr="https://pp.userapi.com/c846021/v846021589/b14bc/mooKn1yvrz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686" y="714356"/>
            <a:ext cx="3600000" cy="2700000"/>
          </a:xfrm>
          <a:prstGeom prst="rect">
            <a:avLst/>
          </a:prstGeom>
          <a:noFill/>
        </p:spPr>
      </p:pic>
      <p:sp>
        <p:nvSpPr>
          <p:cNvPr id="25604" name="AutoShape 4" descr="https://psv4.userapi.com/c834600/u8594958/docs/d5/e00657831381/1.jpg?extra=F18ONXW6Cw6czxLZ9BOKpGnylIDmqkr-FSuyvvbzgVtV5Sba-28GU3420Nxuurl0P0dE4AWqtKxlaFtmh--_pqW_w9qPaFFFVZSwsGaMy2gXRfQATSdJssSI9sGanAORPgFcj-XPJhXxJk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https://psv4.userapi.com/c834600/u8594958/docs/d5/e00657831381/1.jpg?extra=F18ONXW6Cw6czxLZ9BOKpGnylIDmqkr-FSuyvvbzgVtV5Sba-28GU3420Nxuurl0P0dE4AWqtKxlaFtmh--_pqW_w9qPaFFFVZSwsGaMy2gXRfQATSdJssSI9sGanAORPgFcj-XPJhXxJk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8" name="AutoShape 8" descr="https://psv4.userapi.com/c834600/u8594958/docs/d5/e00657831381/1.jpg?extra=F18ONXW6Cw6czxLZ9BOKpGnylIDmqkr-FSuyvvbzgVtV5Sba-28GU3420Nxuurl0P0dE4AWqtKxlaFtmh--_pqW_w9qPaFFFVZSwsGaMy2gXRfQATSdJssSI9sGanAORPgFcj-XPJhXxJk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0" name="AutoShape 10" descr="https://vk.com/doc8594958_470908929?hash=ef7a299d54013f6db3&amp;dl=ca7105e09ce1e940c5&amp;wn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2" name="AutoShape 12" descr="https://psv4.userapi.com/c848236/u8594958/docs/d4/cbda7b248fbe/IMG_20180706_170255.jpg?extra=MEaUJ_QrJNA13N8BU80yZCuwaxFk8-H6liW1YFmedQ2dHGWU8_j79Vdk0iQusL2TJ5txSdH_Ot-UIM5KcLyGwEyVRDcG20h5eFlrumLkKec2PbNrpsOgpcIZtOfOglgjaUQHlU0JiIcRzd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15" name="Picture 15" descr="E:\Documents and Settings\Администратор\Рабочий стол\IMG_20180706_162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1024" y="3429000"/>
            <a:ext cx="3600000" cy="2025000"/>
          </a:xfrm>
          <a:prstGeom prst="rect">
            <a:avLst/>
          </a:prstGeom>
          <a:noFill/>
        </p:spPr>
      </p:pic>
      <p:pic>
        <p:nvPicPr>
          <p:cNvPr id="25617" name="Picture 17" descr="E:\Documents and Settings\Администратор\Рабочий стол\IMG_20180706_1702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686" y="3429000"/>
            <a:ext cx="3600000" cy="2025000"/>
          </a:xfrm>
          <a:prstGeom prst="rect">
            <a:avLst/>
          </a:prstGeom>
          <a:noFill/>
        </p:spPr>
      </p:pic>
      <p:pic>
        <p:nvPicPr>
          <p:cNvPr id="27" name="Picture 3" descr="E:\Documents and Settings\Администратор\Рабочий стол\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714357"/>
            <a:ext cx="3548086" cy="26610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9316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205666" y="345867"/>
            <a:ext cx="48141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cap="all" dirty="0" smtClean="0">
                <a:solidFill>
                  <a:schemeClr val="bg1"/>
                </a:solidFill>
              </a:rPr>
              <a:t>Прогноз объема продаж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91781" y="96886"/>
            <a:ext cx="6409375" cy="56666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+mj-lt"/>
              </a:rPr>
              <a:t>ПОДГОТОВКА К  15-летию ОБЩЕСТВА ИНВАЛИДОВ И СЕМИНАРУ</a:t>
            </a:r>
            <a:r>
              <a:rPr lang="en-US" sz="1400" b="1" dirty="0" smtClean="0">
                <a:solidFill>
                  <a:srgbClr val="FF0000"/>
                </a:solidFill>
                <a:latin typeface="+mj-lt"/>
              </a:rPr>
              <a:t>,</a:t>
            </a:r>
          </a:p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+mj-lt"/>
              </a:rPr>
              <a:t> ПО ПРОЕКТУ «СЛУЖУ РОССИИ» </a:t>
            </a:r>
            <a:r>
              <a:rPr lang="ru-RU" sz="1400" b="1" dirty="0" err="1" smtClean="0">
                <a:solidFill>
                  <a:srgbClr val="FF0000"/>
                </a:solidFill>
                <a:latin typeface="+mj-lt"/>
              </a:rPr>
              <a:t>Кильмезкой</a:t>
            </a:r>
            <a:r>
              <a:rPr lang="ru-RU" sz="1400" b="1" dirty="0" smtClean="0">
                <a:solidFill>
                  <a:srgbClr val="FF0000"/>
                </a:solidFill>
                <a:latin typeface="+mj-lt"/>
              </a:rPr>
              <a:t> СОШ</a:t>
            </a:r>
            <a:endParaRPr lang="ru-RU" sz="1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857232"/>
            <a:ext cx="8786874" cy="276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b="1" dirty="0" smtClean="0">
              <a:solidFill>
                <a:srgbClr val="006238"/>
              </a:solidFill>
            </a:endParaRPr>
          </a:p>
          <a:p>
            <a:endParaRPr lang="ru-RU" sz="1400" b="1" dirty="0" smtClean="0">
              <a:solidFill>
                <a:srgbClr val="006238"/>
              </a:solidFill>
            </a:endParaRPr>
          </a:p>
          <a:p>
            <a:endParaRPr lang="ru-RU" sz="1400" b="1" dirty="0" smtClean="0">
              <a:solidFill>
                <a:srgbClr val="006238"/>
              </a:solidFill>
            </a:endParaRPr>
          </a:p>
          <a:p>
            <a:endParaRPr lang="ru-RU" sz="1400" b="1" dirty="0" smtClean="0">
              <a:solidFill>
                <a:srgbClr val="006238"/>
              </a:solidFill>
            </a:endParaRPr>
          </a:p>
          <a:p>
            <a:pPr algn="r">
              <a:lnSpc>
                <a:spcPct val="70000"/>
              </a:lnSpc>
              <a:spcBef>
                <a:spcPct val="50000"/>
              </a:spcBef>
              <a:defRPr/>
            </a:pPr>
            <a:endParaRPr lang="ru-RU" sz="1100" b="1" dirty="0" smtClean="0">
              <a:solidFill>
                <a:srgbClr val="2D8038"/>
              </a:solidFill>
            </a:endParaRPr>
          </a:p>
          <a:p>
            <a:pPr algn="r">
              <a:lnSpc>
                <a:spcPct val="70000"/>
              </a:lnSpc>
              <a:spcBef>
                <a:spcPct val="50000"/>
              </a:spcBef>
              <a:defRPr/>
            </a:pPr>
            <a:endParaRPr lang="ru-RU" sz="1100" b="1" dirty="0" smtClean="0">
              <a:solidFill>
                <a:srgbClr val="2D8038"/>
              </a:solidFill>
            </a:endParaRPr>
          </a:p>
          <a:p>
            <a:pPr algn="r">
              <a:lnSpc>
                <a:spcPct val="70000"/>
              </a:lnSpc>
              <a:spcBef>
                <a:spcPct val="50000"/>
              </a:spcBef>
              <a:defRPr/>
            </a:pPr>
            <a:endParaRPr lang="ru-RU" sz="1100" b="1" dirty="0" smtClean="0">
              <a:solidFill>
                <a:srgbClr val="2D8038"/>
              </a:solidFill>
            </a:endParaRPr>
          </a:p>
          <a:p>
            <a:pPr algn="r">
              <a:lnSpc>
                <a:spcPct val="70000"/>
              </a:lnSpc>
              <a:spcBef>
                <a:spcPct val="50000"/>
              </a:spcBef>
              <a:defRPr/>
            </a:pPr>
            <a:endParaRPr lang="ru-RU" sz="1100" b="1" dirty="0" smtClean="0">
              <a:solidFill>
                <a:srgbClr val="2D8038"/>
              </a:solidFill>
            </a:endParaRPr>
          </a:p>
          <a:p>
            <a:pPr algn="r">
              <a:lnSpc>
                <a:spcPct val="70000"/>
              </a:lnSpc>
              <a:spcBef>
                <a:spcPct val="50000"/>
              </a:spcBef>
              <a:defRPr/>
            </a:pPr>
            <a:endParaRPr lang="ru-RU" sz="1100" b="1" dirty="0" smtClean="0">
              <a:solidFill>
                <a:srgbClr val="2D8038"/>
              </a:solidFill>
            </a:endParaRPr>
          </a:p>
          <a:p>
            <a:pPr algn="r">
              <a:lnSpc>
                <a:spcPct val="70000"/>
              </a:lnSpc>
              <a:spcBef>
                <a:spcPct val="50000"/>
              </a:spcBef>
              <a:defRPr/>
            </a:pPr>
            <a:endParaRPr lang="ru-RU" sz="1100" b="1" dirty="0" smtClean="0">
              <a:solidFill>
                <a:srgbClr val="2D8038"/>
              </a:solidFill>
            </a:endParaRPr>
          </a:p>
          <a:p>
            <a:pPr algn="r">
              <a:lnSpc>
                <a:spcPct val="70000"/>
              </a:lnSpc>
              <a:spcBef>
                <a:spcPct val="50000"/>
              </a:spcBef>
              <a:defRPr/>
            </a:pPr>
            <a:endParaRPr lang="ru-RU" sz="1100" b="1" dirty="0" smtClean="0">
              <a:solidFill>
                <a:srgbClr val="2D8038"/>
              </a:solidFill>
            </a:endParaRPr>
          </a:p>
          <a:p>
            <a:pPr algn="r"/>
            <a:endParaRPr lang="ru-RU" sz="1100" b="1" dirty="0" smtClean="0">
              <a:solidFill>
                <a:srgbClr val="006238"/>
              </a:solidFill>
            </a:endParaRPr>
          </a:p>
          <a:p>
            <a:endParaRPr lang="en-US" sz="1400" b="1" dirty="0" smtClean="0">
              <a:solidFill>
                <a:srgbClr val="006238"/>
              </a:solidFill>
            </a:endParaRPr>
          </a:p>
        </p:txBody>
      </p:sp>
      <p:sp>
        <p:nvSpPr>
          <p:cNvPr id="23554" name="AutoShape 2" descr="https://vk.com/doc8594958_468278249?hash=d939150e59a2a39ed1&amp;dl=d437472ceb0153ff25&amp;wn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AutoShape 4" descr="https://vk.com/doc8594958_468278249?hash=d939150e59a2a39ed1&amp;dl=d437472ceb0153ff25&amp;wn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4" name="AutoShape 4" descr="https://psv4.userapi.com/c834600/u8594958/docs/d5/e00657831381/1.jpg?extra=F18ONXW6Cw6czxLZ9BOKpGnylIDmqkr-FSuyvvbzgVtV5Sba-28GU3420Nxuurl0P0dE4AWqtKxlaFtmh--_pqW_w9qPaFFFVZSwsGaMy2gXRfQATSdJssSI9sGanAORPgFcj-XPJhXxJk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https://psv4.userapi.com/c834600/u8594958/docs/d5/e00657831381/1.jpg?extra=F18ONXW6Cw6czxLZ9BOKpGnylIDmqkr-FSuyvvbzgVtV5Sba-28GU3420Nxuurl0P0dE4AWqtKxlaFtmh--_pqW_w9qPaFFFVZSwsGaMy2gXRfQATSdJssSI9sGanAORPgFcj-XPJhXxJk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8" name="AutoShape 8" descr="https://psv4.userapi.com/c834600/u8594958/docs/d5/e00657831381/1.jpg?extra=F18ONXW6Cw6czxLZ9BOKpGnylIDmqkr-FSuyvvbzgVtV5Sba-28GU3420Nxuurl0P0dE4AWqtKxlaFtmh--_pqW_w9qPaFFFVZSwsGaMy2gXRfQATSdJssSI9sGanAORPgFcj-XPJhXxJk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0" name="AutoShape 10" descr="https://vk.com/doc8594958_470908929?hash=ef7a299d54013f6db3&amp;dl=ca7105e09ce1e940c5&amp;wn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2" name="AutoShape 12" descr="https://psv4.userapi.com/c848236/u8594958/docs/d4/cbda7b248fbe/IMG_20180706_170255.jpg?extra=MEaUJ_QrJNA13N8BU80yZCuwaxFk8-H6liW1YFmedQ2dHGWU8_j79Vdk0iQusL2TJ5txSdH_Ot-UIM5KcLyGwEyVRDcG20h5eFlrumLkKec2PbNrpsOgpcIZtOfOglgjaUQHlU0JiIcRzd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28" name="Picture 4" descr="E:\Documents and Settings\Администратор\Рабочий стол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714356"/>
            <a:ext cx="3600000" cy="2025000"/>
          </a:xfrm>
          <a:prstGeom prst="rect">
            <a:avLst/>
          </a:prstGeom>
          <a:noFill/>
        </p:spPr>
      </p:pic>
      <p:pic>
        <p:nvPicPr>
          <p:cNvPr id="26629" name="Picture 5" descr="E:\Documents and Settings\Администратор\Рабочий стол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714356"/>
            <a:ext cx="3600000" cy="2025000"/>
          </a:xfrm>
          <a:prstGeom prst="rect">
            <a:avLst/>
          </a:prstGeom>
          <a:noFill/>
        </p:spPr>
      </p:pic>
      <p:pic>
        <p:nvPicPr>
          <p:cNvPr id="26630" name="Picture 6" descr="E:\Documents and Settings\Администратор\Рабочий стол\vidy-i-roda-vojs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786055"/>
            <a:ext cx="7286676" cy="34611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9316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10905</TotalTime>
  <Words>293</Words>
  <Application>Microsoft Office PowerPoint</Application>
  <PresentationFormat>Экран (4:3)</PresentationFormat>
  <Paragraphs>100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Шебанова</dc:creator>
  <cp:lastModifiedBy>Admin</cp:lastModifiedBy>
  <cp:revision>910</cp:revision>
  <cp:lastPrinted>2017-09-25T08:44:28Z</cp:lastPrinted>
  <dcterms:created xsi:type="dcterms:W3CDTF">2014-06-05T14:06:15Z</dcterms:created>
  <dcterms:modified xsi:type="dcterms:W3CDTF">2019-06-14T01:59:42Z</dcterms:modified>
</cp:coreProperties>
</file>