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352" r:id="rId3"/>
    <p:sldId id="268" r:id="rId4"/>
    <p:sldId id="343" r:id="rId5"/>
    <p:sldId id="264" r:id="rId6"/>
    <p:sldId id="332" r:id="rId7"/>
    <p:sldId id="351" r:id="rId8"/>
    <p:sldId id="336" r:id="rId9"/>
    <p:sldId id="348" r:id="rId10"/>
    <p:sldId id="35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Каленюк" initials="Д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0000"/>
    <a:srgbClr val="DF11A9"/>
    <a:srgbClr val="C62AC6"/>
    <a:srgbClr val="E22A2A"/>
    <a:srgbClr val="40CC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 autoAdjust="0"/>
    <p:restoredTop sz="94531" autoAdjust="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5CCC1-F2E0-47F9-A663-4C35FE3AE4A1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2AAE7-7428-42CF-B592-41425A25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2AAE7-7428-42CF-B592-41425A2573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122855-BE68-41B2-BBCC-2A4291CC0E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3559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3560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2fons.ru/pic/201407/1920x1200/2fons.ru-35911.jpg"/>
          <p:cNvPicPr>
            <a:picLocks noChangeAspect="1" noChangeArrowheads="1"/>
          </p:cNvPicPr>
          <p:nvPr/>
        </p:nvPicPr>
        <p:blipFill>
          <a:blip r:embed="rId2" cstate="print">
            <a:lum bright="38000"/>
          </a:blip>
          <a:srcRect/>
          <a:stretch>
            <a:fillRect/>
          </a:stretch>
        </p:blipFill>
        <p:spPr bwMode="auto">
          <a:xfrm>
            <a:off x="0" y="0"/>
            <a:ext cx="917321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Ожидаемые результаты.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accent1"/>
                </a:solidFill>
              </a:rPr>
              <a:t> В ходе деятельности по реализации проекта предполагается, что от участников проекта будет исходить:</a:t>
            </a:r>
          </a:p>
          <a:p>
            <a:pPr lvl="0"/>
            <a:r>
              <a:rPr lang="ru-RU" sz="2800" b="1" dirty="0" smtClean="0">
                <a:solidFill>
                  <a:schemeClr val="accent1"/>
                </a:solidFill>
              </a:rPr>
              <a:t>-инициатива сознательного социального поведения, т. е. соблюдение правил поведения в обществе; </a:t>
            </a:r>
          </a:p>
          <a:p>
            <a:pPr lvl="0"/>
            <a:r>
              <a:rPr lang="ru-RU" sz="2800" b="1" dirty="0" smtClean="0">
                <a:solidFill>
                  <a:schemeClr val="accent1"/>
                </a:solidFill>
              </a:rPr>
              <a:t>- осознанность социальной значимости, т.е. поймут, что могут приносить реальную посильную пользу нуждающимся людям;</a:t>
            </a:r>
          </a:p>
          <a:p>
            <a:pPr lvl="0"/>
            <a:r>
              <a:rPr lang="ru-RU" sz="2800" b="1" dirty="0" smtClean="0">
                <a:solidFill>
                  <a:schemeClr val="accent1"/>
                </a:solidFill>
              </a:rPr>
              <a:t>- воспитание в самих себе ответственного толерантного сознания и поведения в повседневной жизни – один из главных  прогнозов и ожидаемых результатов.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Users\Администратор\Desktop\1209_9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2195736" cy="2261773"/>
          </a:xfrm>
          <a:prstGeom prst="rect">
            <a:avLst/>
          </a:prstGeom>
          <a:noFill/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123728" y="0"/>
            <a:ext cx="6336704" cy="2060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47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   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  </a:t>
            </a:r>
            <a:r>
              <a:rPr lang="ru-RU" sz="8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Социальный проект </a:t>
            </a:r>
          </a:p>
          <a:p>
            <a:pPr algn="ctr"/>
            <a:r>
              <a:rPr lang="ru-RU" sz="8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«Доброе сердце – </a:t>
            </a:r>
          </a:p>
          <a:p>
            <a:pPr algn="ctr"/>
            <a:r>
              <a:rPr lang="ru-RU" sz="8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добрые дела»</a:t>
            </a:r>
          </a:p>
          <a:p>
            <a:pPr algn="ctr"/>
            <a:r>
              <a:rPr lang="ru-RU" sz="8000" b="1" i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endParaRPr lang="ru-RU" sz="8000" b="1" i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2fons.ru/pic/201407/1920x1200/2fons.ru-35911.jpg"/>
          <p:cNvPicPr>
            <a:picLocks noChangeAspect="1" noChangeArrowheads="1"/>
          </p:cNvPicPr>
          <p:nvPr/>
        </p:nvPicPr>
        <p:blipFill>
          <a:blip r:embed="rId2" cstate="print">
            <a:lum bright="38000"/>
          </a:blip>
          <a:srcRect/>
          <a:stretch>
            <a:fillRect/>
          </a:stretch>
        </p:blipFill>
        <p:spPr bwMode="auto">
          <a:xfrm>
            <a:off x="0" y="0"/>
            <a:ext cx="9173211" cy="68580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-34871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Цель проекта:</a:t>
            </a:r>
            <a:endParaRPr lang="ru-RU" sz="5400" dirty="0" smtClean="0">
              <a:solidFill>
                <a:srgbClr val="C00000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</a:rPr>
              <a:t> 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DF11A9"/>
                </a:solidFill>
              </a:rPr>
              <a:t>1)  включение школьников в активную благотворительную деятельность, направленную на психологическую поддержку пожилых людей; </a:t>
            </a:r>
          </a:p>
          <a:p>
            <a:r>
              <a:rPr lang="ru-RU" sz="3200" dirty="0" smtClean="0">
                <a:solidFill>
                  <a:srgbClr val="DF11A9"/>
                </a:solidFill>
              </a:rPr>
              <a:t>   2) формирование у школьников чувств милосердия, отзывчивости, сострадания, доброго отношения друг к другу.</a:t>
            </a:r>
          </a:p>
          <a:p>
            <a:r>
              <a:rPr lang="ru-RU" sz="3200" dirty="0" smtClean="0">
                <a:solidFill>
                  <a:srgbClr val="DF11A9"/>
                </a:solidFill>
              </a:rPr>
              <a:t> 3) улучшение качества жизни одиноких пожилых людей.</a:t>
            </a:r>
          </a:p>
          <a:p>
            <a:r>
              <a:rPr lang="ru-RU" sz="3200" dirty="0" smtClean="0">
                <a:solidFill>
                  <a:srgbClr val="DF11A9"/>
                </a:solidFill>
              </a:rPr>
              <a:t>4) укрепление  духовной связи между людьми разных поколений.</a:t>
            </a:r>
          </a:p>
          <a:p>
            <a:pPr algn="ctr"/>
            <a:endParaRPr lang="ru-RU" sz="3200" b="1" dirty="0" smtClean="0"/>
          </a:p>
          <a:p>
            <a:pPr eaLnBrk="0" hangingPunct="0"/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G:\я гражд 18\1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165" r="1263" b="41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2fons.ru/pic/201407/1920x1200/2fons.ru-35911.jpg"/>
          <p:cNvPicPr>
            <a:picLocks noChangeAspect="1" noChangeArrowheads="1"/>
          </p:cNvPicPr>
          <p:nvPr/>
        </p:nvPicPr>
        <p:blipFill>
          <a:blip r:embed="rId2" cstate="print">
            <a:lum bright="38000"/>
          </a:blip>
          <a:srcRect/>
          <a:stretch>
            <a:fillRect/>
          </a:stretch>
        </p:blipFill>
        <p:spPr bwMode="auto">
          <a:xfrm>
            <a:off x="0" y="0"/>
            <a:ext cx="9173211" cy="68580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14283" y="84848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Авторы проекта: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Волонтёрский отряд «Прометей»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/>
              <a:t>                                                                                                                         </a:t>
            </a:r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chemeClr val="accent2"/>
                </a:solidFill>
              </a:rPr>
              <a:t>Координаторы</a:t>
            </a:r>
            <a:r>
              <a:rPr lang="ru-RU" sz="3600" b="1" dirty="0">
                <a:solidFill>
                  <a:schemeClr val="accent2"/>
                </a:solidFill>
              </a:rPr>
              <a:t>: 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Модин Андрей Евгеньевич,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Твердова </a:t>
            </a:r>
            <a:r>
              <a:rPr lang="ru-RU" sz="3600" b="1" dirty="0">
                <a:solidFill>
                  <a:srgbClr val="FF0000"/>
                </a:solidFill>
              </a:rPr>
              <a:t>Светлана </a:t>
            </a:r>
            <a:r>
              <a:rPr lang="ru-RU" sz="3600" b="1" dirty="0" smtClean="0">
                <a:solidFill>
                  <a:srgbClr val="FF0000"/>
                </a:solidFill>
              </a:rPr>
              <a:t>Александровна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 eaLnBrk="0" hangingPunct="0"/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2fons.ru/pic/201407/1920x1200/2fons.ru-35911.jpg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/>
          <a:stretch>
            <a:fillRect/>
          </a:stretch>
        </p:blipFill>
        <p:spPr bwMode="auto">
          <a:xfrm>
            <a:off x="0" y="0"/>
            <a:ext cx="9173211" cy="6858000"/>
          </a:xfrm>
          <a:prstGeom prst="rect">
            <a:avLst/>
          </a:prstGeom>
          <a:noFill/>
        </p:spPr>
      </p:pic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28092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Социальные   партнеры</a:t>
            </a:r>
            <a:endParaRPr lang="ru-RU" sz="2400" b="1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7379" name="Rectangle 35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0" y="1340768"/>
            <a:ext cx="9143999" cy="5086277"/>
            <a:chOff x="1" y="1484786"/>
            <a:chExt cx="9143999" cy="5086277"/>
          </a:xfrm>
        </p:grpSpPr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427984" y="2708920"/>
              <a:ext cx="0" cy="504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" y="1484786"/>
              <a:ext cx="9143999" cy="5086277"/>
              <a:chOff x="1" y="1484786"/>
              <a:chExt cx="9143999" cy="5086277"/>
            </a:xfrm>
          </p:grpSpPr>
          <p:grpSp>
            <p:nvGrpSpPr>
              <p:cNvPr id="57347" name="Group 3"/>
              <p:cNvGrpSpPr>
                <a:grpSpLocks noChangeAspect="1"/>
              </p:cNvGrpSpPr>
              <p:nvPr/>
            </p:nvGrpSpPr>
            <p:grpSpPr bwMode="auto">
              <a:xfrm>
                <a:off x="1" y="1484786"/>
                <a:ext cx="8966048" cy="5086277"/>
                <a:chOff x="2354" y="5842"/>
                <a:chExt cx="10069" cy="4784"/>
              </a:xfrm>
            </p:grpSpPr>
            <p:sp>
              <p:nvSpPr>
                <p:cNvPr id="57378" name="AutoShape 3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354" y="5842"/>
                  <a:ext cx="9986" cy="4741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57358" name="Group 14"/>
                <p:cNvGrpSpPr>
                  <a:grpSpLocks/>
                </p:cNvGrpSpPr>
                <p:nvPr/>
              </p:nvGrpSpPr>
              <p:grpSpPr bwMode="auto">
                <a:xfrm>
                  <a:off x="2717" y="5910"/>
                  <a:ext cx="9706" cy="4716"/>
                  <a:chOff x="440" y="714"/>
                  <a:chExt cx="5114" cy="2465"/>
                </a:xfrm>
              </p:grpSpPr>
              <p:sp>
                <p:nvSpPr>
                  <p:cNvPr id="5737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974" y="1528"/>
                    <a:ext cx="2041" cy="726"/>
                  </a:xfrm>
                  <a:prstGeom prst="rect">
                    <a:avLst/>
                  </a:prstGeom>
                  <a:solidFill>
                    <a:srgbClr val="0099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65837" tIns="32918" rIns="65837" bIns="329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sz="2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Волонтерский отряд</a:t>
                    </a:r>
                  </a:p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sz="2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«Прометей»</a:t>
                    </a:r>
                    <a:endPara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37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40" y="1847"/>
                    <a:ext cx="1225" cy="589"/>
                  </a:xfrm>
                  <a:prstGeom prst="rect">
                    <a:avLst/>
                  </a:prstGeom>
                  <a:solidFill>
                    <a:srgbClr val="0099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65837" tIns="32918" rIns="65837" bIns="329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Общешкольный родительский комитет</a:t>
                    </a:r>
                    <a:endPara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37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40" y="820"/>
                    <a:ext cx="1364" cy="589"/>
                  </a:xfrm>
                  <a:prstGeom prst="rect">
                    <a:avLst/>
                  </a:prstGeom>
                  <a:solidFill>
                    <a:srgbClr val="0099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65837" tIns="32918" rIns="65837" bIns="329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    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sz="2000" b="1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rPr>
                      <a:t>Администрация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школы</a:t>
                    </a:r>
                    <a:endPara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37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318" y="1847"/>
                    <a:ext cx="1225" cy="589"/>
                  </a:xfrm>
                  <a:prstGeom prst="rect">
                    <a:avLst/>
                  </a:prstGeom>
                  <a:solidFill>
                    <a:srgbClr val="0099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65837" tIns="32918" rIns="65837" bIns="329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Коллектив     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sz="2400" b="1" dirty="0" smtClean="0">
                        <a:solidFill>
                          <a:srgbClr val="FFFFFF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педагогов     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ru-RU" sz="2400" b="1" dirty="0" smtClean="0">
                        <a:solidFill>
                          <a:srgbClr val="FFFFFF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  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школы</a:t>
                    </a:r>
                    <a:endParaRPr kumimoji="0" lang="ru-RU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37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2555"/>
                    <a:ext cx="2983" cy="589"/>
                  </a:xfrm>
                  <a:prstGeom prst="rect">
                    <a:avLst/>
                  </a:prstGeom>
                  <a:solidFill>
                    <a:srgbClr val="0099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65837" tIns="32918" rIns="65837" bIns="329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    </a:t>
                    </a:r>
                    <a:endParaRPr kumimoji="0" lang="ru-RU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37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75" y="855"/>
                    <a:ext cx="1225" cy="589"/>
                  </a:xfrm>
                  <a:prstGeom prst="rect">
                    <a:avLst/>
                  </a:prstGeom>
                  <a:solidFill>
                    <a:srgbClr val="0099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65837" tIns="32918" rIns="65837" bIns="329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Краеведческий        отряд</a:t>
                    </a:r>
                    <a:endParaRPr kumimoji="0" lang="ru-RU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« Поиск»</a:t>
                    </a:r>
                    <a:endParaRPr kumimoji="0" lang="ru-RU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36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037" y="2590"/>
                    <a:ext cx="1225" cy="589"/>
                  </a:xfrm>
                  <a:prstGeom prst="rect">
                    <a:avLst/>
                  </a:prstGeom>
                  <a:solidFill>
                    <a:srgbClr val="0099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65837" tIns="32918" rIns="65837" bIns="329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 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Жители </a:t>
                    </a:r>
                    <a:endParaRPr kumimoji="0" lang="ru-RU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территории</a:t>
                    </a:r>
                    <a:endPara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36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714"/>
                    <a:ext cx="1225" cy="589"/>
                  </a:xfrm>
                  <a:prstGeom prst="rect">
                    <a:avLst/>
                  </a:prstGeom>
                  <a:solidFill>
                    <a:srgbClr val="0099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65837" tIns="32918" rIns="65837" bIns="329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Администрация Октябрьского сельского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поселения</a:t>
                    </a:r>
                    <a:endParaRPr kumimoji="0" lang="ru-RU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7357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5305" y="6858"/>
                  <a:ext cx="1294" cy="6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35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982" y="8077"/>
                  <a:ext cx="647" cy="3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355" name="Line 11"/>
                <p:cNvSpPr>
                  <a:spLocks noChangeShapeType="1"/>
                </p:cNvSpPr>
                <p:nvPr/>
              </p:nvSpPr>
              <p:spPr bwMode="auto">
                <a:xfrm>
                  <a:off x="9510" y="8077"/>
                  <a:ext cx="500" cy="4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35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621" y="6722"/>
                  <a:ext cx="1375" cy="7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352" name="Line 8"/>
                <p:cNvSpPr>
                  <a:spLocks noChangeShapeType="1"/>
                </p:cNvSpPr>
                <p:nvPr/>
              </p:nvSpPr>
              <p:spPr bwMode="auto">
                <a:xfrm>
                  <a:off x="8135" y="8822"/>
                  <a:ext cx="1093" cy="6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35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378" y="8890"/>
                  <a:ext cx="1140" cy="6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3" name="Прямоугольник 22"/>
              <p:cNvSpPr/>
              <p:nvPr/>
            </p:nvSpPr>
            <p:spPr>
              <a:xfrm>
                <a:off x="3995936" y="5301208"/>
                <a:ext cx="514806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Первый заместитель Председателя Ивановской областной Думы Буров Анатолий Константинович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2fons.ru/pic/201407/1920x1200/2fons.ru-35911.jpg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/>
          <a:stretch>
            <a:fillRect/>
          </a:stretch>
        </p:blipFill>
        <p:spPr bwMode="auto">
          <a:xfrm>
            <a:off x="0" y="0"/>
            <a:ext cx="9173211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WordArt 1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6336704" cy="4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6"/>
              </a:avLst>
            </a:prstTxWarp>
          </a:bodyPr>
          <a:lstStyle/>
          <a:p>
            <a:r>
              <a:rPr lang="ru-RU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Итоги </a:t>
            </a:r>
            <a:r>
              <a:rPr lang="ru-RU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работы</a:t>
            </a:r>
            <a:endParaRPr lang="ru-RU" sz="36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Сентябрь </a:t>
            </a:r>
            <a:r>
              <a:rPr lang="ru-RU" sz="3200" b="1" i="1" dirty="0" smtClean="0">
                <a:solidFill>
                  <a:srgbClr val="FF0000"/>
                </a:solidFill>
              </a:rPr>
              <a:t>2017 года </a:t>
            </a:r>
            <a:r>
              <a:rPr lang="ru-RU" sz="3200" b="1" i="1" dirty="0" smtClean="0">
                <a:solidFill>
                  <a:srgbClr val="FFFF00"/>
                </a:solidFill>
              </a:rPr>
              <a:t>- 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уборка придомовой территории  и прополка огорода.</a:t>
            </a:r>
          </a:p>
          <a:p>
            <a:r>
              <a:rPr lang="ru-RU" dirty="0" smtClean="0"/>
              <a:t>2. </a:t>
            </a:r>
          </a:p>
          <a:p>
            <a:r>
              <a:rPr lang="ru-RU" dirty="0" smtClean="0"/>
              <a:t>3.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НЯ</a:t>
            </a:r>
            <a:endParaRPr lang="ru-RU" dirty="0"/>
          </a:p>
        </p:txBody>
      </p:sp>
      <p:pic>
        <p:nvPicPr>
          <p:cNvPr id="18433" name="Picture 1" descr="G:\НЯ\Н.Я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404664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Октябрь 2017 года -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поздравление с Днём Учителя.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НЯ\20171116_121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2178</TotalTime>
  <Words>177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Фото НЯ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212</cp:revision>
  <dcterms:created xsi:type="dcterms:W3CDTF">2012-12-12T10:04:04Z</dcterms:created>
  <dcterms:modified xsi:type="dcterms:W3CDTF">2018-04-19T07:59:06Z</dcterms:modified>
</cp:coreProperties>
</file>