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9/19/2018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Ерастов Виктор Сергеевич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7592">
            <a:off x="989215" y="523704"/>
            <a:ext cx="9085811" cy="26513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2746">
            <a:off x="1130201" y="2667797"/>
            <a:ext cx="4714485" cy="314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49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Ерастов </a:t>
            </a:r>
            <a:r>
              <a:rPr lang="ru-RU" dirty="0" err="1" smtClean="0"/>
              <a:t>виктор</a:t>
            </a:r>
            <a:r>
              <a:rPr lang="ru-RU" dirty="0" smtClean="0"/>
              <a:t> </a:t>
            </a:r>
            <a:r>
              <a:rPr lang="ru-RU" dirty="0" err="1" smtClean="0"/>
              <a:t>сергеевич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Автор:</a:t>
            </a:r>
          </a:p>
          <a:p>
            <a:r>
              <a:rPr lang="ru-RU" dirty="0"/>
              <a:t>Книги «Православное предпринимательство», в соавторстве «Сарапул 2000», «Дом и его хозяин» и более 30 научных и методических работ; оригинальных методик финансового </a:t>
            </a:r>
            <a:r>
              <a:rPr lang="ru-RU" dirty="0" err="1"/>
              <a:t>контроллинга</a:t>
            </a:r>
            <a:r>
              <a:rPr lang="ru-RU" dirty="0"/>
              <a:t> и бюджетирования на предприятиях; программ развития туризма и внутреннего водного транспорта в Удмуртии; идей «Народных экскурсий», книжной серии «Память Сарапула», возрождения традиции Сарапульского Казанского крестного хода. Нескольких социально-культурных, общественных проектов и программ.</a:t>
            </a:r>
          </a:p>
        </p:txBody>
      </p:sp>
    </p:spTree>
    <p:extLst>
      <p:ext uri="{BB962C8B-B14F-4D97-AF65-F5344CB8AC3E}">
        <p14:creationId xmlns:p14="http://schemas.microsoft.com/office/powerpoint/2010/main" val="1536205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83128"/>
            <a:ext cx="10394707" cy="529145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Награждён:</a:t>
            </a:r>
            <a:br>
              <a:rPr lang="ru-RU" dirty="0"/>
            </a:br>
            <a:r>
              <a:rPr lang="ru-RU" dirty="0"/>
              <a:t>— Орденами: «Архистратига Божия Михаила», Императорским и Царским Орденом «Святого Станислава» III ст.</a:t>
            </a:r>
            <a:br>
              <a:rPr lang="ru-RU" dirty="0"/>
            </a:br>
            <a:r>
              <a:rPr lang="ru-RU" dirty="0"/>
              <a:t>— Медалями: «10 лет Дворянскому собранию России», «За вклад в наследие народов России», «10 лет Дворянскому Собранию Удмуртии», Крест «За увековечивание памяти Отечественной войны 1812 года», «400 лет Дому Романовых», «В память 400-летия Дома Романовых. 1613-2013», «Юбилей Всенародного Подвига. 1613-2013», Крест «В память Российского воинства», «Во имя России», «За следование традициям Печерских целителей» II степени (Украина).</a:t>
            </a:r>
            <a:br>
              <a:rPr lang="ru-RU" dirty="0"/>
            </a:br>
            <a:r>
              <a:rPr lang="ru-RU" dirty="0"/>
              <a:t>— Почетными грамотами и благодарственными письмами: Главы города </a:t>
            </a:r>
            <a:r>
              <a:rPr lang="ru-RU" dirty="0" smtClean="0"/>
              <a:t>Сарапула, Главы </a:t>
            </a:r>
            <a:r>
              <a:rPr lang="ru-RU" dirty="0" err="1" smtClean="0"/>
              <a:t>каракулинского</a:t>
            </a:r>
            <a:r>
              <a:rPr lang="ru-RU" dirty="0" smtClean="0"/>
              <a:t> района, </a:t>
            </a:r>
            <a:r>
              <a:rPr lang="ru-RU" dirty="0"/>
              <a:t>Администрации города Сарапула, Министерства промышленности и транспорта Удмуртии, Государственного Совета Удмуртской Республики, Архиерейскими грамотами Ижевской и Удмуртской епархии (2010, 2011 гг.), </a:t>
            </a:r>
            <a:r>
              <a:rPr lang="ru-RU" dirty="0" err="1"/>
              <a:t>Сарапульской</a:t>
            </a:r>
            <a:r>
              <a:rPr lang="ru-RU" dirty="0"/>
              <a:t> епархии (2014 г.) в благословение за усердные труды во славу Святой Церкви.</a:t>
            </a:r>
          </a:p>
        </p:txBody>
      </p:sp>
    </p:spTree>
    <p:extLst>
      <p:ext uri="{BB962C8B-B14F-4D97-AF65-F5344CB8AC3E}">
        <p14:creationId xmlns:p14="http://schemas.microsoft.com/office/powerpoint/2010/main" val="220140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262" y="303898"/>
            <a:ext cx="6078420" cy="1533868"/>
          </a:xfrm>
        </p:spPr>
        <p:txBody>
          <a:bodyPr/>
          <a:lstStyle/>
          <a:p>
            <a:pPr algn="ctr"/>
            <a:r>
              <a:rPr lang="ru-RU" dirty="0" smtClean="0"/>
              <a:t>Город на ощупь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45" y="303897"/>
            <a:ext cx="4615152" cy="4620950"/>
          </a:xfrm>
        </p:spPr>
      </p:pic>
      <p:sp>
        <p:nvSpPr>
          <p:cNvPr id="5" name="Прямоугольник 4"/>
          <p:cNvSpPr/>
          <p:nvPr/>
        </p:nvSpPr>
        <p:spPr>
          <a:xfrm>
            <a:off x="5212080" y="1837765"/>
            <a:ext cx="5943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создать </a:t>
            </a:r>
            <a:r>
              <a:rPr lang="ru-RU" dirty="0"/>
              <a:t>условия для облегчения доступа инвалидов к культурно-историческим ценностям города </a:t>
            </a:r>
            <a:r>
              <a:rPr lang="ru-RU" dirty="0" smtClean="0"/>
              <a:t>Сарапула и </a:t>
            </a:r>
            <a:r>
              <a:rPr lang="ru-RU" dirty="0"/>
              <a:t>уравнять возможности незрячих и зрячих людей в восприятии памятников </a:t>
            </a:r>
            <a:r>
              <a:rPr lang="ru-RU" dirty="0" smtClean="0"/>
              <a:t>истории и архитектуры, </a:t>
            </a:r>
            <a:r>
              <a:rPr lang="ru-RU" dirty="0"/>
              <a:t>сделав их доступными как для визуального, так и для тактильного </a:t>
            </a:r>
            <a:r>
              <a:rPr lang="ru-RU" dirty="0" smtClean="0"/>
              <a:t>восприятия как самостоятельно, так и с помощью подготовленных волонтёров.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645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ПАРТНЁРЫ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84" y="1652481"/>
            <a:ext cx="3657601" cy="3463524"/>
          </a:xfrm>
        </p:spPr>
      </p:pic>
      <p:sp>
        <p:nvSpPr>
          <p:cNvPr id="5" name="Прямоугольник 4"/>
          <p:cNvSpPr/>
          <p:nvPr/>
        </p:nvSpPr>
        <p:spPr>
          <a:xfrm>
            <a:off x="4497184" y="1720840"/>
            <a:ext cx="712400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Проект «Город на ощупь» ГНОО «Ассоциация родителей детей-инвалидов города Сарапула» получил поддержку Координационного комитета по проведению конкурсов на предоставление грантов Президента Российской Федерации в соответствии с Распоряжением Президента Российской Федерации от 3 апреля 2017 года № 93-рп «Об обеспечении в 2017 году государственной поддержки некоммерческих неправительственных организаций, участвующих в развитии институтов гражданского общества, реализующих социально значимые проекты и проекты в сфере защиты прав и свобод человека и гражданина</a:t>
            </a:r>
            <a:r>
              <a:rPr lang="ru-RU" dirty="0" smtClean="0"/>
              <a:t>» на </a:t>
            </a:r>
            <a:r>
              <a:rPr lang="ru-RU" dirty="0"/>
              <a:t>сумму </a:t>
            </a:r>
            <a:r>
              <a:rPr lang="ru-RU" dirty="0" smtClean="0"/>
              <a:t>9 869 127 рублей.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9119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736" y="153786"/>
            <a:ext cx="7610301" cy="1151965"/>
          </a:xfrm>
        </p:spPr>
        <p:txBody>
          <a:bodyPr/>
          <a:lstStyle/>
          <a:p>
            <a:pPr algn="ctr"/>
            <a:r>
              <a:rPr lang="ru-RU" dirty="0" smtClean="0"/>
              <a:t>ПАРТНЁРЫ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142" y="153786"/>
            <a:ext cx="3632661" cy="36041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260" y="3771407"/>
            <a:ext cx="7942677" cy="1487546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37" y="1662546"/>
            <a:ext cx="6343650" cy="1543050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08" y="3421380"/>
            <a:ext cx="2824559" cy="192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64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5350" y="217563"/>
            <a:ext cx="3927763" cy="1151965"/>
          </a:xfrm>
        </p:spPr>
        <p:txBody>
          <a:bodyPr/>
          <a:lstStyle/>
          <a:p>
            <a:r>
              <a:rPr lang="ru-RU" dirty="0" smtClean="0"/>
              <a:t>ПАРТНЁРЫ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48" y="0"/>
            <a:ext cx="5227331" cy="17891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309" y="1720924"/>
            <a:ext cx="3013555" cy="27261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539" y="1720924"/>
            <a:ext cx="2709025" cy="27090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0924"/>
            <a:ext cx="2825402" cy="270902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09013" y="4840378"/>
            <a:ext cx="4753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Школы города Сарапула №№ 8, 12, 15, 17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092" y="1720924"/>
            <a:ext cx="3648029" cy="272610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888775" y="3246704"/>
            <a:ext cx="2369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Музей истории религий и национальностей </a:t>
            </a:r>
            <a:r>
              <a:rPr lang="ru-RU" dirty="0" err="1" smtClean="0">
                <a:solidFill>
                  <a:srgbClr val="C00000"/>
                </a:solidFill>
              </a:rPr>
              <a:t>Прикамья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06780" y="4840378"/>
            <a:ext cx="4733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Сарапульский педагогический колледж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49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28" y="677488"/>
            <a:ext cx="4916977" cy="1151965"/>
          </a:xfrm>
        </p:spPr>
        <p:txBody>
          <a:bodyPr/>
          <a:lstStyle/>
          <a:p>
            <a:r>
              <a:rPr lang="ru-RU" dirty="0" smtClean="0"/>
              <a:t>Сформир</a:t>
            </a:r>
            <a:r>
              <a:rPr lang="ru-RU" b="1" dirty="0" smtClean="0"/>
              <a:t>ов</a:t>
            </a:r>
            <a:r>
              <a:rPr lang="ru-RU" dirty="0" smtClean="0"/>
              <a:t>ано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9600" dirty="0">
                <a:solidFill>
                  <a:srgbClr val="C00000"/>
                </a:solidFill>
              </a:rPr>
              <a:t>20</a:t>
            </a:r>
            <a:r>
              <a:rPr lang="ru-RU" dirty="0"/>
              <a:t> волонтёрских </a:t>
            </a:r>
            <a:r>
              <a:rPr lang="ru-RU" dirty="0" smtClean="0"/>
              <a:t>отрядов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общей численностью </a:t>
            </a:r>
            <a:r>
              <a:rPr lang="ru-RU" sz="9600" dirty="0">
                <a:solidFill>
                  <a:srgbClr val="C00000"/>
                </a:solidFill>
              </a:rPr>
              <a:t>541</a:t>
            </a:r>
            <a:r>
              <a:rPr lang="ru-RU" sz="9600" dirty="0"/>
              <a:t> </a:t>
            </a:r>
            <a:r>
              <a:rPr lang="ru-RU" dirty="0"/>
              <a:t>человек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575" y="476162"/>
            <a:ext cx="5978530" cy="397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85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4384963" cy="1151965"/>
          </a:xfrm>
        </p:spPr>
        <p:txBody>
          <a:bodyPr/>
          <a:lstStyle/>
          <a:p>
            <a:r>
              <a:rPr lang="ru-RU" dirty="0" smtClean="0"/>
              <a:t>Разработаны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Рабочая тетрадь Экскурсовода-волонтёра</a:t>
            </a:r>
          </a:p>
          <a:p>
            <a:pPr marL="0" indent="0">
              <a:buNone/>
            </a:pPr>
            <a:r>
              <a:rPr lang="ru-RU" dirty="0" smtClean="0"/>
              <a:t>Методические пособия по </a:t>
            </a:r>
            <a:r>
              <a:rPr lang="ru-RU" sz="9600" dirty="0" smtClean="0">
                <a:solidFill>
                  <a:srgbClr val="C00000"/>
                </a:solidFill>
              </a:rPr>
              <a:t>3 </a:t>
            </a:r>
            <a:r>
              <a:rPr lang="ru-RU" dirty="0" smtClean="0"/>
              <a:t>туристическим маршрутам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033" y="128936"/>
            <a:ext cx="3315797" cy="487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59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7448" y="232756"/>
            <a:ext cx="4172988" cy="51418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9600" dirty="0" smtClean="0">
                <a:solidFill>
                  <a:srgbClr val="C00000"/>
                </a:solidFill>
              </a:rPr>
              <a:t>2 </a:t>
            </a:r>
            <a:r>
              <a:rPr lang="ru-RU" sz="2200" dirty="0" err="1" smtClean="0"/>
              <a:t>флешмоба</a:t>
            </a:r>
            <a:r>
              <a:rPr lang="ru-RU" sz="2200" dirty="0" smtClean="0"/>
              <a:t>  </a:t>
            </a:r>
            <a:r>
              <a:rPr lang="ru-RU" sz="9600" dirty="0" smtClean="0">
                <a:solidFill>
                  <a:srgbClr val="C00000"/>
                </a:solidFill>
              </a:rPr>
              <a:t>40</a:t>
            </a:r>
            <a:r>
              <a:rPr lang="ru-RU" dirty="0" smtClean="0"/>
              <a:t> </a:t>
            </a:r>
            <a:r>
              <a:rPr lang="ru-RU" dirty="0" err="1" smtClean="0"/>
              <a:t>миниэкскурсий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у </a:t>
            </a:r>
            <a:r>
              <a:rPr lang="ru-RU" sz="9600" dirty="0" smtClean="0">
                <a:solidFill>
                  <a:srgbClr val="C00000"/>
                </a:solidFill>
              </a:rPr>
              <a:t>20</a:t>
            </a:r>
            <a:r>
              <a:rPr lang="ru-RU" dirty="0" smtClean="0"/>
              <a:t> объектов культурного наследия для </a:t>
            </a:r>
          </a:p>
          <a:p>
            <a:pPr marL="0" indent="0">
              <a:buNone/>
            </a:pPr>
            <a:r>
              <a:rPr lang="ru-RU" sz="9600" dirty="0" smtClean="0">
                <a:solidFill>
                  <a:srgbClr val="C00000"/>
                </a:solidFill>
              </a:rPr>
              <a:t>6000</a:t>
            </a:r>
            <a:r>
              <a:rPr lang="ru-RU" dirty="0" smtClean="0"/>
              <a:t> экскурсантов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036" y="440574"/>
            <a:ext cx="6737300" cy="487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91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выездные выставки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1579418"/>
            <a:ext cx="10394707" cy="37951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sz="9600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 субъектах Российской Федерации: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		Златоуст (Челябинская область)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			Екатеринбург (Свердловская область)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				Нефтекамск (Республика Башкортостан)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					Чайковский (Пермский край)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865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068" y="187036"/>
            <a:ext cx="11321935" cy="74398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Изготовлены </a:t>
            </a:r>
            <a:r>
              <a:rPr lang="ru-RU" sz="10700" dirty="0">
                <a:solidFill>
                  <a:srgbClr val="FF0000"/>
                </a:solidFill>
              </a:rPr>
              <a:t>14</a:t>
            </a:r>
            <a:r>
              <a:rPr lang="ru-RU" sz="25900" dirty="0">
                <a:solidFill>
                  <a:srgbClr val="FF0000"/>
                </a:solidFill>
              </a:rPr>
              <a:t> </a:t>
            </a:r>
            <a:r>
              <a:rPr lang="ru-RU" sz="4000" dirty="0">
                <a:solidFill>
                  <a:schemeClr val="tx1"/>
                </a:solidFill>
              </a:rPr>
              <a:t>тактильных барельефа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323" y="1438102"/>
            <a:ext cx="3306268" cy="39258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53" y="1554480"/>
            <a:ext cx="5588612" cy="372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26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37" y="232756"/>
            <a:ext cx="4047301" cy="45221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622" y="1776707"/>
            <a:ext cx="5145024" cy="35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12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390" y="1587732"/>
            <a:ext cx="6317672" cy="37906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18" y="315883"/>
            <a:ext cx="4782588" cy="358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653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61" y="2568634"/>
            <a:ext cx="4263596" cy="28429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795" y="2452256"/>
            <a:ext cx="4270529" cy="28429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97" y="199505"/>
            <a:ext cx="4282807" cy="321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292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94" y="2477192"/>
            <a:ext cx="4290951" cy="28599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261" y="-79220"/>
            <a:ext cx="4533207" cy="32979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87" y="2846068"/>
            <a:ext cx="4821382" cy="271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19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4" y="332510"/>
            <a:ext cx="3416533" cy="5124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370" y="662017"/>
            <a:ext cx="7099416" cy="473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11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3719944" cy="1151965"/>
          </a:xfrm>
        </p:spPr>
        <p:txBody>
          <a:bodyPr/>
          <a:lstStyle/>
          <a:p>
            <a:r>
              <a:rPr lang="ru-RU" dirty="0" smtClean="0"/>
              <a:t>Экскурсии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7" y="1979536"/>
            <a:ext cx="4667595" cy="34857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111" y="215092"/>
            <a:ext cx="4355869" cy="24501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21" y="2192829"/>
            <a:ext cx="4908665" cy="327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3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Город на ощупь: Персоны и персонажи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74" y="1261782"/>
            <a:ext cx="2984347" cy="42183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838" y="1849160"/>
            <a:ext cx="2984347" cy="42069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9145" y="1837765"/>
            <a:ext cx="5966282" cy="420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4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238" y="112222"/>
            <a:ext cx="10394706" cy="1151965"/>
          </a:xfrm>
        </p:spPr>
        <p:txBody>
          <a:bodyPr/>
          <a:lstStyle/>
          <a:p>
            <a:r>
              <a:rPr lang="ru-RU" dirty="0" smtClean="0"/>
              <a:t>«Дорогою добра»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48145" y="1421475"/>
            <a:ext cx="102907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Инклюзивное </a:t>
            </a:r>
            <a:r>
              <a:rPr lang="ru-RU" dirty="0"/>
              <a:t>пространство на территории которого </a:t>
            </a:r>
            <a:r>
              <a:rPr lang="ru-RU" dirty="0" err="1"/>
              <a:t>безбарьерная</a:t>
            </a:r>
            <a:r>
              <a:rPr lang="ru-RU" dirty="0"/>
              <a:t> среда создается не здоровыми для инвалидов, а инвалидами для здоровых людей. Посетителям будет предложено хотя бы на какое-то время почувствовать себя без какого-то органа чувств или конечностей.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ходе реализации проекта "Город на ощупь" на улицах Сарапула установлено 14 тактильных барельефов, но поскольку тактильные доски металлические то они не комфортны для восприятия на ощупь в холодное время года на выставке "Дорогою добра" будут размещены их копии из пластика или гипса. Пандус с изменяемым наклоном продемонстрирует насколько важен градус подъема и ширина поручней для комфортного подъема и безопасного спуска; Посетителям будет предложено перемерить на себе, а инвалидам научиться пользоваться различными гаджетами облегчающими жизнь - от температуры воды в чайнике, до тактильного монитора к компьютеру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Посредством </a:t>
            </a:r>
            <a:r>
              <a:rPr lang="ru-RU" dirty="0"/>
              <a:t>настольных игр будет организован не только досуг инвалидов, но и соревнования с участием здоровых людей.</a:t>
            </a:r>
          </a:p>
        </p:txBody>
      </p:sp>
    </p:spTree>
    <p:extLst>
      <p:ext uri="{BB962C8B-B14F-4D97-AF65-F5344CB8AC3E}">
        <p14:creationId xmlns:p14="http://schemas.microsoft.com/office/powerpoint/2010/main" val="1516343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315</TotalTime>
  <Words>436</Words>
  <Application>Microsoft Office PowerPoint</Application>
  <PresentationFormat>Широкоэкранный</PresentationFormat>
  <Paragraphs>35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Impact</vt:lpstr>
      <vt:lpstr>Главное мероприятие</vt:lpstr>
      <vt:lpstr>Презентация PowerPoint</vt:lpstr>
      <vt:lpstr>Ерастов виктор сергеевич</vt:lpstr>
      <vt:lpstr>Презентация PowerPoint</vt:lpstr>
      <vt:lpstr>Город на ощупь</vt:lpstr>
      <vt:lpstr>ПАРТНЁРЫ</vt:lpstr>
      <vt:lpstr>ПАРТНЁРЫ</vt:lpstr>
      <vt:lpstr>ПАРТНЁРЫ</vt:lpstr>
      <vt:lpstr>Сформировано</vt:lpstr>
      <vt:lpstr>Разработаны</vt:lpstr>
      <vt:lpstr>Презентация PowerPoint</vt:lpstr>
      <vt:lpstr>выездные выставки</vt:lpstr>
      <vt:lpstr>Изготовлены 14 тактильных барельефа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Экскурсии </vt:lpstr>
      <vt:lpstr>Город на ощупь: Персоны и персонажи</vt:lpstr>
      <vt:lpstr>«Дорогою добра»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16</cp:revision>
  <dcterms:created xsi:type="dcterms:W3CDTF">2018-09-19T07:28:05Z</dcterms:created>
  <dcterms:modified xsi:type="dcterms:W3CDTF">2018-09-19T12:43:06Z</dcterms:modified>
</cp:coreProperties>
</file>