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89" r:id="rId2"/>
    <p:sldId id="276" r:id="rId3"/>
    <p:sldId id="279" r:id="rId4"/>
    <p:sldId id="269" r:id="rId5"/>
    <p:sldId id="270" r:id="rId6"/>
    <p:sldId id="281" r:id="rId7"/>
    <p:sldId id="274" r:id="rId8"/>
    <p:sldId id="280" r:id="rId9"/>
    <p:sldId id="286" r:id="rId10"/>
    <p:sldId id="287" r:id="rId11"/>
    <p:sldId id="285" r:id="rId12"/>
    <p:sldId id="28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000066"/>
    <a:srgbClr val="0000FF"/>
    <a:srgbClr val="3366FF"/>
    <a:srgbClr val="14C5FC"/>
    <a:srgbClr val="039ECF"/>
  </p:clrMru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546" autoAdjust="0"/>
  </p:normalViewPr>
  <p:slideViewPr>
    <p:cSldViewPr>
      <p:cViewPr>
        <p:scale>
          <a:sx n="53" d="100"/>
          <a:sy n="53" d="100"/>
        </p:scale>
        <p:origin x="-81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52F4CE-E5DB-4753-8CE6-32ACDBF3C0DA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B7D996-9C02-4774-85E8-CF951F80D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7D996-9C02-4774-85E8-CF951F80D2C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5419-D592-4D6C-84B3-4754957D76B9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12BD-71DE-419B-8E5C-1A3F0FD40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B532-F2F2-4633-9B80-63F186A93DD8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71B4-F9CB-446D-A4CF-8CFEE6CFA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6C49-1B03-41DB-9EBB-08A3E6D65EE6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4745-55B4-4719-A14F-DB17DE4E7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7A6C5-B2D1-44C7-A749-4496A40FE72C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69CA-96D9-4E0D-B8EF-9E7CEA6A4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EC68-A520-4BEA-AA59-D59084B54437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9B05-4152-406D-A066-B18FF0A94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BB55-42C5-4F8F-A927-0833078CC2E1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0356-6FE8-41DE-BAE9-1317F6ADC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4E6B-00C9-41E2-BFD4-400459F86C4B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A913-9A83-4BB5-B173-64F12BB3F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D8AC-C752-46DC-AD81-CBF692CC0BD7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B786-134A-439C-AFFA-009EA3885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3E7D-BC71-45C1-AC71-3D5302003AA3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C9A3-0BE6-433F-B0E1-383B3D336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014D-06A6-4CE5-91F0-688B94CEA9E5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19A-B69D-4AB0-93AB-DA4C0B7BB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C2DC5-D5BC-4C46-8798-9915AE5F1E27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C945-F0CC-429B-873C-4BD7AB759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9ED63F-C5B8-4D9F-AB50-F09F2426B59A}" type="datetime1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EBA27-8B8E-4ABD-A61B-B3E6B263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429784" cy="1571636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VII Съезд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партии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"Единая Россия"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7A6C5-B2D1-44C7-A749-4496A40FE72C}" type="datetime1">
              <a:rPr lang="ru-RU" smtClean="0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469CA-96D9-4E0D-B8EF-9E7CEA6A477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6" name="Содержимое 5" descr="http://sonata-nn.ucoz.ru/img/zasedani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71744"/>
            <a:ext cx="6096006" cy="3990979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ЯМАЯ РЕЧ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2357454" cy="27860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58" y="5429264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Председатель Государственной Думы Борис Грызлов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464344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928670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Партия «Единая Россия» разработала партийный проект «Чистая вода». Он лег в основу программы «Чистая вода». Эта программа начала действовать с 2010 года.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Водная стратегия России разработана до 2020 года.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Федеральная целевая программа “Чистая вода” несет в себе решение приоритетной национальной проблемы – увеличение жизни населения России до среднеевропейского за счет обеспечения россиян полезной и чистой питьевой водой. 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0"/>
            <a:ext cx="8999538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28860" y="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родниках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000108"/>
            <a:ext cx="30003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маме-речке я бегу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молчать уж не могу,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Ведь я  сын её родной, я родился под землей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928670"/>
            <a:ext cx="3428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Он  без  рук,  он  без  ног,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из  земли  пробиться смог.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Нас  он  летом,  в  самый  зной,  ледяной  поит водой.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3214686"/>
            <a:ext cx="635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Пословицы о родниках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929066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Плевать в колодец – всё равно, что в лицо матери”, - говорили на Руси.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“Человек не ценит воду до тех пор, пока не иссякнет источник”.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240" y="5286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4929198"/>
            <a:ext cx="8501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пить из родника, жизнь продлится на века. 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 а если из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крана,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постареешь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очень рано.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(Современная)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-2989263" y="1557338"/>
            <a:ext cx="73025" cy="71437"/>
          </a:xfrm>
        </p:spPr>
        <p:txBody>
          <a:bodyPr/>
          <a:lstStyle/>
          <a:p>
            <a:pPr eaLnBrk="1" hangingPunct="1"/>
            <a:endParaRPr lang="ru-RU" sz="2000" b="1" smtClean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07375" cy="528955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3366FF"/>
                </a:solidFill>
                <a:latin typeface="Arial Black" pitchFamily="34" charset="0"/>
              </a:rPr>
              <a:t>  </a:t>
            </a:r>
            <a:r>
              <a:rPr lang="ru-RU" sz="1400" dirty="0" smtClean="0">
                <a:solidFill>
                  <a:srgbClr val="3366FF"/>
                </a:solidFill>
              </a:rPr>
              <a:t> </a:t>
            </a: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Мы провели    исследовательскую работу по подсчёту количественных характеристик  водоисточников на территории села </a:t>
            </a:r>
            <a:r>
              <a:rPr lang="ru-RU" sz="1600" b="1" dirty="0" err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Старояшкино</a:t>
            </a: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В результате этого мы провели учёт: </a:t>
            </a:r>
          </a:p>
          <a:p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а) жилых домов в селе по каждой улице;</a:t>
            </a:r>
          </a:p>
          <a:p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б) наличию водоисточников (колонок, колодцев, родников);</a:t>
            </a:r>
          </a:p>
          <a:p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в) количество домов с водопроводом.</a:t>
            </a:r>
          </a:p>
          <a:p>
            <a:pPr marL="177800" indent="-17780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Рассмотрели проблему недостаточного </a:t>
            </a:r>
            <a:r>
              <a:rPr lang="ru-RU" sz="1600" b="1" dirty="0" err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водообеспечения</a:t>
            </a: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населения водой, предложили пути её решения за счёт использования родниковой воды</a:t>
            </a:r>
          </a:p>
          <a:p>
            <a:pPr marL="177800" indent="-17780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Провели  экологическую операцию «Живи родник».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   Собрали материал об истории происхождения родников.</a:t>
            </a:r>
          </a:p>
          <a:p>
            <a:pPr marL="177800" indent="-17780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 Провели исследование качественных и количественных характеристик воды</a:t>
            </a:r>
          </a:p>
          <a:p>
            <a:pPr marL="177800" indent="-17780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 Вода в источниках  пригодна для питья, что подтвердил физический анализ воды, однако не может считаться абсолютно чистой из-за своего географического положения и находящегося вблизи  села качалок и нефтяных вышек.</a:t>
            </a:r>
          </a:p>
          <a:p>
            <a:pPr marL="177800" indent="-177800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Перспектива: </a:t>
            </a:r>
            <a:endParaRPr lang="ru-RU" sz="1600" b="1" dirty="0" smtClean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Продолжить исследования и эколого-образовательную деятельность на территории родников..</a:t>
            </a:r>
          </a:p>
          <a:p>
            <a:pPr marL="177800" indent="-17780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Проводить  экологические акции по уборке мусора и расчистке родников. </a:t>
            </a:r>
          </a:p>
          <a:p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Провести химический анализ воды из источников с привлечением </a:t>
            </a:r>
            <a:r>
              <a:rPr lang="ru-RU" sz="1600" b="1" dirty="0" err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санэпидем</a:t>
            </a: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станции. </a:t>
            </a:r>
          </a:p>
          <a:p>
            <a:pPr>
              <a:buNone/>
            </a:pPr>
            <a:endParaRPr lang="ru-RU" sz="1600" b="1" dirty="0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571500" y="142875"/>
            <a:ext cx="7858125" cy="998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Результаты исследований</a:t>
            </a:r>
          </a:p>
        </p:txBody>
      </p:sp>
      <p:pic>
        <p:nvPicPr>
          <p:cNvPr id="9" name="Рисунок 8" descr="kapli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1000108"/>
            <a:ext cx="1333500" cy="685800"/>
          </a:xfrm>
          <a:prstGeom prst="rect">
            <a:avLst/>
          </a:prstGeom>
        </p:spPr>
      </p:pic>
      <p:pic>
        <p:nvPicPr>
          <p:cNvPr id="10" name="Рисунок 9" descr="kapli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3143248"/>
            <a:ext cx="1333500" cy="685800"/>
          </a:xfrm>
          <a:prstGeom prst="rect">
            <a:avLst/>
          </a:prstGeom>
        </p:spPr>
      </p:pic>
      <p:pic>
        <p:nvPicPr>
          <p:cNvPr id="11" name="Рисунок 10" descr="kapli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4500570"/>
            <a:ext cx="1333500" cy="685800"/>
          </a:xfrm>
          <a:prstGeom prst="rect">
            <a:avLst/>
          </a:prstGeom>
        </p:spPr>
      </p:pic>
      <p:pic>
        <p:nvPicPr>
          <p:cNvPr id="12" name="Рисунок 11" descr="kapli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857364"/>
            <a:ext cx="1333500" cy="685800"/>
          </a:xfrm>
          <a:prstGeom prst="rect">
            <a:avLst/>
          </a:prstGeom>
        </p:spPr>
      </p:pic>
      <p:pic>
        <p:nvPicPr>
          <p:cNvPr id="13" name="Рисунок 12" descr="kapli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5572140"/>
            <a:ext cx="1333500" cy="685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163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7A6C5-B2D1-44C7-A749-4496A40FE72C}" type="datetime1">
              <a:rPr lang="ru-RU" smtClean="0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469CA-96D9-4E0D-B8EF-9E7CEA6A477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7643866" cy="5732900"/>
          </a:xfrm>
          <a:prstGeom prst="ellips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7A6C5-B2D1-44C7-A749-4496A40FE72C}" type="datetime1">
              <a:rPr lang="ru-RU" smtClean="0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469CA-96D9-4E0D-B8EF-9E7CEA6A477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Рисунок 5" descr="1241705014_0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57148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428604"/>
            <a:ext cx="82153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Цель проекта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оценки состояния водоснабжения населения села     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Старояшкино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выработать рекомендации по сохранению родников села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Старояшкино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улучшению их экологического состояния;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285993"/>
            <a:ext cx="7715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Цель исследования:</a:t>
            </a:r>
            <a:r>
              <a:rPr lang="ru-RU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исследовать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количественные характеристики водоисточников на территории села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Старояшкино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3357562"/>
            <a:ext cx="607223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</a:rPr>
              <a:t>Задачи:</a:t>
            </a:r>
            <a:endParaRPr lang="en-US" sz="3200" b="1" i="1" u="sng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Определение видового состава водоисточников, используемых в водоснабжении села.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Определение жизненного состояния родников.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Принять участие в благоустройстве родников.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58280" cy="1428737"/>
          </a:xfrm>
        </p:spPr>
        <p:txBody>
          <a:bodyPr/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«Водяные» проблемы односельчан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15436" cy="135732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Периодическая нехватка воды в весенне-летний период стала уже привычной.  Второй год в  конце зимы перемерзает основная трасса, снабжающая водой улицу Молодёжную, детский садик, больницу, дом культуры, учительский дом. Трасса «отходит» при наступлении тепла. </a:t>
            </a:r>
            <a:r>
              <a:rPr lang="ru-RU" sz="1600" b="1" dirty="0" smtClean="0">
                <a:solidFill>
                  <a:srgbClr val="0070C0"/>
                </a:solidFill>
              </a:rPr>
              <a:t>Всё это время приходится запасаться водой впрок.  Когда вода есть - её не замечаешь, её отсутствие останавливает </a:t>
            </a:r>
            <a:r>
              <a:rPr lang="ru-RU" sz="1400" b="1" dirty="0" smtClean="0">
                <a:solidFill>
                  <a:srgbClr val="0070C0"/>
                </a:solidFill>
              </a:rPr>
              <a:t>всё</a:t>
            </a:r>
            <a:endParaRPr lang="ru-RU" sz="1400" dirty="0"/>
          </a:p>
        </p:txBody>
      </p:sp>
      <p:pic>
        <p:nvPicPr>
          <p:cNvPr id="4" name="Рисунок 3" descr="C:\Documents and Settings\user\Рабочий стол\Для Решетовой\P1014887.JPG"/>
          <p:cNvPicPr/>
          <p:nvPr/>
        </p:nvPicPr>
        <p:blipFill>
          <a:blip r:embed="rId2" cstate="print"/>
          <a:srcRect l="26853" r="16074" b="-189"/>
          <a:stretch>
            <a:fillRect/>
          </a:stretch>
        </p:blipFill>
        <p:spPr bwMode="auto">
          <a:xfrm>
            <a:off x="0" y="2386013"/>
            <a:ext cx="3390900" cy="4471987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Для Решетовой\P1014893.JPG"/>
          <p:cNvPicPr/>
          <p:nvPr/>
        </p:nvPicPr>
        <p:blipFill>
          <a:blip r:embed="rId3" cstate="print"/>
          <a:srcRect l="29495" r="24739"/>
          <a:stretch>
            <a:fillRect/>
          </a:stretch>
        </p:blipFill>
        <p:spPr bwMode="auto">
          <a:xfrm>
            <a:off x="6424612" y="2400300"/>
            <a:ext cx="2719388" cy="445770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Для Решетовой\P1014891.JPG"/>
          <p:cNvPicPr/>
          <p:nvPr/>
        </p:nvPicPr>
        <p:blipFill>
          <a:blip r:embed="rId4" cstate="print"/>
          <a:srcRect l="28910" t="30449" r="19435" b="37019"/>
          <a:stretch>
            <a:fillRect/>
          </a:stretch>
        </p:blipFill>
        <p:spPr bwMode="auto">
          <a:xfrm>
            <a:off x="3357554" y="5407814"/>
            <a:ext cx="3071834" cy="14501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7554" y="2428868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Вода, у тебя нет ни вкуса, ни запаха,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Тебя невозможно описать,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Тобой  наслаждаются, не ведая, что ты такое. Нельзя сказать, что ты необходима для жизни, ты - САМА  ЖИЗНЬ 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643446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786322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23E7D-BC71-45C1-AC71-3D5302003AA3}" type="datetime1">
              <a:rPr lang="ru-RU" smtClean="0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AC9A3-0BE6-433F-B0E1-383B3D33617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ru-RU" sz="38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водных источников в селе</a:t>
            </a:r>
            <a:endParaRPr kumimoji="0" lang="ru-RU" sz="38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071547"/>
          <a:ext cx="7929618" cy="5072097"/>
        </p:xfrm>
        <a:graphic>
          <a:graphicData uri="http://schemas.openxmlformats.org/drawingml/2006/table">
            <a:tbl>
              <a:tblPr/>
              <a:tblGrid>
                <a:gridCol w="1917844"/>
                <a:gridCol w="831124"/>
                <a:gridCol w="943940"/>
                <a:gridCol w="1238314"/>
                <a:gridCol w="943940"/>
                <a:gridCol w="1015330"/>
                <a:gridCol w="1039126"/>
              </a:tblGrid>
              <a:tr h="1868669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Название улицы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Кол-во жилых домов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Кол-во колонок на улице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Кол-во домов с водопровод.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Кол-во колонок качалок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Кол-во колодцев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Кол-во родников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2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Советская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06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Кооперативная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2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Молодёжная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2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Строителей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2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Набережная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2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Кировская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06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Интернациональная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2">
                <a:tc>
                  <a:txBody>
                    <a:bodyPr/>
                    <a:lstStyle/>
                    <a:p>
                      <a:pPr marR="550545"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Степная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2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Садовая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2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Итого:                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223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kapli-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6454"/>
            <a:ext cx="428625" cy="428625"/>
          </a:xfrm>
          <a:prstGeom prst="rect">
            <a:avLst/>
          </a:prstGeom>
        </p:spPr>
      </p:pic>
      <p:pic>
        <p:nvPicPr>
          <p:cNvPr id="10" name="Рисунок 9" descr="kapli-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90" y="5857892"/>
            <a:ext cx="428625" cy="4286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23E7D-BC71-45C1-AC71-3D5302003AA3}" type="datetime1">
              <a:rPr lang="ru-RU" smtClean="0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AC9A3-0BE6-433F-B0E1-383B3D33617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" name="Рисунок 3" descr="C:\Documents and Settings\user\Рабочий стол\О РОДНИКАХ\P42112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4500594" cy="2357454"/>
          </a:xfrm>
          <a:prstGeom prst="teardrop">
            <a:avLst>
              <a:gd name="adj" fmla="val 110358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О РОДНИКАХ\P42112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4429124" cy="2597061"/>
          </a:xfrm>
          <a:prstGeom prst="teardrop">
            <a:avLst>
              <a:gd name="adj" fmla="val 9919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Такими  мы увидели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источники воды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user\Рабочий стол\О РОДНИКАХ\P42112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4429124" cy="2643206"/>
          </a:xfrm>
          <a:prstGeom prst="teardrop">
            <a:avLst>
              <a:gd name="adj" fmla="val 91094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4876" y="3643314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Папилов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Кирилычев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родник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6072206"/>
            <a:ext cx="35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Степанов родник</a:t>
            </a:r>
            <a:endParaRPr lang="ru-RU" b="1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607220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Дунюшин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родник</a:t>
            </a:r>
            <a:endParaRPr lang="ru-RU" b="1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364331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P42112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85860"/>
            <a:ext cx="4500594" cy="2857520"/>
          </a:xfrm>
          <a:prstGeom prst="teardrop">
            <a:avLst>
              <a:gd name="adj" fmla="val 105578"/>
            </a:avLst>
          </a:prstGeom>
        </p:spPr>
      </p:pic>
      <p:sp>
        <p:nvSpPr>
          <p:cNvPr id="13" name="TextBox 12"/>
          <p:cNvSpPr txBox="1"/>
          <p:nvPr/>
        </p:nvSpPr>
        <p:spPr>
          <a:xfrm>
            <a:off x="3286116" y="350043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Колодец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285729"/>
            <a:ext cx="8858312" cy="1285883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Экологическая операция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«Живи родник»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user\Рабочий стол\О РОДНИКАХ\PA232239.JPG"/>
          <p:cNvPicPr/>
          <p:nvPr/>
        </p:nvPicPr>
        <p:blipFill>
          <a:blip r:embed="rId2" cstate="print"/>
          <a:srcRect r="-1444" b="45089"/>
          <a:stretch>
            <a:fillRect/>
          </a:stretch>
        </p:blipFill>
        <p:spPr bwMode="auto">
          <a:xfrm>
            <a:off x="0" y="4857760"/>
            <a:ext cx="4343400" cy="1762007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О РОДНИКАХ\PA042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4214811" cy="3000396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О РОДНИКАХ\P4211285.JPG"/>
          <p:cNvPicPr/>
          <p:nvPr/>
        </p:nvPicPr>
        <p:blipFill>
          <a:blip r:embed="rId4" cstate="print"/>
          <a:srcRect r="33164"/>
          <a:stretch>
            <a:fillRect/>
          </a:stretch>
        </p:blipFill>
        <p:spPr bwMode="auto">
          <a:xfrm>
            <a:off x="4214810" y="1857364"/>
            <a:ext cx="1928826" cy="47149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О РОДНИКАХ\PA232235.JPG"/>
          <p:cNvPicPr/>
          <p:nvPr/>
        </p:nvPicPr>
        <p:blipFill>
          <a:blip r:embed="rId5" cstate="print"/>
          <a:srcRect l="25676" r="23776"/>
          <a:stretch>
            <a:fillRect/>
          </a:stretch>
        </p:blipFill>
        <p:spPr bwMode="auto">
          <a:xfrm>
            <a:off x="6143604" y="1857364"/>
            <a:ext cx="3000396" cy="4743452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14480" y="435769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Уборка мусора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5857892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Очистка русла родника от ила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592933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Оборудование водоотвода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Уборка листвы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286676" cy="1214446"/>
          </a:xfrm>
        </p:spPr>
        <p:txBody>
          <a:bodyPr/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Факторы, определяющие свойства воды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65403" y="6357958"/>
            <a:ext cx="557194" cy="138098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42976" y="1857364"/>
            <a:ext cx="171451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28992" y="1428736"/>
            <a:ext cx="171451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00232" y="5214950"/>
            <a:ext cx="171451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00100" y="3571876"/>
            <a:ext cx="171451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72198" y="3571876"/>
            <a:ext cx="171451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72066" y="5286388"/>
            <a:ext cx="171451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29322" y="2143116"/>
            <a:ext cx="171451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image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786058"/>
            <a:ext cx="1738304" cy="2204655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>
            <a:stCxn id="4" idx="5"/>
          </p:cNvCxnSpPr>
          <p:nvPr/>
        </p:nvCxnSpPr>
        <p:spPr>
          <a:xfrm rot="16200000" flipH="1">
            <a:off x="2755407" y="2683977"/>
            <a:ext cx="453144" cy="7511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714612" y="3888386"/>
            <a:ext cx="642942" cy="2956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9" idx="2"/>
          </p:cNvCxnSpPr>
          <p:nvPr/>
        </p:nvCxnSpPr>
        <p:spPr>
          <a:xfrm>
            <a:off x="5095858" y="3888386"/>
            <a:ext cx="976340" cy="2549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2964645" y="4822043"/>
            <a:ext cx="428630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5071589" y="4858237"/>
            <a:ext cx="448632" cy="4476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143504" y="2928934"/>
            <a:ext cx="785818" cy="2857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4185039" y="2672953"/>
            <a:ext cx="214314" cy="118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14414" y="2285993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температура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1538" y="3857628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прозрачность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57422" y="564357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запах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14744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привкус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5074" y="2500307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мутность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00826" y="392906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72132" y="56435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качества воды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7A6C5-B2D1-44C7-A749-4496A40FE72C}" type="datetime1">
              <a:rPr lang="ru-RU" smtClean="0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469CA-96D9-4E0D-B8EF-9E7CEA6A477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3" name="Содержимое 12" descr="C:\Documents and Settings\user\Рабочий стол\Для Решетовой\P1014874.JPG"/>
          <p:cNvPicPr>
            <a:picLocks noGrp="1"/>
          </p:cNvPicPr>
          <p:nvPr>
            <p:ph idx="1"/>
          </p:nvPr>
        </p:nvPicPr>
        <p:blipFill>
          <a:blip r:embed="rId3" cstate="print"/>
          <a:srcRect l="9056" r="29553" b="9032"/>
          <a:stretch>
            <a:fillRect/>
          </a:stretch>
        </p:blipFill>
        <p:spPr bwMode="auto">
          <a:xfrm>
            <a:off x="1" y="3857628"/>
            <a:ext cx="2714611" cy="2786082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user\Рабочий стол\Для Решетовой\P1014877.JPG"/>
          <p:cNvPicPr/>
          <p:nvPr/>
        </p:nvPicPr>
        <p:blipFill>
          <a:blip r:embed="rId4" cstate="print"/>
          <a:srcRect l="6660" r="30713" b="8333"/>
          <a:stretch>
            <a:fillRect/>
          </a:stretch>
        </p:blipFill>
        <p:spPr bwMode="auto">
          <a:xfrm>
            <a:off x="5786446" y="3429000"/>
            <a:ext cx="3143272" cy="3143272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user\Рабочий стол\Для Решетовой\P1014879.JPG"/>
          <p:cNvPicPr/>
          <p:nvPr/>
        </p:nvPicPr>
        <p:blipFill>
          <a:blip r:embed="rId5" cstate="print"/>
          <a:srcRect t="12639" r="24794" b="1413"/>
          <a:stretch>
            <a:fillRect/>
          </a:stretch>
        </p:blipFill>
        <p:spPr bwMode="auto">
          <a:xfrm>
            <a:off x="0" y="1285860"/>
            <a:ext cx="2714612" cy="2428893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user\Рабочий стол\Для Решетовой\P1014878.JPG"/>
          <p:cNvPicPr/>
          <p:nvPr/>
        </p:nvPicPr>
        <p:blipFill>
          <a:blip r:embed="rId6" cstate="print"/>
          <a:srcRect l="19846" t="9391" b="8434"/>
          <a:stretch>
            <a:fillRect/>
          </a:stretch>
        </p:blipFill>
        <p:spPr bwMode="auto">
          <a:xfrm>
            <a:off x="2714612" y="1428736"/>
            <a:ext cx="3089439" cy="5179232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user\Рабочий стол\Для Решетовой\P1014882.JPG"/>
          <p:cNvPicPr/>
          <p:nvPr/>
        </p:nvPicPr>
        <p:blipFill>
          <a:blip r:embed="rId7" cstate="print"/>
          <a:srcRect l="13650" t="28647" r="25966"/>
          <a:stretch>
            <a:fillRect/>
          </a:stretch>
        </p:blipFill>
        <p:spPr bwMode="auto">
          <a:xfrm>
            <a:off x="5786446" y="1428736"/>
            <a:ext cx="3143272" cy="2057387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" y="3286124"/>
            <a:ext cx="242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мощности родника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" y="6286520"/>
            <a:ext cx="271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плотности воды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12" y="621508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Измерение температуры воды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6446" y="621508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водопроницаемости грунта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6446" y="3214686"/>
            <a:ext cx="3189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характера источника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apogoda-3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1357298"/>
            <a:ext cx="1404945" cy="24267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7A6C5-B2D1-44C7-A749-4496A40FE72C}" type="datetime1">
              <a:rPr lang="ru-RU" smtClean="0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469CA-96D9-4E0D-B8EF-9E7CEA6A477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Рисунок 5" descr="99px_ru_avatar_14900_150x1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500041"/>
          <a:ext cx="9144001" cy="6357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1814507"/>
                <a:gridCol w="1843093"/>
                <a:gridCol w="1682488"/>
                <a:gridCol w="1975113"/>
              </a:tblGrid>
              <a:tr h="914152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Водопроводная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Родник №1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Родник №2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Родник №3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5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Температура воды</a:t>
                      </a:r>
                    </a:p>
                    <a:p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+8°С.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+3°С.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+3°С.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+4°С.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0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Прозрачность</a:t>
                      </a:r>
                    </a:p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прозрачная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прозрачная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прозрачная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прозрачная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0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Цвет</a:t>
                      </a:r>
                    </a:p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бесцветна.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бесцветна.</a:t>
                      </a:r>
                      <a:endParaRPr lang="ru-RU" sz="1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бесцветна.</a:t>
                      </a:r>
                      <a:endParaRPr lang="ru-RU" sz="1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бесцветна.</a:t>
                      </a:r>
                      <a:endParaRPr lang="ru-RU" sz="1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0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Запах</a:t>
                      </a:r>
                    </a:p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Нет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Вкус</a:t>
                      </a:r>
                    </a:p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Вкус и привкус не ощущаются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Вкус и привкус не ощущаются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Вкус и привкус не ощущаются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Вкус и привкус не ощущаются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Реакция среды </a:t>
                      </a:r>
                      <a:r>
                        <a:rPr lang="en-US" sz="1800" b="1" kern="1200" dirty="0" smtClean="0">
                          <a:solidFill>
                            <a:srgbClr val="FFFF00"/>
                          </a:solidFill>
                        </a:rPr>
                        <a:t>pH</a:t>
                      </a:r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</a:rPr>
                        <a:t>рН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 = 7.</a:t>
                      </a:r>
                      <a:endParaRPr lang="ru-RU" sz="1800" b="1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</a:rPr>
                        <a:t>рН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 = 7.</a:t>
                      </a:r>
                      <a:endParaRPr lang="ru-RU" sz="1800" b="1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</a:rPr>
                        <a:t>рН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 = 7.</a:t>
                      </a:r>
                      <a:endParaRPr lang="ru-RU" sz="1800" b="1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</a:rPr>
                        <a:t>рН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 = 7.</a:t>
                      </a:r>
                      <a:endParaRPr lang="ru-RU" sz="1800" b="1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</a:rPr>
                        <a:t>Плотность воды</a:t>
                      </a:r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1000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1000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1000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1000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анализа качества воды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1396</TotalTime>
  <Words>735</Words>
  <Application>Microsoft Office PowerPoint</Application>
  <PresentationFormat>Экран (4:3)</PresentationFormat>
  <Paragraphs>196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Экология 1</vt:lpstr>
      <vt:lpstr>VII Съезд партии "Единая Россия" </vt:lpstr>
      <vt:lpstr>Слайд 2</vt:lpstr>
      <vt:lpstr>«Водяные» проблемы односельчан</vt:lpstr>
      <vt:lpstr>Слайд 4</vt:lpstr>
      <vt:lpstr>Слайд 5</vt:lpstr>
      <vt:lpstr>Экологическая операция «Живи родник»</vt:lpstr>
      <vt:lpstr>Факторы, определяющие свойства воды</vt:lpstr>
      <vt:lpstr>   Анализ качества воды .  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http://aida.ucoz.ru</dc:description>
  <cp:lastModifiedBy>1</cp:lastModifiedBy>
  <cp:revision>143</cp:revision>
  <dcterms:created xsi:type="dcterms:W3CDTF">2010-03-10T18:32:11Z</dcterms:created>
  <dcterms:modified xsi:type="dcterms:W3CDTF">2018-06-19T05:17:44Z</dcterms:modified>
  <cp:category>шаблоны к Powerpoint</cp:category>
</cp:coreProperties>
</file>