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307" r:id="rId4"/>
    <p:sldId id="298" r:id="rId5"/>
    <p:sldId id="299" r:id="rId6"/>
    <p:sldId id="286" r:id="rId7"/>
    <p:sldId id="297" r:id="rId8"/>
    <p:sldId id="301" r:id="rId9"/>
    <p:sldId id="295" r:id="rId10"/>
    <p:sldId id="281" r:id="rId11"/>
    <p:sldId id="257" r:id="rId12"/>
    <p:sldId id="279" r:id="rId13"/>
    <p:sldId id="303" r:id="rId14"/>
    <p:sldId id="304" r:id="rId15"/>
    <p:sldId id="305" r:id="rId16"/>
    <p:sldId id="302" r:id="rId17"/>
    <p:sldId id="278" r:id="rId18"/>
    <p:sldId id="280" r:id="rId19"/>
    <p:sldId id="290" r:id="rId20"/>
    <p:sldId id="30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F10C8C-2CDE-46CE-B250-92C7C9E2D5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5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031" y="188640"/>
            <a:ext cx="9121969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ЖИВИ  ТРЕЗВО </a:t>
            </a:r>
            <a:endParaRPr kumimoji="0" lang="ru-RU" sz="4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BK\Desktop\трезвый СБ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408712" cy="45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00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трате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758" y="195919"/>
            <a:ext cx="6220304" cy="654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2562" y="836711"/>
            <a:ext cx="24441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</a:rPr>
              <a:t>Стратегия </a:t>
            </a:r>
          </a:p>
          <a:p>
            <a:pPr algn="ctr"/>
            <a:r>
              <a:rPr lang="ru-RU" sz="2800" b="1" u="sng" dirty="0" smtClean="0">
                <a:solidFill>
                  <a:srgbClr val="FFFF00"/>
                </a:solidFill>
              </a:rPr>
              <a:t>отрезвления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0" y="404664"/>
            <a:ext cx="3199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</a:rPr>
              <a:t>Группы в </a:t>
            </a:r>
            <a:r>
              <a:rPr lang="ru-RU" sz="2800" b="1" u="sng" dirty="0" err="1" smtClean="0">
                <a:solidFill>
                  <a:srgbClr val="FFFF00"/>
                </a:solidFill>
              </a:rPr>
              <a:t>соцсетях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187" y="1417859"/>
            <a:ext cx="34154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 главной странице представлено</a:t>
            </a:r>
            <a:r>
              <a:rPr lang="ru-RU" b="1" dirty="0"/>
              <a:t>: </a:t>
            </a:r>
            <a:endParaRPr lang="ru-RU" sz="1600" dirty="0"/>
          </a:p>
          <a:p>
            <a:pPr algn="ctr"/>
            <a:r>
              <a:rPr lang="ru-RU" sz="1600" dirty="0"/>
              <a:t> </a:t>
            </a:r>
            <a:r>
              <a:rPr lang="ru-RU" sz="2000" b="1" dirty="0"/>
              <a:t>- описание </a:t>
            </a:r>
          </a:p>
          <a:p>
            <a:pPr algn="ctr"/>
            <a:r>
              <a:rPr lang="ru-RU" sz="2000" b="1" dirty="0"/>
              <a:t> - основные </a:t>
            </a:r>
            <a:r>
              <a:rPr lang="ru-RU" sz="2000" b="1" dirty="0" smtClean="0"/>
              <a:t>обсуждения </a:t>
            </a:r>
            <a:endParaRPr lang="ru-RU" sz="2000" b="1" dirty="0"/>
          </a:p>
          <a:p>
            <a:pPr algn="ctr"/>
            <a:r>
              <a:rPr lang="ru-RU" sz="2000" b="1" dirty="0"/>
              <a:t> - список </a:t>
            </a:r>
            <a:r>
              <a:rPr lang="ru-RU" sz="2000" b="1" dirty="0" smtClean="0"/>
              <a:t>участников</a:t>
            </a:r>
            <a:endParaRPr lang="ru-RU" sz="2000" b="1" dirty="0"/>
          </a:p>
          <a:p>
            <a:pPr algn="ctr"/>
            <a:r>
              <a:rPr lang="ru-RU" sz="2000" b="1" dirty="0"/>
              <a:t> - фото и видеоматериалы,</a:t>
            </a:r>
          </a:p>
          <a:p>
            <a:pPr algn="ctr"/>
            <a:r>
              <a:rPr lang="ru-RU" sz="2000" b="1" dirty="0"/>
              <a:t> - ссылки и документы. </a:t>
            </a:r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Обратная связь осуществляется через окно </a:t>
            </a:r>
            <a:r>
              <a:rPr lang="ru-RU" sz="2000" b="1" dirty="0" smtClean="0"/>
              <a:t>   "</a:t>
            </a:r>
            <a:r>
              <a:rPr lang="ru-RU" sz="2000" b="1" dirty="0"/>
              <a:t>Отправить </a:t>
            </a:r>
            <a:r>
              <a:rPr lang="ru-RU" sz="2000" b="1" dirty="0" smtClean="0"/>
              <a:t> сообщение".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https://</a:t>
            </a:r>
            <a:r>
              <a:rPr lang="en-US" sz="2000" b="1" dirty="0" smtClean="0">
                <a:solidFill>
                  <a:srgbClr val="FFFF00"/>
                </a:solidFill>
              </a:rPr>
              <a:t>vk.com/sbk_trezv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https://ok.ru/trezvsbk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5112568" cy="63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25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Уроки ЗОЖ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9"/>
          <a:stretch/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7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4475" y="296416"/>
            <a:ext cx="7819524" cy="3962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Ответ Министерства образования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10" t="16856" r="38311" b="8531"/>
          <a:stretch/>
        </p:blipFill>
        <p:spPr bwMode="auto">
          <a:xfrm>
            <a:off x="6360" y="732840"/>
            <a:ext cx="9137639" cy="599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6121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b="1" dirty="0" smtClean="0"/>
              <a:t>Информационные акции (митинги)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 smtClean="0"/>
          </a:p>
          <a:p>
            <a:r>
              <a:rPr lang="ru-RU" sz="2800" b="1" dirty="0" smtClean="0"/>
              <a:t>Социологические  опросы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 smtClean="0"/>
          </a:p>
          <a:p>
            <a:r>
              <a:rPr lang="ru-RU" sz="2800" b="1" dirty="0" smtClean="0"/>
              <a:t>Раздача листовок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Уличные акции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186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0338" y="4437112"/>
            <a:ext cx="6658691" cy="140282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Газета «Северный Байкал»</a:t>
            </a:r>
          </a:p>
          <a:p>
            <a:pPr marL="0" indent="0">
              <a:buNone/>
            </a:pPr>
            <a:endParaRPr lang="ru-RU" sz="2800" b="1" dirty="0" smtClean="0"/>
          </a:p>
          <a:p>
            <a:r>
              <a:rPr lang="ru-RU" sz="2800" b="1" dirty="0" smtClean="0"/>
              <a:t>Телерадиокомпания «Вектор +»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2" y="332656"/>
            <a:ext cx="8229600" cy="715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Социальная реклама/СМИ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cbkg.ru/uploads/articles/d521bb19081c9911694d01c71caacf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48872" cy="264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414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9745" y="529516"/>
            <a:ext cx="5534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</a:rPr>
              <a:t>Информационная  поддержка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s://pp.vk.me/c629116/v629116724/2774a/bh2XtThbVu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062" y="2768902"/>
            <a:ext cx="2113867" cy="21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629529/v629529469/482ca/1gxLVSUSU2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00662"/>
            <a:ext cx="1728192" cy="11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vk.me/c625429/v625429217/49d78/zWq8SvrKbv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045" y="1323759"/>
            <a:ext cx="1160034" cy="11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ТРЕЗВО!\Картинки\СБН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299" y="5002444"/>
            <a:ext cx="1375155" cy="1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pp.vk.me/c626225/v626225812/8d60/W-EqCrGoRy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88" y="2784570"/>
            <a:ext cx="1726249" cy="12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pp.vk.me/c633329/v633329749/3f208/9s5BJ5AO1W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4530" y="2711239"/>
            <a:ext cx="1378390" cy="16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pp.vk.me/c629227/v629227724/236f8/ZCpDyXjinf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8386" y="1344158"/>
            <a:ext cx="1157889" cy="11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pp.vk.me/c625319/v625319849/552fc/Sap135S6jC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5667" y="3577649"/>
            <a:ext cx="1466537" cy="284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s://pp.vk.me/c625425/v625425785/44cc4/XRlar6mZIH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89667"/>
            <a:ext cx="1690217" cy="17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s://pp.vk.me/c629110/v629110724/1be1c/QL0cWTG6xU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00662"/>
            <a:ext cx="1508041" cy="11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93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нтро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4555"/>
            <a:ext cx="9180512" cy="68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9448" y="56764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xmlns="" val="4247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Законодатель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1885"/>
            <a:ext cx="8136904" cy="624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2060" y="110220"/>
            <a:ext cx="3395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</a:rPr>
              <a:t>Законодательство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3" y="285728"/>
            <a:ext cx="864399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/>
              <a:t>Таким образом: </a:t>
            </a:r>
          </a:p>
          <a:p>
            <a:endParaRPr lang="ru-RU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600" dirty="0" smtClean="0"/>
              <a:t>учитывая всю тяжесть последствий вызванных употреблением алкоголя и табака, считаем просто необходимым объединить усилия всех, кто готов внести свой вклад в благородное дело избавления нашего народа от этой большой алкогольной </a:t>
            </a:r>
            <a:r>
              <a:rPr lang="ru-RU" sz="3600" dirty="0" smtClean="0"/>
              <a:t>беды!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247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7646056"/>
              </p:ext>
            </p:extLst>
          </p:nvPr>
        </p:nvGraphicFramePr>
        <p:xfrm>
          <a:off x="490538" y="685800"/>
          <a:ext cx="8577262" cy="5791200"/>
        </p:xfrm>
        <a:graphic>
          <a:graphicData uri="http://schemas.openxmlformats.org/presentationml/2006/ole">
            <p:oleObj spid="_x0000_s2069" name="Диаграмма" r:id="rId3" imgW="8620125" imgH="5819775" progId="MSGraph.Chart.8">
              <p:embed followColorScheme="full"/>
            </p:oleObj>
          </a:graphicData>
        </a:graphic>
      </p:graphicFrame>
      <p:sp>
        <p:nvSpPr>
          <p:cNvPr id="28" name="Freeform 3"/>
          <p:cNvSpPr>
            <a:spLocks/>
          </p:cNvSpPr>
          <p:nvPr/>
        </p:nvSpPr>
        <p:spPr bwMode="auto">
          <a:xfrm>
            <a:off x="982663" y="5032375"/>
            <a:ext cx="2581275" cy="487363"/>
          </a:xfrm>
          <a:custGeom>
            <a:avLst/>
            <a:gdLst>
              <a:gd name="T0" fmla="*/ 0 w 1626"/>
              <a:gd name="T1" fmla="*/ 2147483646 h 307"/>
              <a:gd name="T2" fmla="*/ 2147483646 w 1626"/>
              <a:gd name="T3" fmla="*/ 2147483646 h 307"/>
              <a:gd name="T4" fmla="*/ 2147483646 w 1626"/>
              <a:gd name="T5" fmla="*/ 2147483646 h 307"/>
              <a:gd name="T6" fmla="*/ 2147483646 w 1626"/>
              <a:gd name="T7" fmla="*/ 2147483646 h 307"/>
              <a:gd name="T8" fmla="*/ 2147483646 w 1626"/>
              <a:gd name="T9" fmla="*/ 2147483646 h 307"/>
              <a:gd name="T10" fmla="*/ 2147483646 w 1626"/>
              <a:gd name="T11" fmla="*/ 2147483646 h 307"/>
              <a:gd name="T12" fmla="*/ 2147483646 w 1626"/>
              <a:gd name="T13" fmla="*/ 2147483646 h 307"/>
              <a:gd name="T14" fmla="*/ 2147483646 w 1626"/>
              <a:gd name="T15" fmla="*/ 2147483646 h 307"/>
              <a:gd name="T16" fmla="*/ 2147483646 w 1626"/>
              <a:gd name="T17" fmla="*/ 2147483646 h 307"/>
              <a:gd name="T18" fmla="*/ 2147483646 w 1626"/>
              <a:gd name="T19" fmla="*/ 2147483646 h 307"/>
              <a:gd name="T20" fmla="*/ 2147483646 w 1626"/>
              <a:gd name="T21" fmla="*/ 2147483646 h 307"/>
              <a:gd name="T22" fmla="*/ 2147483646 w 1626"/>
              <a:gd name="T23" fmla="*/ 2147483646 h 307"/>
              <a:gd name="T24" fmla="*/ 2147483646 w 1626"/>
              <a:gd name="T25" fmla="*/ 2147483646 h 307"/>
              <a:gd name="T26" fmla="*/ 2147483646 w 1626"/>
              <a:gd name="T27" fmla="*/ 2147483646 h 307"/>
              <a:gd name="T28" fmla="*/ 2147483646 w 1626"/>
              <a:gd name="T29" fmla="*/ 2147483646 h 307"/>
              <a:gd name="T30" fmla="*/ 2147483646 w 1626"/>
              <a:gd name="T31" fmla="*/ 2147483646 h 307"/>
              <a:gd name="T32" fmla="*/ 2147483646 w 1626"/>
              <a:gd name="T33" fmla="*/ 2147483646 h 307"/>
              <a:gd name="T34" fmla="*/ 2147483646 w 1626"/>
              <a:gd name="T35" fmla="*/ 0 h 3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626" h="307">
                <a:moveTo>
                  <a:pt x="0" y="68"/>
                </a:moveTo>
                <a:lnTo>
                  <a:pt x="20" y="66"/>
                </a:lnTo>
                <a:lnTo>
                  <a:pt x="230" y="85"/>
                </a:lnTo>
                <a:lnTo>
                  <a:pt x="296" y="106"/>
                </a:lnTo>
                <a:lnTo>
                  <a:pt x="581" y="112"/>
                </a:lnTo>
                <a:lnTo>
                  <a:pt x="728" y="163"/>
                </a:lnTo>
                <a:lnTo>
                  <a:pt x="800" y="217"/>
                </a:lnTo>
                <a:lnTo>
                  <a:pt x="860" y="265"/>
                </a:lnTo>
                <a:lnTo>
                  <a:pt x="986" y="271"/>
                </a:lnTo>
                <a:lnTo>
                  <a:pt x="1055" y="307"/>
                </a:lnTo>
                <a:lnTo>
                  <a:pt x="1103" y="265"/>
                </a:lnTo>
                <a:lnTo>
                  <a:pt x="1157" y="265"/>
                </a:lnTo>
                <a:lnTo>
                  <a:pt x="1244" y="259"/>
                </a:lnTo>
                <a:lnTo>
                  <a:pt x="1430" y="214"/>
                </a:lnTo>
                <a:lnTo>
                  <a:pt x="1520" y="187"/>
                </a:lnTo>
                <a:lnTo>
                  <a:pt x="1547" y="157"/>
                </a:lnTo>
                <a:lnTo>
                  <a:pt x="1596" y="90"/>
                </a:lnTo>
                <a:lnTo>
                  <a:pt x="1626" y="0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Freeform 4"/>
          <p:cNvSpPr>
            <a:spLocks/>
          </p:cNvSpPr>
          <p:nvPr/>
        </p:nvSpPr>
        <p:spPr bwMode="auto">
          <a:xfrm>
            <a:off x="3573463" y="5035550"/>
            <a:ext cx="546100" cy="895350"/>
          </a:xfrm>
          <a:custGeom>
            <a:avLst/>
            <a:gdLst>
              <a:gd name="T0" fmla="*/ 0 w 344"/>
              <a:gd name="T1" fmla="*/ 0 h 564"/>
              <a:gd name="T2" fmla="*/ 2147483646 w 344"/>
              <a:gd name="T3" fmla="*/ 2147483646 h 564"/>
              <a:gd name="T4" fmla="*/ 2147483646 w 344"/>
              <a:gd name="T5" fmla="*/ 2147483646 h 5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4" h="564">
                <a:moveTo>
                  <a:pt x="0" y="0"/>
                </a:moveTo>
                <a:lnTo>
                  <a:pt x="50" y="562"/>
                </a:lnTo>
                <a:lnTo>
                  <a:pt x="344" y="564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4100513" y="5510213"/>
            <a:ext cx="752475" cy="422275"/>
          </a:xfrm>
          <a:custGeom>
            <a:avLst/>
            <a:gdLst>
              <a:gd name="T0" fmla="*/ 0 w 474"/>
              <a:gd name="T1" fmla="*/ 2147483646 h 266"/>
              <a:gd name="T2" fmla="*/ 2147483646 w 474"/>
              <a:gd name="T3" fmla="*/ 2147483646 h 266"/>
              <a:gd name="T4" fmla="*/ 2147483646 w 474"/>
              <a:gd name="T5" fmla="*/ 2147483646 h 266"/>
              <a:gd name="T6" fmla="*/ 2147483646 w 474"/>
              <a:gd name="T7" fmla="*/ 0 h 266"/>
              <a:gd name="T8" fmla="*/ 2147483646 w 474"/>
              <a:gd name="T9" fmla="*/ 2147483646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4" h="266">
                <a:moveTo>
                  <a:pt x="0" y="266"/>
                </a:moveTo>
                <a:lnTo>
                  <a:pt x="69" y="198"/>
                </a:lnTo>
                <a:lnTo>
                  <a:pt x="234" y="216"/>
                </a:lnTo>
                <a:lnTo>
                  <a:pt x="396" y="0"/>
                </a:lnTo>
                <a:lnTo>
                  <a:pt x="474" y="72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4838700" y="5400675"/>
            <a:ext cx="966788" cy="285750"/>
          </a:xfrm>
          <a:custGeom>
            <a:avLst/>
            <a:gdLst>
              <a:gd name="T0" fmla="*/ 0 w 609"/>
              <a:gd name="T1" fmla="*/ 2147483646 h 180"/>
              <a:gd name="T2" fmla="*/ 2147483646 w 609"/>
              <a:gd name="T3" fmla="*/ 2147483646 h 180"/>
              <a:gd name="T4" fmla="*/ 2147483646 w 609"/>
              <a:gd name="T5" fmla="*/ 2147483646 h 180"/>
              <a:gd name="T6" fmla="*/ 2147483646 w 609"/>
              <a:gd name="T7" fmla="*/ 2147483646 h 180"/>
              <a:gd name="T8" fmla="*/ 2147483646 w 609"/>
              <a:gd name="T9" fmla="*/ 2147483646 h 180"/>
              <a:gd name="T10" fmla="*/ 2147483646 w 609"/>
              <a:gd name="T11" fmla="*/ 2147483646 h 180"/>
              <a:gd name="T12" fmla="*/ 2147483646 w 609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9" h="180">
                <a:moveTo>
                  <a:pt x="0" y="135"/>
                </a:moveTo>
                <a:lnTo>
                  <a:pt x="315" y="171"/>
                </a:lnTo>
                <a:lnTo>
                  <a:pt x="372" y="180"/>
                </a:lnTo>
                <a:lnTo>
                  <a:pt x="414" y="174"/>
                </a:lnTo>
                <a:lnTo>
                  <a:pt x="444" y="138"/>
                </a:lnTo>
                <a:lnTo>
                  <a:pt x="489" y="48"/>
                </a:lnTo>
                <a:lnTo>
                  <a:pt x="609" y="0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>
            <a:off x="5818188" y="4197350"/>
            <a:ext cx="955675" cy="1200150"/>
          </a:xfrm>
          <a:custGeom>
            <a:avLst/>
            <a:gdLst>
              <a:gd name="T0" fmla="*/ 0 w 602"/>
              <a:gd name="T1" fmla="*/ 2147483646 h 756"/>
              <a:gd name="T2" fmla="*/ 2147483646 w 602"/>
              <a:gd name="T3" fmla="*/ 0 h 7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2" h="756">
                <a:moveTo>
                  <a:pt x="0" y="756"/>
                </a:moveTo>
                <a:lnTo>
                  <a:pt x="602" y="0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8"/>
          <p:cNvSpPr>
            <a:spLocks/>
          </p:cNvSpPr>
          <p:nvPr/>
        </p:nvSpPr>
        <p:spPr bwMode="auto">
          <a:xfrm>
            <a:off x="6780213" y="4194175"/>
            <a:ext cx="311150" cy="1225550"/>
          </a:xfrm>
          <a:custGeom>
            <a:avLst/>
            <a:gdLst>
              <a:gd name="T0" fmla="*/ 0 w 196"/>
              <a:gd name="T1" fmla="*/ 0 h 772"/>
              <a:gd name="T2" fmla="*/ 2147483646 w 196"/>
              <a:gd name="T3" fmla="*/ 2147483646 h 772"/>
              <a:gd name="T4" fmla="*/ 2147483646 w 196"/>
              <a:gd name="T5" fmla="*/ 2147483646 h 7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" h="772">
                <a:moveTo>
                  <a:pt x="0" y="0"/>
                </a:moveTo>
                <a:lnTo>
                  <a:pt x="62" y="42"/>
                </a:lnTo>
                <a:lnTo>
                  <a:pt x="196" y="772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094538" y="1600200"/>
            <a:ext cx="1116012" cy="3819525"/>
          </a:xfrm>
          <a:custGeom>
            <a:avLst/>
            <a:gdLst>
              <a:gd name="T0" fmla="*/ 0 w 703"/>
              <a:gd name="T1" fmla="*/ 2147483646 h 2406"/>
              <a:gd name="T2" fmla="*/ 2147483646 w 703"/>
              <a:gd name="T3" fmla="*/ 2147483646 h 2406"/>
              <a:gd name="T4" fmla="*/ 2147483646 w 703"/>
              <a:gd name="T5" fmla="*/ 2147483646 h 2406"/>
              <a:gd name="T6" fmla="*/ 2147483646 w 703"/>
              <a:gd name="T7" fmla="*/ 0 h 24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3" h="2406">
                <a:moveTo>
                  <a:pt x="0" y="2406"/>
                </a:moveTo>
                <a:lnTo>
                  <a:pt x="340" y="810"/>
                </a:lnTo>
                <a:lnTo>
                  <a:pt x="424" y="768"/>
                </a:lnTo>
                <a:lnTo>
                  <a:pt x="703" y="0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023938" y="4876800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4,55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386138" y="4648200"/>
            <a:ext cx="30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4,7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3767138" y="56388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0,2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757738" y="5715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1,9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443538" y="51054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3,2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357938" y="3995738"/>
            <a:ext cx="400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10,8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6919913" y="547211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/>
              <a:t>3,5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7729538" y="1295400"/>
            <a:ext cx="390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502096" y="152400"/>
            <a:ext cx="85747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chemeClr val="tx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Потребление алкоголя в СССР и России </a:t>
            </a:r>
            <a:endParaRPr lang="en-US" altLang="ru-RU" sz="2800" b="1" dirty="0">
              <a:solidFill>
                <a:schemeClr val="tx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r>
              <a:rPr lang="ru-RU" altLang="ru-RU" sz="2800" b="1" dirty="0">
                <a:solidFill>
                  <a:schemeClr val="tx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душу населения 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 rot="16200000">
            <a:off x="-2425700" y="3340100"/>
            <a:ext cx="5522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/>
              <a:t>Литров абсолютного алкоголя на душу населения</a:t>
            </a:r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990600" y="4648200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Freeform 8"/>
          <p:cNvSpPr>
            <a:spLocks/>
          </p:cNvSpPr>
          <p:nvPr/>
        </p:nvSpPr>
        <p:spPr bwMode="auto">
          <a:xfrm>
            <a:off x="8221290" y="1556792"/>
            <a:ext cx="311150" cy="1225550"/>
          </a:xfrm>
          <a:custGeom>
            <a:avLst/>
            <a:gdLst>
              <a:gd name="T0" fmla="*/ 0 w 196"/>
              <a:gd name="T1" fmla="*/ 0 h 772"/>
              <a:gd name="T2" fmla="*/ 2147483646 w 196"/>
              <a:gd name="T3" fmla="*/ 2147483646 h 772"/>
              <a:gd name="T4" fmla="*/ 2147483646 w 196"/>
              <a:gd name="T5" fmla="*/ 2147483646 h 7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" h="772">
                <a:moveTo>
                  <a:pt x="0" y="0"/>
                </a:moveTo>
                <a:lnTo>
                  <a:pt x="62" y="42"/>
                </a:lnTo>
                <a:lnTo>
                  <a:pt x="196" y="772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23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8" grpId="0"/>
      <p:bldP spid="39" grpId="0"/>
      <p:bldP spid="40" grpId="0"/>
      <p:bldP spid="41" grpId="0"/>
      <p:bldP spid="42" grpId="0"/>
      <p:bldP spid="45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8150"/>
            <a:ext cx="864235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70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Tahoma" charset="0"/>
              </a:rPr>
              <a:t>Динамика коэффициентов </a:t>
            </a:r>
            <a:br>
              <a:rPr lang="ru-RU" sz="2800" b="1" dirty="0">
                <a:solidFill>
                  <a:srgbClr val="663300"/>
                </a:solidFill>
                <a:latin typeface="Tahoma" charset="0"/>
              </a:rPr>
            </a:br>
            <a:r>
              <a:rPr lang="ru-RU" sz="2800" b="1" dirty="0">
                <a:solidFill>
                  <a:srgbClr val="663300"/>
                </a:solidFill>
                <a:latin typeface="Tahoma" charset="0"/>
              </a:rPr>
              <a:t>рождаемости и смертности в России</a:t>
            </a:r>
            <a:br>
              <a:rPr lang="ru-RU" sz="2800" b="1" dirty="0">
                <a:solidFill>
                  <a:srgbClr val="663300"/>
                </a:solidFill>
                <a:latin typeface="Tahoma" charset="0"/>
              </a:rPr>
            </a:br>
            <a:r>
              <a:rPr lang="ru-RU" sz="2800" b="1" dirty="0">
                <a:solidFill>
                  <a:srgbClr val="663300"/>
                </a:solidFill>
                <a:latin typeface="Tahoma" charset="0"/>
              </a:rPr>
              <a:t>     (1980-2013 гг</a:t>
            </a:r>
            <a:r>
              <a:rPr lang="ru-RU" sz="2800" b="1" dirty="0" smtClean="0">
                <a:solidFill>
                  <a:srgbClr val="663300"/>
                </a:solidFill>
                <a:latin typeface="Tahoma" charset="0"/>
              </a:rPr>
              <a:t>.)</a:t>
            </a:r>
            <a:endParaRPr lang="ru-RU" sz="2800" b="1" dirty="0">
              <a:solidFill>
                <a:srgbClr val="663300"/>
              </a:solidFill>
              <a:latin typeface="Tahoma" charset="0"/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ph idx="1"/>
          </p:nvPr>
        </p:nvGraphicFramePr>
        <p:xfrm>
          <a:off x="755650" y="1268413"/>
          <a:ext cx="7561263" cy="5256212"/>
        </p:xfrm>
        <a:graphic>
          <a:graphicData uri="http://schemas.openxmlformats.org/presentationml/2006/ole">
            <p:oleObj spid="_x0000_s7173" name="Диаграмма" r:id="rId3" imgW="5619897" imgH="5124614" progId="MSGraph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1675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4576"/>
            <a:ext cx="87849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 чему это привело</a:t>
            </a:r>
          </a:p>
          <a:p>
            <a:endParaRPr lang="ru-RU" b="1" dirty="0" smtClean="0"/>
          </a:p>
          <a:p>
            <a:r>
              <a:rPr lang="ru-RU" sz="2000" b="1" dirty="0" smtClean="0"/>
              <a:t>- Употребление </a:t>
            </a:r>
            <a:r>
              <a:rPr lang="ru-RU" sz="2000" b="1" dirty="0"/>
              <a:t>алкогольных изделий – главная причина </a:t>
            </a:r>
            <a:r>
              <a:rPr lang="ru-RU" sz="2000" b="1" dirty="0" err="1"/>
              <a:t>сверхсмертности</a:t>
            </a:r>
            <a:r>
              <a:rPr lang="ru-RU" sz="2000" b="1" dirty="0"/>
              <a:t> среди мужского населения </a:t>
            </a:r>
            <a:r>
              <a:rPr lang="ru-RU" sz="2000" b="1" dirty="0" smtClean="0"/>
              <a:t>России (особенно </a:t>
            </a:r>
            <a:r>
              <a:rPr lang="ru-RU" sz="2000" b="1" dirty="0"/>
              <a:t>у молодого поколения мужчин от 15 до 30 </a:t>
            </a:r>
            <a:r>
              <a:rPr lang="ru-RU" sz="2000" b="1" dirty="0" smtClean="0"/>
              <a:t>лет).</a:t>
            </a:r>
          </a:p>
          <a:p>
            <a:endParaRPr lang="ru-RU" sz="1600" b="1" dirty="0"/>
          </a:p>
          <a:p>
            <a:r>
              <a:rPr lang="ru-RU" sz="2000" b="1" dirty="0" smtClean="0"/>
              <a:t>-  По </a:t>
            </a:r>
            <a:r>
              <a:rPr lang="ru-RU" sz="2000" b="1" dirty="0"/>
              <a:t>данным МВД, почти 80% убийц в момент совершения преступления находятся в состоянии алкогольного опьянения. </a:t>
            </a:r>
            <a:endParaRPr lang="ru-RU" sz="2000" b="1" dirty="0" smtClean="0"/>
          </a:p>
          <a:p>
            <a:endParaRPr lang="ru-RU" sz="1600" b="1" dirty="0"/>
          </a:p>
          <a:p>
            <a:r>
              <a:rPr lang="ru-RU" sz="2000" b="1" dirty="0" smtClean="0"/>
              <a:t> - Абсолютное </a:t>
            </a:r>
            <a:r>
              <a:rPr lang="ru-RU" sz="2000" b="1" dirty="0"/>
              <a:t>большинство социальных сирот в России – дети алкоголиков и пьяниц. </a:t>
            </a:r>
            <a:endParaRPr lang="ru-RU" sz="2000" b="1" dirty="0" smtClean="0"/>
          </a:p>
          <a:p>
            <a:endParaRPr lang="ru-RU" sz="1600" b="1" dirty="0" smtClean="0"/>
          </a:p>
          <a:p>
            <a:r>
              <a:rPr lang="ru-RU" sz="2000" b="1" dirty="0" smtClean="0"/>
              <a:t>-  Алкогольным </a:t>
            </a:r>
            <a:r>
              <a:rPr lang="ru-RU" sz="2000" b="1" dirty="0"/>
              <a:t>поведением охвачено до 80% детей и молодежи. </a:t>
            </a:r>
          </a:p>
          <a:p>
            <a:endParaRPr lang="ru-RU" sz="1600" b="1" dirty="0"/>
          </a:p>
          <a:p>
            <a:r>
              <a:rPr lang="ru-RU" sz="2000" b="1" dirty="0" smtClean="0"/>
              <a:t>-  Ежегодно до полумиллиона человек преждевременно погибает от алкоголя.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-  Макроэкономические </a:t>
            </a:r>
            <a:r>
              <a:rPr lang="ru-RU" sz="2000" b="1" dirty="0"/>
              <a:t>расчеты, приведенные в Докладе ОП РФ, показывают, что совокупные потери бюджета от употребления алкогольных изделий составляют почти 1 триллион 700 миллиардов рублей в год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8766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В   ИТОГЕ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 smtClean="0"/>
              <a:t> </a:t>
            </a:r>
            <a:r>
              <a:rPr lang="ru-RU" sz="3600" b="1" i="1" dirty="0"/>
              <a:t>Алкоголизация разрушает семейные, культурные и нравственные ценности в обществе. С учетом всех этих факторов, современный уровень алкоголизации представляет реальную угрозу национальной безопасности и самому существованию государства и народов России</a:t>
            </a:r>
            <a:r>
              <a:rPr lang="ru-RU" sz="3600" b="1" i="1" dirty="0" smtClean="0"/>
              <a:t>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910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О причинах</a:t>
            </a:r>
          </a:p>
          <a:p>
            <a:pPr algn="ctr"/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800" b="1" dirty="0"/>
              <a:t>Существуют две основные причины массовой алкогольной наркотизации населения: </a:t>
            </a:r>
            <a:endParaRPr lang="ru-RU" sz="2800" b="1" dirty="0" smtClean="0"/>
          </a:p>
          <a:p>
            <a:endParaRPr lang="ru-RU" sz="3200" b="1" dirty="0"/>
          </a:p>
          <a:p>
            <a:r>
              <a:rPr lang="ru-RU" sz="2800" b="1" i="1" dirty="0"/>
              <a:t>1) </a:t>
            </a:r>
            <a:r>
              <a:rPr lang="ru-RU" sz="2800" b="1" i="1" dirty="0" smtClean="0"/>
              <a:t>Алкогольные </a:t>
            </a:r>
            <a:r>
              <a:rPr lang="ru-RU" sz="2800" b="1" i="1" dirty="0"/>
              <a:t>питейные </a:t>
            </a:r>
            <a:r>
              <a:rPr lang="ru-RU" sz="2800" b="1" i="1" dirty="0" smtClean="0"/>
              <a:t>традиции ( С М И )</a:t>
            </a:r>
            <a:endParaRPr lang="ru-RU" sz="2800" b="1" i="1" dirty="0"/>
          </a:p>
          <a:p>
            <a:r>
              <a:rPr lang="ru-RU" sz="2800" b="1" i="1" dirty="0"/>
              <a:t>2) </a:t>
            </a:r>
            <a:r>
              <a:rPr lang="ru-RU" sz="2800" b="1" i="1" dirty="0" smtClean="0"/>
              <a:t>Чрезмерная доступность </a:t>
            </a:r>
            <a:r>
              <a:rPr lang="ru-RU" sz="2800" b="1" i="1" dirty="0"/>
              <a:t>алкогольных </a:t>
            </a:r>
            <a:r>
              <a:rPr lang="ru-RU" sz="2800" b="1" i="1" dirty="0" smtClean="0"/>
              <a:t>изделий</a:t>
            </a:r>
          </a:p>
          <a:p>
            <a:endParaRPr lang="ru-RU" sz="3200" b="1" i="1" dirty="0"/>
          </a:p>
          <a:p>
            <a:pPr algn="ctr"/>
            <a:r>
              <a:rPr lang="ru-RU" sz="2800" b="1" dirty="0"/>
              <a:t>Все остальные факторы, включая неблагоприятные социально-экономические условия, неразвитость сферы досуга и т.д., </a:t>
            </a:r>
            <a:r>
              <a:rPr lang="ru-RU" sz="3200" b="1" u="sng" dirty="0"/>
              <a:t>имеют вторичный характер</a:t>
            </a:r>
            <a:r>
              <a:rPr lang="ru-RU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247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4249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Выход есть!</a:t>
            </a:r>
            <a:endParaRPr lang="ru-RU" sz="4000" b="1" dirty="0">
              <a:solidFill>
                <a:srgbClr val="FFFF00"/>
              </a:solidFill>
            </a:endParaRPr>
          </a:p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sz="2000" dirty="0"/>
              <a:t>Механизм преодоления алкогольной проблемы - эффективное сочетание ограничительных и воспитательных мер, </a:t>
            </a:r>
            <a:endParaRPr lang="ru-RU" sz="2000" dirty="0" smtClean="0"/>
          </a:p>
          <a:p>
            <a:pPr algn="ctr"/>
            <a:r>
              <a:rPr lang="ru-RU" sz="2000" dirty="0" smtClean="0"/>
              <a:t>иначе </a:t>
            </a:r>
            <a:r>
              <a:rPr lang="ru-RU" sz="2000" dirty="0"/>
              <a:t>– политика «пресса».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С одной стороны, посредством информационной, просветительской и образовательной деятельности радикально изменяются сложившиеся в обществе представления о «нормальности» питейных традиций. Вместо них  формируется представление о естественности безалкогольного, трезвого образа жизни.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С </a:t>
            </a:r>
            <a:r>
              <a:rPr lang="ru-RU" sz="2000" dirty="0"/>
              <a:t>другой стороны, </a:t>
            </a:r>
            <a:r>
              <a:rPr lang="ru-RU" dirty="0" smtClean="0"/>
              <a:t>посредством  </a:t>
            </a:r>
            <a:r>
              <a:rPr lang="ru-RU" dirty="0"/>
              <a:t>административных, экономических, правовых мер последовательно ограничивается доступность алкогольных изделий по условиям, месту и времени продажи.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721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2650557"/>
            <a:ext cx="2880320" cy="129614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«ЖИВИ ТРЕЗВО»</a:t>
            </a:r>
            <a:endParaRPr lang="ru-RU" sz="2000" b="1" dirty="0">
              <a:ln w="1905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2411760" y="2204864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631410" y="3309950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644008" y="2237331"/>
            <a:ext cx="0" cy="661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940152" y="2178967"/>
            <a:ext cx="792088" cy="7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267744" y="3828880"/>
            <a:ext cx="101173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40152" y="3789040"/>
            <a:ext cx="648072" cy="687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45994" y="3298629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395536" y="581147"/>
            <a:ext cx="266429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Уроки трезвости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для детей и их родителей</a:t>
            </a: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084168" y="522783"/>
            <a:ext cx="266429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Уличные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акции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82216" y="4577140"/>
            <a:ext cx="388843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Правовая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часть и законотворчество</a:t>
            </a:r>
            <a:endParaRPr lang="ru-RU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644008" y="4554692"/>
            <a:ext cx="4127585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Общественный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контроль 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491880" y="617846"/>
            <a:ext cx="2304256" cy="1466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Соц. реклама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Работа со СМИ</a:t>
            </a: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51520" y="2602121"/>
            <a:ext cx="2304256" cy="1466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Саморазвитие </a:t>
            </a: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588224" y="2602122"/>
            <a:ext cx="2304256" cy="1466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Организация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досуга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200" y="142852"/>
            <a:ext cx="9038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Координационный Совет</a:t>
            </a:r>
          </a:p>
          <a:p>
            <a:pPr algn="ctr"/>
            <a:r>
              <a:rPr lang="ru-RU" sz="2000" dirty="0"/>
              <a:t>по снижению масштабов употребления алкогольной продукции и формированию трезвого образа жизни в МО «город Северобайкальск»</a:t>
            </a:r>
          </a:p>
          <a:p>
            <a:pPr algn="ctr"/>
            <a:endParaRPr lang="ru-RU" sz="2000" dirty="0"/>
          </a:p>
        </p:txBody>
      </p:sp>
      <p:pic>
        <p:nvPicPr>
          <p:cNvPr id="5" name="Рисунок 4" descr="C:\Users\123\Desktop\круглый стол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8358246" cy="53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899</TotalTime>
  <Words>469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Бумажная</vt:lpstr>
      <vt:lpstr>Диаграмма</vt:lpstr>
      <vt:lpstr>Слайд 1</vt:lpstr>
      <vt:lpstr>Слайд 2</vt:lpstr>
      <vt:lpstr>Динамика коэффициентов  рождаемости и смертности в России      (1980-2013 гг.)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Ответ Министерства образования</vt:lpstr>
      <vt:lpstr>Уличные акции</vt:lpstr>
      <vt:lpstr>Социальная реклама/СМИ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Сергей Диес</cp:lastModifiedBy>
  <cp:revision>73</cp:revision>
  <dcterms:created xsi:type="dcterms:W3CDTF">2015-12-20T16:38:20Z</dcterms:created>
  <dcterms:modified xsi:type="dcterms:W3CDTF">2017-09-13T02:53:32Z</dcterms:modified>
</cp:coreProperties>
</file>