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5" autoAdjust="0"/>
  </p:normalViewPr>
  <p:slideViewPr>
    <p:cSldViewPr>
      <p:cViewPr varScale="1">
        <p:scale>
          <a:sx n="47" d="100"/>
          <a:sy n="47" d="100"/>
        </p:scale>
        <p:origin x="-1286" y="-9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5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07AC5-D12D-452D-AFA8-DF387D5FB930}" type="datetimeFigureOut">
              <a:rPr lang="ru-RU" smtClean="0"/>
              <a:t>14.08.2018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1338-9252-413C-8C46-AC03447390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4824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04800"/>
            <a:ext cx="6400800" cy="64008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00" y="228600"/>
            <a:ext cx="2215180" cy="93106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781800" y="49530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7010400" y="5562600"/>
            <a:ext cx="2133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Создатель проекта</a:t>
            </a:r>
          </a:p>
          <a:p>
            <a:r>
              <a:rPr lang="ru-RU" sz="2000" i="1" dirty="0" err="1" smtClean="0"/>
              <a:t>Казанкина</a:t>
            </a:r>
            <a:r>
              <a:rPr lang="ru-RU" sz="2000" i="1" dirty="0" smtClean="0"/>
              <a:t> А.С.</a:t>
            </a:r>
            <a:endParaRPr lang="ru-RU" sz="2000" i="1" dirty="0"/>
          </a:p>
        </p:txBody>
      </p:sp>
    </p:spTree>
    <p:extLst>
      <p:ext uri="{BB962C8B-B14F-4D97-AF65-F5344CB8AC3E}">
        <p14:creationId xmlns:p14="http://schemas.microsoft.com/office/powerpoint/2010/main" val="1597665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/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Спасибо за внимание!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108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Актуальность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</p:spPr>
      </p:pic>
      <p:pic>
        <p:nvPicPr>
          <p:cNvPr id="7" name="Объект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38100" y="2772889"/>
            <a:ext cx="1600200" cy="4038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59971" y="1676400"/>
            <a:ext cx="7543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Формирование </a:t>
            </a:r>
            <a:r>
              <a:rPr lang="ru-RU" dirty="0">
                <a:solidFill>
                  <a:schemeClr val="accent3">
                    <a:lumMod val="75000"/>
                  </a:schemeClr>
                </a:solidFill>
              </a:rPr>
              <a:t>здорового образа жизни </a:t>
            </a:r>
            <a:r>
              <a:rPr lang="ru-RU" dirty="0"/>
              <a:t>- это  тренд </a:t>
            </a:r>
            <a:r>
              <a:rPr lang="ru-RU" dirty="0" smtClean="0"/>
              <a:t>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Современные </a:t>
            </a:r>
            <a:r>
              <a:rPr lang="ru-RU" dirty="0"/>
              <a:t>дети склонны к малоподвижному образу жизни, к перееданию, что приводит к ожирению и другим нарушениям 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обменных процессов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У молодых </a:t>
            </a:r>
            <a:r>
              <a:rPr lang="ru-RU" dirty="0"/>
              <a:t>людей уже в раннем возрасте появляются иные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проблемы</a:t>
            </a:r>
            <a:r>
              <a:rPr lang="ru-RU" dirty="0"/>
              <a:t> со здоровьем, которые могут быть связаны с длительным времяпровождением за гаджетами; стрессом, связанным с учебой или  личными взаимоотношениями. </a:t>
            </a: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/>
              <a:t>Ш</a:t>
            </a:r>
            <a:r>
              <a:rPr lang="ru-RU" dirty="0" smtClean="0"/>
              <a:t>ирокое </a:t>
            </a:r>
            <a:r>
              <a:rPr lang="ru-RU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распространение</a:t>
            </a:r>
            <a:r>
              <a:rPr lang="ru-RU" dirty="0"/>
              <a:t> ложной информации о ЗОЖ  от  коммерческих организаций, что проявляется  рекламой спортивного «правильного» питания и всеобщим приобщением людей к спорту, без учета индивидуальных особенностей организма, что впоследствии может привести к серьезным заболеваниям.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2325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и задачи</a:t>
            </a:r>
            <a:endParaRPr lang="ru-RU" dirty="0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7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2800" b="1" dirty="0">
                <a:solidFill>
                  <a:schemeClr val="accent2">
                    <a:lumMod val="75000"/>
                  </a:schemeClr>
                </a:solidFill>
              </a:rPr>
              <a:t>Цель</a:t>
            </a:r>
            <a:r>
              <a:rPr lang="ru-RU" sz="2800" dirty="0" smtClean="0"/>
              <a:t>:</a:t>
            </a:r>
            <a:r>
              <a:rPr lang="ru-RU" dirty="0" smtClean="0"/>
              <a:t> </a:t>
            </a:r>
            <a:r>
              <a:rPr lang="ru-RU" sz="2000" dirty="0" smtClean="0"/>
              <a:t>провести </a:t>
            </a:r>
            <a:r>
              <a:rPr lang="ru-RU" sz="2000" dirty="0"/>
              <a:t>50 мероприятий, направленных на формирование у школьников и студентов средних специальных учебных заведений, в  количестве 800 человек, грамотного представления о здоровье, механизмах его поддержания, а также выработка необходимых навыков и умений по ведению здорового образа жизни, включая профилактику социально-значимых заболеваний до 1 сентября 2019 года</a:t>
            </a:r>
            <a:r>
              <a:rPr lang="ru-RU" sz="2000" dirty="0" smtClean="0"/>
              <a:t>.</a:t>
            </a:r>
          </a:p>
          <a:p>
            <a:pPr algn="just"/>
            <a:r>
              <a:rPr lang="ru-RU" sz="2800" b="1" dirty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Задачи</a:t>
            </a:r>
            <a:r>
              <a:rPr lang="ru-RU" sz="2800" b="1" dirty="0" smtClean="0">
                <a:solidFill>
                  <a:srgbClr xmlns:mc="http://schemas.openxmlformats.org/markup-compatibility/2006" xmlns:a14="http://schemas.microsoft.com/office/drawing/2010/main" val="7030A0" mc:Ignorable=""/>
                </a:solidFill>
              </a:rPr>
              <a:t>:</a:t>
            </a:r>
            <a:r>
              <a:rPr lang="ru-RU" sz="2000" dirty="0" smtClean="0"/>
              <a:t> </a:t>
            </a:r>
          </a:p>
          <a:p>
            <a:pPr marL="358775" indent="0">
              <a:buNone/>
            </a:pPr>
            <a:r>
              <a:rPr lang="ru-RU" sz="2000" dirty="0" smtClean="0"/>
              <a:t>1.Разработка материалов различного типа для проведения мероприятий.</a:t>
            </a:r>
            <a:br>
              <a:rPr lang="ru-RU" sz="2000" dirty="0" smtClean="0"/>
            </a:br>
            <a:r>
              <a:rPr lang="ru-RU" sz="2000" dirty="0" smtClean="0"/>
              <a:t>2.Установление сотрудничества со школами и средними профессиональными учебными заведениями.</a:t>
            </a:r>
            <a:br>
              <a:rPr lang="ru-RU" sz="2000" dirty="0" smtClean="0"/>
            </a:br>
            <a:r>
              <a:rPr lang="ru-RU" sz="2000" dirty="0" smtClean="0"/>
              <a:t>3.Выход непосредственно к целевой аудитории.</a:t>
            </a:r>
            <a:br>
              <a:rPr lang="ru-RU" sz="2000" dirty="0" smtClean="0"/>
            </a:br>
            <a:r>
              <a:rPr lang="ru-RU" sz="2000" dirty="0" smtClean="0"/>
              <a:t>4.Получение обратной связи от </a:t>
            </a:r>
            <a:r>
              <a:rPr lang="ru-RU" sz="2000" dirty="0" err="1" smtClean="0"/>
              <a:t>благополучателей</a:t>
            </a:r>
            <a:r>
              <a:rPr lang="ru-RU" sz="2000" dirty="0" smtClean="0"/>
              <a:t>.</a:t>
            </a:r>
            <a:br>
              <a:rPr lang="ru-RU" sz="2000" dirty="0" smtClean="0"/>
            </a:br>
            <a:r>
              <a:rPr lang="ru-RU" sz="2000" dirty="0" smtClean="0"/>
              <a:t>5.Анализ  проведенной работы.</a:t>
            </a:r>
          </a:p>
        </p:txBody>
      </p:sp>
    </p:spTree>
    <p:extLst>
      <p:ext uri="{BB962C8B-B14F-4D97-AF65-F5344CB8AC3E}">
        <p14:creationId xmlns:p14="http://schemas.microsoft.com/office/powerpoint/2010/main" val="2100304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Целевая аудитория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Граждане от </a:t>
            </a:r>
            <a:r>
              <a:rPr lang="ru-RU" dirty="0"/>
              <a:t>6 до 18 лет </a:t>
            </a:r>
            <a:r>
              <a:rPr lang="ru-RU" dirty="0" smtClean="0"/>
              <a:t>:</a:t>
            </a:r>
          </a:p>
          <a:p>
            <a:r>
              <a:rPr lang="ru-RU" dirty="0" smtClean="0"/>
              <a:t>Младшие школьники,</a:t>
            </a:r>
          </a:p>
          <a:p>
            <a:r>
              <a:rPr lang="ru-RU" dirty="0" smtClean="0"/>
              <a:t>Школьники среднего звена</a:t>
            </a:r>
          </a:p>
          <a:p>
            <a:r>
              <a:rPr lang="ru-RU" dirty="0" smtClean="0"/>
              <a:t>Школьники старшего звена</a:t>
            </a:r>
          </a:p>
          <a:p>
            <a:r>
              <a:rPr lang="ru-RU" dirty="0"/>
              <a:t>С</a:t>
            </a:r>
            <a:r>
              <a:rPr lang="ru-RU" dirty="0" smtClean="0"/>
              <a:t>туденты </a:t>
            </a:r>
            <a:r>
              <a:rPr lang="ru-RU" dirty="0"/>
              <a:t>средних специальных учебных </a:t>
            </a:r>
            <a:r>
              <a:rPr lang="ru-RU" dirty="0" smtClean="0"/>
              <a:t>заведений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79098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Описание проекта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None/>
            </a:pPr>
            <a:r>
              <a:rPr lang="ru-RU" dirty="0"/>
              <a:t>Проект направлен на привлечение внимания подрастающего поколения в возрасте от 6 до 18 лет </a:t>
            </a:r>
            <a:r>
              <a:rPr lang="ru-RU" dirty="0" smtClean="0"/>
              <a:t>к </a:t>
            </a:r>
            <a:r>
              <a:rPr lang="ru-RU" dirty="0"/>
              <a:t>здоровому образу жизни и профилактике заболеваний.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	</a:t>
            </a:r>
            <a:r>
              <a:rPr lang="ru-RU" dirty="0" smtClean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Формирование </a:t>
            </a:r>
            <a:r>
              <a:rPr lang="ru-RU" dirty="0">
                <a:solidFill>
                  <a:srgbClr xmlns:mc="http://schemas.openxmlformats.org/markup-compatibility/2006" xmlns:a14="http://schemas.microsoft.com/office/drawing/2010/main" val="00B050" mc:Ignorable=""/>
                </a:solidFill>
              </a:rPr>
              <a:t>здорового образа жизни </a:t>
            </a:r>
            <a:r>
              <a:rPr lang="ru-RU" dirty="0"/>
              <a:t>- это  </a:t>
            </a:r>
            <a:r>
              <a:rPr lang="ru-RU" dirty="0" smtClean="0"/>
              <a:t>тренд, </a:t>
            </a:r>
            <a:r>
              <a:rPr lang="ru-RU" dirty="0"/>
              <a:t>но не каждый человек, тем более юный,  знает,  что нужно делать для поддержания и укрепления здоровья, так как отсутствует единый информационный источник в сфере здравоохранения среди населения</a:t>
            </a:r>
            <a:r>
              <a:rPr lang="ru-RU" dirty="0" smtClean="0"/>
              <a:t>.</a:t>
            </a:r>
          </a:p>
          <a:p>
            <a:pPr marL="0" indent="0" algn="just">
              <a:buNone/>
            </a:pPr>
            <a:r>
              <a:rPr lang="ru-RU" dirty="0"/>
              <a:t>Поэтому в рамках проекта, ведется работа в нескольких </a:t>
            </a:r>
            <a:r>
              <a:rPr lang="ru-RU" dirty="0" smtClean="0"/>
              <a:t>направлениях:</a:t>
            </a:r>
          </a:p>
          <a:p>
            <a:pPr algn="just"/>
            <a:r>
              <a:rPr lang="ru-RU" dirty="0" smtClean="0"/>
              <a:t>формирование </a:t>
            </a:r>
            <a:r>
              <a:rPr lang="ru-RU" dirty="0"/>
              <a:t>здорового питания, </a:t>
            </a:r>
            <a:endParaRPr lang="ru-RU" dirty="0" smtClean="0"/>
          </a:p>
          <a:p>
            <a:pPr algn="just"/>
            <a:r>
              <a:rPr lang="ru-RU" dirty="0" smtClean="0"/>
              <a:t>составление </a:t>
            </a:r>
            <a:r>
              <a:rPr lang="ru-RU" dirty="0"/>
              <a:t>правильного режима дня, организация физических активностей, </a:t>
            </a:r>
            <a:endParaRPr lang="ru-RU" dirty="0" smtClean="0"/>
          </a:p>
          <a:p>
            <a:pPr algn="just"/>
            <a:r>
              <a:rPr lang="ru-RU" dirty="0" smtClean="0"/>
              <a:t>поддержание </a:t>
            </a:r>
            <a:r>
              <a:rPr lang="ru-RU" dirty="0"/>
              <a:t>психического </a:t>
            </a:r>
            <a:r>
              <a:rPr lang="ru-RU" dirty="0" smtClean="0"/>
              <a:t>здоровья,</a:t>
            </a:r>
          </a:p>
          <a:p>
            <a:pPr algn="just"/>
            <a:r>
              <a:rPr lang="ru-RU" dirty="0" smtClean="0"/>
              <a:t>профилактика заболеваний.</a:t>
            </a:r>
            <a:endParaRPr lang="ru-RU" dirty="0"/>
          </a:p>
          <a:p>
            <a:pPr marL="0" indent="0" algn="just">
              <a:buNone/>
            </a:pPr>
            <a:endParaRPr lang="ru-RU" dirty="0" smtClean="0"/>
          </a:p>
          <a:p>
            <a:pPr marL="0" indent="0" algn="just">
              <a:buNone/>
            </a:pPr>
            <a:r>
              <a:rPr lang="ru-RU" dirty="0" smtClean="0"/>
              <a:t>Для </a:t>
            </a:r>
            <a:r>
              <a:rPr lang="ru-RU" dirty="0"/>
              <a:t>каждой возрастной группы разработаны  свои мероприятия, направленные на выполнение поставленной  цели</a:t>
            </a:r>
          </a:p>
        </p:txBody>
      </p:sp>
    </p:spTree>
    <p:extLst>
      <p:ext uri="{BB962C8B-B14F-4D97-AF65-F5344CB8AC3E}">
        <p14:creationId xmlns:p14="http://schemas.microsoft.com/office/powerpoint/2010/main" val="206779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 реализации</a:t>
            </a:r>
            <a:endParaRPr lang="ru-RU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 smtClean="0"/>
              <a:t>Организация инфо-площадки </a:t>
            </a:r>
            <a:r>
              <a:rPr lang="ru-RU" dirty="0"/>
              <a:t>по популяризации ЗОЖ и профилактике социально-значимых заболеваний   на Городском фестивале волонтёрских отрядов образовательных организаций города Йошкар-Олы "Город добрых дел</a:t>
            </a:r>
            <a:r>
              <a:rPr lang="ru-RU" dirty="0" smtClean="0"/>
              <a:t>". Дата: 20.03.18 г.</a:t>
            </a:r>
          </a:p>
          <a:p>
            <a:r>
              <a:rPr lang="ru-RU" dirty="0" smtClean="0"/>
              <a:t>Проведение различных форм мероприятий среди </a:t>
            </a:r>
            <a:r>
              <a:rPr lang="ru-RU" dirty="0"/>
              <a:t>учащихся </a:t>
            </a:r>
            <a:r>
              <a:rPr lang="ru-RU" dirty="0" smtClean="0"/>
              <a:t>школ г. Йошкар-Олы и РМЭ Сроки: февраль 2018 г-сентябрь 2019 г.</a:t>
            </a:r>
          </a:p>
          <a:p>
            <a:r>
              <a:rPr lang="ru-RU" dirty="0" smtClean="0"/>
              <a:t>Организация  площадки в </a:t>
            </a:r>
            <a:r>
              <a:rPr lang="ru-RU" dirty="0" err="1"/>
              <a:t>Царевококшайском</a:t>
            </a:r>
            <a:r>
              <a:rPr lang="ru-RU" dirty="0"/>
              <a:t> кремле на городском Дне Молодёжи</a:t>
            </a:r>
            <a:r>
              <a:rPr lang="ru-RU" dirty="0" smtClean="0"/>
              <a:t>! Дата : 23.06.18</a:t>
            </a:r>
          </a:p>
          <a:p>
            <a:r>
              <a:rPr lang="ru-RU" dirty="0" smtClean="0"/>
              <a:t>Организация площадки  </a:t>
            </a:r>
            <a:r>
              <a:rPr lang="ru-RU" dirty="0"/>
              <a:t>"Информационно-профилактическая кампания по ЗОЖ и правильному питанию", в рамках экватора Года добровольца во «Дворце молодёжи</a:t>
            </a:r>
            <a:r>
              <a:rPr lang="ru-RU" dirty="0" smtClean="0"/>
              <a:t>». Дата: 27.06.18</a:t>
            </a:r>
          </a:p>
          <a:p>
            <a:r>
              <a:rPr lang="ru-RU" dirty="0" smtClean="0"/>
              <a:t>Выездные мероприятия в оздоровительных лагерях РМЭ. </a:t>
            </a:r>
            <a:r>
              <a:rPr lang="ru-RU" dirty="0"/>
              <a:t>С</a:t>
            </a:r>
            <a:r>
              <a:rPr lang="ru-RU" dirty="0" smtClean="0"/>
              <a:t>роки: июль 2018 г.</a:t>
            </a:r>
            <a:endParaRPr lang="ru-RU" dirty="0"/>
          </a:p>
          <a:p>
            <a:r>
              <a:rPr lang="ru-RU" dirty="0" smtClean="0"/>
              <a:t>Участие </a:t>
            </a:r>
            <a:r>
              <a:rPr lang="ru-RU" dirty="0"/>
              <a:t>во Всероссийской акции «Будь здоров» от ВОД «Волонтеры-медики</a:t>
            </a:r>
            <a:r>
              <a:rPr lang="ru-RU" dirty="0" smtClean="0"/>
              <a:t>» (тематические уроки, </a:t>
            </a:r>
            <a:r>
              <a:rPr lang="ru-RU" dirty="0" err="1" smtClean="0"/>
              <a:t>брейн</a:t>
            </a:r>
            <a:r>
              <a:rPr lang="ru-RU" dirty="0" smtClean="0"/>
              <a:t>-ринг, зарядки). Сроки</a:t>
            </a:r>
            <a:r>
              <a:rPr lang="ru-RU" dirty="0"/>
              <a:t>: апрель 2018 г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061524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4800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600" dirty="0">
                <a:solidFill>
                  <a:schemeClr val="accent1">
                    <a:lumMod val="75000"/>
                  </a:schemeClr>
                </a:solidFill>
              </a:rPr>
              <a:t>Количественные показатели: </a:t>
            </a: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600" dirty="0" smtClean="0"/>
              <a:t>общее </a:t>
            </a:r>
            <a:r>
              <a:rPr lang="ru-RU" sz="1600" dirty="0"/>
              <a:t>количество  проведенных мероприятий : </a:t>
            </a:r>
            <a:r>
              <a:rPr lang="ru-RU" sz="1600" dirty="0" smtClean="0"/>
              <a:t>24;</a:t>
            </a:r>
          </a:p>
          <a:p>
            <a:r>
              <a:rPr lang="ru-RU" sz="1600" dirty="0" smtClean="0"/>
              <a:t>общее </a:t>
            </a:r>
            <a:r>
              <a:rPr lang="ru-RU" sz="1600" dirty="0"/>
              <a:t>количество участников: 1281 человек.</a:t>
            </a:r>
          </a:p>
          <a:p>
            <a:pPr marL="0" indent="0">
              <a:buNone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	Проведены </a:t>
            </a:r>
            <a:r>
              <a:rPr lang="ru-RU" sz="1600" dirty="0"/>
              <a:t>тематические уроки по гигиене, викторины по здоровому питанию ,организованы </a:t>
            </a:r>
            <a:r>
              <a:rPr lang="ru-RU" sz="1600" dirty="0" smtClean="0"/>
              <a:t>зарядки. Наибольший </a:t>
            </a:r>
            <a:r>
              <a:rPr lang="ru-RU" sz="1600" dirty="0"/>
              <a:t>интерес и  популярность среди проведенных мероприятий набрали 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квесты</a:t>
            </a:r>
            <a:r>
              <a:rPr lang="ru-RU" sz="1600" dirty="0"/>
              <a:t>, информационные палатки по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профилактике</a:t>
            </a:r>
            <a:r>
              <a:rPr lang="ru-RU" sz="1600" dirty="0"/>
              <a:t> социально-значимых заболеваний, и </a:t>
            </a:r>
            <a:r>
              <a:rPr lang="ru-RU" sz="1600" dirty="0" err="1">
                <a:solidFill>
                  <a:schemeClr val="accent2">
                    <a:lumMod val="75000"/>
                  </a:schemeClr>
                </a:solidFill>
              </a:rPr>
              <a:t>брейн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</a:rPr>
              <a:t>-ринги</a:t>
            </a:r>
            <a:r>
              <a:rPr lang="ru-RU" sz="1600" dirty="0"/>
              <a:t>. После каждого мероприятия ребята проходили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тесты</a:t>
            </a:r>
            <a:r>
              <a:rPr lang="ru-RU" sz="1600" dirty="0"/>
              <a:t>, </a:t>
            </a:r>
            <a:r>
              <a:rPr lang="ru-RU" sz="16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блиц-опросы</a:t>
            </a:r>
            <a:r>
              <a:rPr lang="ru-RU" sz="1600" dirty="0"/>
              <a:t>, которые позволяют нам судить об эффективности и значимости проведенных </a:t>
            </a:r>
            <a:r>
              <a:rPr lang="ru-RU" sz="1600" dirty="0" smtClean="0"/>
              <a:t>мероприятий.</a:t>
            </a:r>
          </a:p>
          <a:p>
            <a:pPr marL="0" indent="0">
              <a:buNone/>
            </a:pPr>
            <a:r>
              <a:rPr lang="ru-RU" sz="1600" dirty="0" smtClean="0"/>
              <a:t>В </a:t>
            </a:r>
            <a:r>
              <a:rPr lang="ru-RU" sz="1600" dirty="0"/>
              <a:t>результате проведенных мероприятий мы добились следующих результатов</a:t>
            </a:r>
            <a:r>
              <a:rPr lang="ru-RU" sz="1600" dirty="0" smtClean="0"/>
              <a:t>:</a:t>
            </a:r>
          </a:p>
          <a:p>
            <a:pPr marL="514350" indent="-514350">
              <a:buAutoNum type="arabicPeriod"/>
            </a:pPr>
            <a:r>
              <a:rPr lang="ru-RU" sz="1600" dirty="0" smtClean="0"/>
              <a:t>Увеличение </a:t>
            </a:r>
            <a:r>
              <a:rPr lang="ru-RU" sz="1600" dirty="0"/>
              <a:t>количества молодых людей, соблюдающих режим дня, норму физической активности и принципы правильного питания, среди </a:t>
            </a:r>
            <a:r>
              <a:rPr lang="ru-RU" sz="1600" dirty="0" err="1"/>
              <a:t>благополучателей</a:t>
            </a:r>
            <a:r>
              <a:rPr lang="ru-RU" sz="1600" dirty="0"/>
              <a:t> .</a:t>
            </a:r>
            <a:endParaRPr lang="ru-RU" sz="1600" dirty="0" smtClean="0"/>
          </a:p>
          <a:p>
            <a:pPr marL="514350" indent="-514350">
              <a:buAutoNum type="arabicPeriod"/>
            </a:pPr>
            <a:r>
              <a:rPr lang="ru-RU" sz="1600" dirty="0" smtClean="0"/>
              <a:t>Повышение </a:t>
            </a:r>
            <a:r>
              <a:rPr lang="ru-RU" sz="1600" dirty="0"/>
              <a:t>грамотности школьников и студентов средних специальных учебных заведений  по ведению здорового образа жизни. </a:t>
            </a:r>
            <a:endParaRPr lang="ru-RU" sz="1600" dirty="0" smtClean="0"/>
          </a:p>
          <a:p>
            <a:pPr marL="514350" indent="-514350">
              <a:buAutoNum type="arabicPeriod"/>
            </a:pPr>
            <a:r>
              <a:rPr lang="ru-RU" sz="1600" dirty="0" smtClean="0"/>
              <a:t>Сокращение </a:t>
            </a:r>
            <a:r>
              <a:rPr lang="ru-RU" sz="1600" dirty="0"/>
              <a:t>числа школьников и студентов </a:t>
            </a:r>
            <a:r>
              <a:rPr lang="ru-RU" sz="1600" dirty="0" err="1"/>
              <a:t>ССУЗов</a:t>
            </a:r>
            <a:r>
              <a:rPr lang="ru-RU" sz="1600" dirty="0"/>
              <a:t>, имеющих вредные привычки.</a:t>
            </a:r>
          </a:p>
          <a:p>
            <a:pPr marL="0" indent="0" algn="just">
              <a:buNone/>
            </a:pPr>
            <a:r>
              <a:rPr lang="ru-RU" sz="1600" b="1" dirty="0">
                <a:solidFill>
                  <a:schemeClr val="accent2">
                    <a:lumMod val="50000"/>
                  </a:schemeClr>
                </a:solidFill>
              </a:rPr>
              <a:t>Таким образом, </a:t>
            </a:r>
            <a:r>
              <a:rPr lang="ru-RU" sz="1600" dirty="0"/>
              <a:t>по количественным  и качественным показателям можно сделать вывод, что уже сейчас, в ходе реализации проекта, охвачено  на 60,1  %. большее количество участников, чем планировалось изначально. Это говорит о том, что тема вызвала интерес среди </a:t>
            </a:r>
            <a:r>
              <a:rPr lang="ru-RU" sz="1600" dirty="0" err="1"/>
              <a:t>благополучателей</a:t>
            </a:r>
            <a:r>
              <a:rPr lang="ru-RU" sz="1600" dirty="0"/>
              <a:t>, и  есть необходимость в дальнейшей пропаганде здорового образа жизни и   профилактике заболеваний.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Достигнутые результаты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59148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dirty="0">
                <a:solidFill>
                  <a:schemeClr val="accent3">
                    <a:lumMod val="50000"/>
                  </a:schemeClr>
                </a:solidFill>
              </a:rPr>
              <a:t>По окончании  </a:t>
            </a:r>
            <a:r>
              <a:rPr lang="ru-RU" dirty="0"/>
              <a:t>реализации проекта мы предполагаем, достичь следующего социального эффекта:</a:t>
            </a:r>
          </a:p>
          <a:p>
            <a:r>
              <a:rPr lang="ru-RU" dirty="0"/>
              <a:t>1. Формирование у детей ценностного отношения к собственному здоровью. </a:t>
            </a:r>
          </a:p>
          <a:p>
            <a:r>
              <a:rPr lang="ru-RU" dirty="0"/>
              <a:t>2. Повышение мотивации школьников  и студентов к ведению здорового образа жизни.</a:t>
            </a:r>
          </a:p>
          <a:p>
            <a:r>
              <a:rPr lang="ru-RU" dirty="0"/>
              <a:t>3. Формирование системного подхода к ведению здорового образа жизни.</a:t>
            </a:r>
          </a:p>
          <a:p>
            <a:r>
              <a:rPr lang="ru-RU" dirty="0"/>
              <a:t>4.Создание единого информационного ресурса, направленного на формирование грамотного представления о здоровье, механизмах его поддержания, а также выработка необходимых навыков и умений по ведению здорового образа жизни   и профилактике заболеваний среди школьников и студентов средних специальных учебных заведений.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Социальный эффект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3493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65" t="-1561" b="3506"/>
          <a:stretch/>
        </p:blipFill>
        <p:spPr>
          <a:xfrm>
            <a:off x="23553" y="2819400"/>
            <a:ext cx="1600200" cy="4038600"/>
          </a:xfrm>
          <a:prstGeom prst="rect">
            <a:avLst/>
          </a:prstGeom>
        </p:spPr>
      </p:pic>
      <p:pic>
        <p:nvPicPr>
          <p:cNvPr id="5" name="Объект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48" t="9855" r="70326" b="-1525"/>
          <a:stretch/>
        </p:blipFill>
        <p:spPr>
          <a:xfrm>
            <a:off x="6939742" y="16625"/>
            <a:ext cx="2194560" cy="5903214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Мультипликативный эффект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внедрение</a:t>
            </a:r>
            <a:r>
              <a:rPr lang="ru-RU" dirty="0"/>
              <a:t> разработанных в ходе проекта материалов и механизма реализации во все районы Республики Марий Эл и в регионы Среднего Поволжья</a:t>
            </a:r>
            <a:r>
              <a:rPr lang="ru-RU" dirty="0" smtClean="0"/>
              <a:t>.</a:t>
            </a: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5528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xmlns:mc="http://schemas.openxmlformats.org/markup-compatibility/2006" xmlns:a14="http://schemas.microsoft.com/office/drawing/2010/main" val="1F497D" mc:Ignorable=""/>
      </a:dk2>
      <a:lt2>
        <a:srgbClr xmlns:mc="http://schemas.openxmlformats.org/markup-compatibility/2006" xmlns:a14="http://schemas.microsoft.com/office/drawing/2010/main" val="EEECE1" mc:Ignorable=""/>
      </a:lt2>
      <a:accent1>
        <a:srgbClr xmlns:mc="http://schemas.openxmlformats.org/markup-compatibility/2006" xmlns:a14="http://schemas.microsoft.com/office/drawing/2010/main" val="4F81BD" mc:Ignorable=""/>
      </a:accent1>
      <a:accent2>
        <a:srgbClr xmlns:mc="http://schemas.openxmlformats.org/markup-compatibility/2006" xmlns:a14="http://schemas.microsoft.com/office/drawing/2010/main" val="C0504D" mc:Ignorable=""/>
      </a:accent2>
      <a:accent3>
        <a:srgbClr xmlns:mc="http://schemas.openxmlformats.org/markup-compatibility/2006" xmlns:a14="http://schemas.microsoft.com/office/drawing/2010/main" val="9BBB59" mc:Ignorable=""/>
      </a:accent3>
      <a:accent4>
        <a:srgbClr xmlns:mc="http://schemas.openxmlformats.org/markup-compatibility/2006" xmlns:a14="http://schemas.microsoft.com/office/drawing/2010/main" val="8064A2" mc:Ignorable=""/>
      </a:accent4>
      <a:accent5>
        <a:srgbClr xmlns:mc="http://schemas.openxmlformats.org/markup-compatibility/2006" xmlns:a14="http://schemas.microsoft.com/office/drawing/2010/main" val="4BACC6" mc:Ignorable=""/>
      </a:accent5>
      <a:accent6>
        <a:srgbClr xmlns:mc="http://schemas.openxmlformats.org/markup-compatibility/2006" xmlns:a14="http://schemas.microsoft.com/office/drawing/2010/main" val="F79646" mc:Ignorable=""/>
      </a:accent6>
      <a:hlink>
        <a:srgbClr xmlns:mc="http://schemas.openxmlformats.org/markup-compatibility/2006" xmlns:a14="http://schemas.microsoft.com/office/drawing/2010/main" val="0000FF" mc:Ignorable=""/>
      </a:hlink>
      <a:folHlink>
        <a:srgbClr xmlns:mc="http://schemas.openxmlformats.org/markup-compatibility/2006" xmlns:a14="http://schemas.microsoft.com/office/drawing/2010/main" val="800080" mc:Ignorable="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xmlns:mc="http://schemas.openxmlformats.org/markup-compatibility/2006" xmlns:a14="http://schemas.microsoft.com/office/drawing/2010/main" val="000000" mc:Ignorable="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xmlns:mc="http://schemas.openxmlformats.org/markup-compatibility/2006" xmlns:a14="http://schemas.microsoft.com/office/drawing/2010/main" val="000000" mc:Ignorable="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485</Words>
  <Application>Microsoft Office PowerPoint</Application>
  <PresentationFormat>Экран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Office Theme</vt:lpstr>
      <vt:lpstr>Презентация PowerPoint</vt:lpstr>
      <vt:lpstr>Актуальность</vt:lpstr>
      <vt:lpstr>Цель и задачи</vt:lpstr>
      <vt:lpstr>Целевая аудитория</vt:lpstr>
      <vt:lpstr>Описание проекта</vt:lpstr>
      <vt:lpstr>План реализации</vt:lpstr>
      <vt:lpstr>Достигнутые результаты</vt:lpstr>
      <vt:lpstr>Социальный эффект</vt:lpstr>
      <vt:lpstr>Мультипликативный эффект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Казанкина</dc:creator>
  <cp:lastModifiedBy>HP</cp:lastModifiedBy>
  <cp:revision>19</cp:revision>
  <dcterms:created xsi:type="dcterms:W3CDTF">2006-08-16T00:00:00Z</dcterms:created>
  <dcterms:modified xsi:type="dcterms:W3CDTF">2018-08-14T20:46:30Z</dcterms:modified>
</cp:coreProperties>
</file>