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80" r:id="rId4"/>
    <p:sldId id="279" r:id="rId5"/>
    <p:sldId id="281" r:id="rId6"/>
    <p:sldId id="285" r:id="rId7"/>
    <p:sldId id="282" r:id="rId8"/>
    <p:sldId id="284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AEAE"/>
    <a:srgbClr val="FFFFFF"/>
    <a:srgbClr val="808080"/>
    <a:srgbClr val="B92D14"/>
    <a:srgbClr val="4D4D4D"/>
    <a:srgbClr val="35759D"/>
    <a:srgbClr val="35B19D"/>
    <a:srgbClr val="000000"/>
    <a:srgbClr val="777777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573" autoAdjust="0"/>
  </p:normalViewPr>
  <p:slideViewPr>
    <p:cSldViewPr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Результаты проекта</a:t>
            </a:r>
          </a:p>
          <a:p>
            <a:pPr>
              <a:defRPr/>
            </a:pPr>
            <a:endParaRPr lang="ru-RU"/>
          </a:p>
        </c:rich>
      </c:tx>
      <c:layout>
        <c:manualLayout>
          <c:xMode val="edge"/>
          <c:yMode val="edge"/>
          <c:x val="0.3352566834977519"/>
          <c:y val="0.116145631515197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участники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120</c:v>
                </c:pt>
                <c:pt idx="1">
                  <c:v>227</c:v>
                </c:pt>
                <c:pt idx="2">
                  <c:v>300</c:v>
                </c:pt>
                <c:pt idx="3">
                  <c:v>300</c:v>
                </c:pt>
                <c:pt idx="4">
                  <c:v>350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60711472"/>
        <c:axId val="360717456"/>
      </c:barChart>
      <c:catAx>
        <c:axId val="36071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717456"/>
        <c:crosses val="autoZero"/>
        <c:auto val="1"/>
        <c:lblAlgn val="ctr"/>
        <c:lblOffset val="100"/>
        <c:noMultiLvlLbl val="0"/>
      </c:catAx>
      <c:valAx>
        <c:axId val="36071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71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EA7AEC-49A3-4034-8313-29270535AC4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26109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D919EAB-32A4-482E-AB48-321F9AF9F22E}" type="slidenum">
              <a:rPr lang="en-US" altLang="ru-RU" sz="1200"/>
              <a:pPr eaLnBrk="1" hangingPunct="1"/>
              <a:t>1</a:t>
            </a:fld>
            <a:endParaRPr lang="en-US" altLang="ru-RU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164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0294B2C-1CE6-4873-A2D8-BA19C87009C2}" type="slidenum">
              <a:rPr lang="en-US" altLang="ru-RU" sz="1200"/>
              <a:pPr eaLnBrk="1" hangingPunct="1"/>
              <a:t>2</a:t>
            </a:fld>
            <a:endParaRPr lang="en-US" altLang="ru-RU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996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0294B2C-1CE6-4873-A2D8-BA19C87009C2}" type="slidenum">
              <a:rPr lang="en-US" altLang="ru-RU" sz="1200"/>
              <a:pPr eaLnBrk="1" hangingPunct="1"/>
              <a:t>3</a:t>
            </a:fld>
            <a:endParaRPr lang="en-US" altLang="ru-RU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173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89FB76C-048A-4F52-80CB-09B8A5660C60}" type="slidenum">
              <a:rPr lang="en-US" altLang="ru-RU" sz="1200"/>
              <a:pPr eaLnBrk="1" hangingPunct="1"/>
              <a:t>4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767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89FB76C-048A-4F52-80CB-09B8A5660C60}" type="slidenum">
              <a:rPr lang="en-US" altLang="ru-RU" sz="1200"/>
              <a:pPr eaLnBrk="1" hangingPunct="1"/>
              <a:t>5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937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0294B2C-1CE6-4873-A2D8-BA19C87009C2}" type="slidenum">
              <a:rPr lang="en-US" altLang="ru-RU" sz="1200"/>
              <a:pPr eaLnBrk="1" hangingPunct="1"/>
              <a:t>6</a:t>
            </a:fld>
            <a:endParaRPr lang="en-US" altLang="ru-RU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510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89FB76C-048A-4F52-80CB-09B8A5660C60}" type="slidenum">
              <a:rPr lang="en-US" altLang="ru-RU" sz="1200"/>
              <a:pPr eaLnBrk="1" hangingPunct="1"/>
              <a:t>7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265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89FB76C-048A-4F52-80CB-09B8A5660C60}" type="slidenum">
              <a:rPr lang="en-US" altLang="ru-RU" sz="1200"/>
              <a:pPr eaLnBrk="1" hangingPunct="1"/>
              <a:t>8</a:t>
            </a:fld>
            <a:endParaRPr lang="en-US" altLang="ru-RU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494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82491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1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19933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16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2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84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2966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71635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4313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6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34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hyperlink" Target="https://vk.com/margunya_v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90600" y="5029200"/>
            <a:ext cx="3365376" cy="762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1" hangingPunct="1"/>
            <a:r>
              <a:rPr lang="ru-RU" altLang="ru-RU" sz="4000" dirty="0" smtClean="0">
                <a:solidFill>
                  <a:srgbClr val="660033"/>
                </a:solidFill>
              </a:rPr>
              <a:t>Владивосток</a:t>
            </a: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990600" y="4191000"/>
            <a:ext cx="28956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1" hangingPunct="1"/>
            <a:r>
              <a:rPr lang="ru-RU" altLang="ru-RU" dirty="0" smtClean="0">
                <a:solidFill>
                  <a:srgbClr val="660033"/>
                </a:solidFill>
              </a:rPr>
              <a:t>Зарядка со стражем порядка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717032"/>
            <a:ext cx="1944216" cy="14401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628800"/>
            <a:ext cx="1415748" cy="12333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988840"/>
            <a:ext cx="1151560" cy="9971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992" y="1127068"/>
            <a:ext cx="711427" cy="6480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5" y="3519829"/>
            <a:ext cx="792512" cy="7136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431160"/>
            <a:ext cx="647504" cy="7200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956" y="27421"/>
            <a:ext cx="1084044" cy="7028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216210"/>
            <a:ext cx="602592" cy="5567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457" y="2159262"/>
            <a:ext cx="464962" cy="4092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442" y="3645024"/>
            <a:ext cx="527981" cy="5459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470" y="6151240"/>
            <a:ext cx="871418" cy="7067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436" y="1674056"/>
            <a:ext cx="453421" cy="48520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454" y="1127068"/>
            <a:ext cx="376980" cy="35771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8" y="4484737"/>
            <a:ext cx="532868" cy="5234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2123728" y="116632"/>
            <a:ext cx="7315200" cy="715963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ru-RU" altLang="ru-RU" sz="2800" dirty="0" smtClean="0">
                <a:solidFill>
                  <a:srgbClr val="4D4D4D"/>
                </a:solidFill>
              </a:rPr>
              <a:t>Акция «Зарядка со стражем порядка»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076686" y="898079"/>
            <a:ext cx="7056784" cy="894439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sz="1900" b="1" dirty="0" smtClean="0"/>
              <a:t>С 2014 года Владивосток присоединился к Всероссийской акции. В августе открытую </a:t>
            </a:r>
            <a:r>
              <a:rPr lang="ru-RU" sz="1900" b="1" dirty="0"/>
              <a:t>тренировку на спортплощадках </a:t>
            </a:r>
            <a:r>
              <a:rPr lang="ru-RU" sz="1900" b="1" dirty="0" smtClean="0"/>
              <a:t>проводят  волонтеры и приглашенные </a:t>
            </a:r>
            <a:r>
              <a:rPr lang="ru-RU" sz="1900" b="1" dirty="0"/>
              <a:t>спортсмены, служащие в органах внутренних дел </a:t>
            </a:r>
            <a:r>
              <a:rPr lang="ru-RU" sz="1900" b="1" dirty="0" smtClean="0"/>
              <a:t>Приморья </a:t>
            </a:r>
            <a:endParaRPr lang="ru-RU" altLang="ru-RU" sz="19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648570" y="6081844"/>
            <a:ext cx="827953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80000"/>
              </a:lnSpc>
              <a:buNone/>
            </a:pPr>
            <a:r>
              <a:rPr lang="ru-RU" sz="1800" b="1" dirty="0" smtClean="0">
                <a:latin typeface="Microsoft Sans Serif (Основной текст)"/>
              </a:rPr>
              <a:t>Также мальчишки </a:t>
            </a:r>
            <a:r>
              <a:rPr lang="ru-RU" sz="1800" b="1" dirty="0">
                <a:latin typeface="Microsoft Sans Serif (Основной текст)"/>
              </a:rPr>
              <a:t>и девчонки видят показательные выступления </a:t>
            </a:r>
            <a:r>
              <a:rPr lang="ru-RU" sz="1800" b="1" dirty="0" smtClean="0">
                <a:latin typeface="Microsoft Sans Serif (Основной текст)"/>
              </a:rPr>
              <a:t>кинологов и </a:t>
            </a:r>
            <a:r>
              <a:rPr lang="ru-RU" sz="1800" b="1" dirty="0">
                <a:latin typeface="Microsoft Sans Serif (Основной текст)"/>
              </a:rPr>
              <a:t>выставку спецсредств </a:t>
            </a:r>
            <a:r>
              <a:rPr lang="ru-RU" sz="1800" b="1" dirty="0" smtClean="0">
                <a:latin typeface="Microsoft Sans Serif (Основной текст)"/>
              </a:rPr>
              <a:t>полиции</a:t>
            </a:r>
            <a:r>
              <a:rPr lang="ru-RU" sz="1800" b="1" dirty="0">
                <a:latin typeface="Microsoft Sans Serif (Основной текст)"/>
              </a:rPr>
              <a:t> </a:t>
            </a:r>
            <a:endParaRPr lang="ru-RU" altLang="ru-RU" sz="1800" dirty="0">
              <a:latin typeface="Microsoft Sans Serif (Основной текст)"/>
            </a:endParaRPr>
          </a:p>
        </p:txBody>
      </p:sp>
      <p:pic>
        <p:nvPicPr>
          <p:cNvPr id="4" name="«Зарядка со стражем порядка» #Владивосток(0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2762" y="1904256"/>
            <a:ext cx="7191154" cy="40450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2123728" y="116632"/>
            <a:ext cx="7315200" cy="715963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2800" dirty="0">
                <a:solidFill>
                  <a:srgbClr val="4D4D4D"/>
                </a:solidFill>
              </a:rPr>
              <a:t>Акция «Зарядка со стражем порядка»</a:t>
            </a:r>
            <a:endParaRPr lang="ru-RU" altLang="ru-RU" sz="2800" dirty="0" smtClean="0">
              <a:solidFill>
                <a:srgbClr val="4D4D4D"/>
              </a:solidFill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691680" y="1124744"/>
            <a:ext cx="7315200" cy="282433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ko-KR" sz="2000" b="1" dirty="0" smtClean="0">
                <a:solidFill>
                  <a:srgbClr val="FF0000"/>
                </a:solidFill>
                <a:ea typeface="굴림" charset="-127"/>
              </a:rPr>
              <a:t>Цель</a:t>
            </a:r>
            <a:r>
              <a:rPr lang="ru-RU" altLang="ko-KR" sz="2000" dirty="0" smtClean="0">
                <a:ea typeface="굴림" charset="-127"/>
              </a:rPr>
              <a:t> - </a:t>
            </a:r>
            <a:r>
              <a:rPr lang="ru-RU" altLang="ko-KR" sz="2000" dirty="0"/>
              <a:t>п</a:t>
            </a:r>
            <a:r>
              <a:rPr lang="ru-RU" sz="2000" dirty="0" smtClean="0"/>
              <a:t>ропаганда </a:t>
            </a:r>
            <a:r>
              <a:rPr lang="ru-RU" sz="2000" dirty="0"/>
              <a:t>здорового образа жизни среди подрастающего поколения </a:t>
            </a:r>
            <a:r>
              <a:rPr lang="ru-RU" sz="2000" dirty="0" smtClean="0"/>
              <a:t>Владивостока</a:t>
            </a:r>
            <a:endParaRPr lang="en-US" altLang="ko-KR" sz="2000" dirty="0" smtClean="0">
              <a:ea typeface="굴림" charset="-127"/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Целевая </a:t>
            </a:r>
            <a:r>
              <a:rPr lang="ru-RU" sz="2000" b="1" dirty="0">
                <a:solidFill>
                  <a:srgbClr val="FF0000"/>
                </a:solidFill>
              </a:rPr>
              <a:t>аудитория </a:t>
            </a:r>
            <a:r>
              <a:rPr lang="ru-RU" sz="2000" dirty="0"/>
              <a:t>- дети и подростки города </a:t>
            </a:r>
            <a:endParaRPr lang="ru-RU" sz="2000" dirty="0" smtClean="0"/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Задачи: 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опуляризация здорового </a:t>
            </a:r>
            <a:r>
              <a:rPr lang="ru-RU" sz="2000" dirty="0"/>
              <a:t>образа </a:t>
            </a:r>
            <a:r>
              <a:rPr lang="ru-RU" sz="2000" dirty="0" smtClean="0"/>
              <a:t>жизни</a:t>
            </a:r>
          </a:p>
          <a:p>
            <a:r>
              <a:rPr lang="ru-RU" sz="2000" dirty="0" smtClean="0"/>
              <a:t>повышение престижа </a:t>
            </a:r>
            <a:r>
              <a:rPr lang="ru-RU" sz="2000" dirty="0"/>
              <a:t>службы в органах внутренних дел среди подрастающего </a:t>
            </a:r>
            <a:r>
              <a:rPr lang="ru-RU" sz="2000" dirty="0" smtClean="0"/>
              <a:t>поколения</a:t>
            </a:r>
          </a:p>
          <a:p>
            <a:r>
              <a:rPr lang="ru-RU" sz="2000" dirty="0" smtClean="0"/>
              <a:t>вовлечение волонтеров в спортивные проекты</a:t>
            </a:r>
            <a:endParaRPr lang="ru-RU" sz="2000" dirty="0"/>
          </a:p>
          <a:p>
            <a:pPr eaLnBrk="1" hangingPunct="1">
              <a:lnSpc>
                <a:spcPct val="80000"/>
              </a:lnSpc>
            </a:pPr>
            <a:endParaRPr lang="ru-RU" altLang="ru-RU" sz="2000" dirty="0" smtClean="0"/>
          </a:p>
        </p:txBody>
      </p:sp>
      <p:graphicFrame>
        <p:nvGraphicFramePr>
          <p:cNvPr id="30" name="Диаграмма 29"/>
          <p:cNvGraphicFramePr/>
          <p:nvPr>
            <p:extLst>
              <p:ext uri="{D42A27DB-BD31-4B8C-83A1-F6EECF244321}">
                <p14:modId xmlns:p14="http://schemas.microsoft.com/office/powerpoint/2010/main" val="458224538"/>
              </p:ext>
            </p:extLst>
          </p:nvPr>
        </p:nvGraphicFramePr>
        <p:xfrm>
          <a:off x="1187624" y="3573017"/>
          <a:ext cx="705678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7501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32656"/>
            <a:ext cx="6934200" cy="715963"/>
          </a:xfrm>
        </p:spPr>
        <p:txBody>
          <a:bodyPr/>
          <a:lstStyle/>
          <a:p>
            <a:pPr eaLnBrk="1" hangingPunct="1"/>
            <a:r>
              <a:rPr lang="ru-RU" altLang="ru-RU" sz="3400" dirty="0" smtClean="0">
                <a:solidFill>
                  <a:srgbClr val="4D4D4D"/>
                </a:solidFill>
              </a:rPr>
              <a:t>«Зарядка со стражем порядка»</a:t>
            </a:r>
            <a:endParaRPr lang="en-US" altLang="ru-RU" sz="3400" dirty="0" smtClean="0">
              <a:solidFill>
                <a:srgbClr val="4D4D4D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5366" y="960241"/>
            <a:ext cx="6934200" cy="2664296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/>
              <a:t>Мероприятие ежегодное, в преддверии празднования Всероссийского дня </a:t>
            </a:r>
            <a:r>
              <a:rPr lang="ru-RU" sz="1800" dirty="0" smtClean="0"/>
              <a:t>физкультурника – 10 августа</a:t>
            </a:r>
            <a:endParaRPr lang="ru-RU" sz="1800" dirty="0"/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Эффект: </a:t>
            </a:r>
          </a:p>
          <a:p>
            <a:pPr algn="r"/>
            <a:r>
              <a:rPr lang="ru-RU" sz="1800" dirty="0" smtClean="0">
                <a:solidFill>
                  <a:srgbClr val="808080"/>
                </a:solidFill>
              </a:rPr>
              <a:t>дети начинают задумываться о своем здоровье и  будущей профессии после знакомства с лучшими представителями правоохранительной службы нашего края</a:t>
            </a:r>
          </a:p>
          <a:p>
            <a:pPr algn="r"/>
            <a:r>
              <a:rPr lang="ru-RU" altLang="ru-RU" sz="1800" dirty="0" smtClean="0">
                <a:solidFill>
                  <a:srgbClr val="808080"/>
                </a:solidFill>
              </a:rPr>
              <a:t>юные участники акции, а также их родители знакомятся с                            работой волонтеров </a:t>
            </a:r>
            <a:endParaRPr lang="en-US" altLang="ru-RU" sz="1800" dirty="0" smtClean="0">
              <a:solidFill>
                <a:srgbClr val="80808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22" y="3501008"/>
            <a:ext cx="3996444" cy="29523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14" y="3238737"/>
            <a:ext cx="2733460" cy="15584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54" y="4869161"/>
            <a:ext cx="2880320" cy="17982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74006" y="448116"/>
            <a:ext cx="6934200" cy="715963"/>
          </a:xfrm>
        </p:spPr>
        <p:txBody>
          <a:bodyPr/>
          <a:lstStyle/>
          <a:p>
            <a:pPr eaLnBrk="1" hangingPunct="1"/>
            <a:r>
              <a:rPr lang="ru-RU" altLang="ru-RU" sz="3400" dirty="0" smtClean="0">
                <a:solidFill>
                  <a:srgbClr val="4D4D4D"/>
                </a:solidFill>
              </a:rPr>
              <a:t>«Зарядка со стражем порядка»</a:t>
            </a:r>
            <a:endParaRPr lang="en-US" altLang="ru-RU" sz="3400" dirty="0" smtClean="0">
              <a:solidFill>
                <a:srgbClr val="4D4D4D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76023" y="1487770"/>
            <a:ext cx="3600400" cy="2662733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sz="2200" dirty="0"/>
              <a:t>Что </a:t>
            </a:r>
            <a:r>
              <a:rPr lang="ru-RU" sz="2200" dirty="0" smtClean="0"/>
              <a:t>я делаю </a:t>
            </a:r>
            <a:r>
              <a:rPr lang="ru-RU" sz="2200" dirty="0"/>
              <a:t>для </a:t>
            </a:r>
            <a:r>
              <a:rPr lang="ru-RU" sz="2200" dirty="0" smtClean="0"/>
              <a:t>реализации </a:t>
            </a:r>
            <a:r>
              <a:rPr lang="ru-RU" sz="2200" dirty="0"/>
              <a:t>проекта?  </a:t>
            </a:r>
            <a:endParaRPr lang="ru-RU" sz="2200" dirty="0" smtClean="0"/>
          </a:p>
          <a:p>
            <a:pPr>
              <a:lnSpc>
                <a:spcPct val="80000"/>
              </a:lnSpc>
            </a:pPr>
            <a:endParaRPr lang="ru-RU" sz="1800" dirty="0"/>
          </a:p>
          <a:p>
            <a:pPr>
              <a:lnSpc>
                <a:spcPct val="80000"/>
              </a:lnSpc>
            </a:pPr>
            <a:r>
              <a:rPr lang="ru-RU" sz="1800" dirty="0" smtClean="0"/>
              <a:t>Помогаю </a:t>
            </a:r>
            <a:r>
              <a:rPr lang="ru-RU" sz="1800" dirty="0"/>
              <a:t>организовывать </a:t>
            </a:r>
            <a:r>
              <a:rPr lang="ru-RU" sz="1800" dirty="0" smtClean="0"/>
              <a:t>акцию «Зарядка со стражем порядка», </a:t>
            </a:r>
            <a:r>
              <a:rPr lang="ru-RU" sz="1800" dirty="0"/>
              <a:t>а также занимаюсь освещением данного мероприятия в СМИ и </a:t>
            </a:r>
            <a:r>
              <a:rPr lang="ru-RU" sz="1800" dirty="0" err="1" smtClean="0"/>
              <a:t>соцсетях</a:t>
            </a:r>
            <a:r>
              <a:rPr lang="ru-RU" sz="1800" dirty="0" smtClean="0"/>
              <a:t>.</a:t>
            </a:r>
            <a:r>
              <a:rPr lang="ru-RU" sz="1800" dirty="0"/>
              <a:t> </a:t>
            </a:r>
            <a:r>
              <a:rPr lang="ru-RU" sz="1800" dirty="0" smtClean="0"/>
              <a:t> Фотограф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54" y="1401763"/>
            <a:ext cx="4444752" cy="29631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75656" y="4521696"/>
            <a:ext cx="4572000" cy="20867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altLang="ru-RU" sz="1800" dirty="0" smtClean="0">
                <a:latin typeface="Microsoft Sans Serif (Основной текст)"/>
              </a:rPr>
              <a:t>И, конечно, разрабатываю новые проекты. Например, летом-2018 года была запущена аналогичная акция </a:t>
            </a:r>
          </a:p>
          <a:p>
            <a:pPr>
              <a:lnSpc>
                <a:spcPct val="80000"/>
              </a:lnSpc>
            </a:pPr>
            <a:r>
              <a:rPr lang="ru-RU" sz="1800" dirty="0" smtClean="0">
                <a:latin typeface="Microsoft Sans Serif (Основной текст)"/>
              </a:rPr>
              <a:t>«На зарядку становись!» с бойцами </a:t>
            </a:r>
            <a:r>
              <a:rPr lang="ru-RU" sz="1800" dirty="0" err="1" smtClean="0">
                <a:latin typeface="Microsoft Sans Serif (Основной текст)"/>
              </a:rPr>
              <a:t>Росгвардии</a:t>
            </a:r>
            <a:r>
              <a:rPr lang="ru-RU" sz="1800" dirty="0" smtClean="0">
                <a:latin typeface="Microsoft Sans Serif (Основной текст)"/>
              </a:rPr>
              <a:t> по Приморскому краю. </a:t>
            </a:r>
          </a:p>
          <a:p>
            <a:pPr>
              <a:lnSpc>
                <a:spcPct val="80000"/>
              </a:lnSpc>
            </a:pPr>
            <a:endParaRPr lang="ru-RU" sz="1800" dirty="0">
              <a:latin typeface="Microsoft Sans Serif (Основной текст)"/>
            </a:endParaRPr>
          </a:p>
          <a:p>
            <a:pPr>
              <a:lnSpc>
                <a:spcPct val="80000"/>
              </a:lnSpc>
            </a:pPr>
            <a:r>
              <a:rPr lang="ru-RU" sz="1800" dirty="0" smtClean="0">
                <a:latin typeface="Microsoft Sans Serif (Основной текст)"/>
              </a:rPr>
              <a:t>Ее мы проводили два раза в месяц на разных стадионах города. Всего 169 юные участников </a:t>
            </a:r>
            <a:endParaRPr lang="en-US" altLang="ru-RU" sz="1800" dirty="0">
              <a:latin typeface="Microsoft Sans Serif (Основной текст)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703" y="3933055"/>
            <a:ext cx="2924720" cy="267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03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2123728" y="116632"/>
            <a:ext cx="7315200" cy="715963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2800" dirty="0">
                <a:solidFill>
                  <a:srgbClr val="4D4D4D"/>
                </a:solidFill>
              </a:rPr>
              <a:t>Акция «Зарядка со стражем порядка»</a:t>
            </a:r>
            <a:endParaRPr lang="ru-RU" altLang="ru-RU" sz="2800" dirty="0" smtClean="0">
              <a:solidFill>
                <a:srgbClr val="4D4D4D"/>
              </a:solidFill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123728" y="1196752"/>
            <a:ext cx="2088232" cy="36004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ru-RU" altLang="ru-RU" sz="2000" dirty="0" smtClean="0"/>
              <a:t>Отклики…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052736"/>
            <a:ext cx="3977712" cy="56704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4107954"/>
            <a:ext cx="4622124" cy="25986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197" y="1645277"/>
            <a:ext cx="3770649" cy="21199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050" y="2484664"/>
            <a:ext cx="2887258" cy="16232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167" y="3847049"/>
            <a:ext cx="2528221" cy="165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91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8207" y="294842"/>
            <a:ext cx="6934200" cy="715963"/>
          </a:xfrm>
        </p:spPr>
        <p:txBody>
          <a:bodyPr/>
          <a:lstStyle/>
          <a:p>
            <a:r>
              <a:rPr lang="ru-RU" altLang="ru-RU" sz="3400" dirty="0">
                <a:solidFill>
                  <a:srgbClr val="4D4D4D"/>
                </a:solidFill>
              </a:rPr>
              <a:t>«Зарядка со стражем порядка»</a:t>
            </a:r>
            <a:endParaRPr lang="en-US" altLang="ru-RU" sz="3400" dirty="0" smtClean="0">
              <a:solidFill>
                <a:srgbClr val="4D4D4D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8207" y="1175786"/>
            <a:ext cx="6934200" cy="2376264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altLang="ru-RU" sz="1800" dirty="0" smtClean="0">
                <a:solidFill>
                  <a:srgbClr val="FF0000"/>
                </a:solidFill>
              </a:rPr>
              <a:t>Планы: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dirty="0" smtClean="0">
                <a:solidFill>
                  <a:srgbClr val="AEAEAE"/>
                </a:solidFill>
              </a:rPr>
              <a:t>Ежегодное проведении акции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dirty="0" smtClean="0">
                <a:solidFill>
                  <a:srgbClr val="AEAEAE"/>
                </a:solidFill>
              </a:rPr>
              <a:t>В случае выигрыша конкурса «Доброволец России-2018» или привлечения спонсоров приготовить в 2019 году для всех юных участников, а также волонтеров и сотрудников полиции </a:t>
            </a:r>
            <a:r>
              <a:rPr lang="ru-RU" altLang="ru-RU" sz="1800" dirty="0" err="1" smtClean="0">
                <a:solidFill>
                  <a:srgbClr val="AEAEAE"/>
                </a:solidFill>
              </a:rPr>
              <a:t>брендированные</a:t>
            </a:r>
            <a:r>
              <a:rPr lang="ru-RU" altLang="ru-RU" sz="1800" dirty="0" smtClean="0">
                <a:solidFill>
                  <a:srgbClr val="AEAEAE"/>
                </a:solidFill>
              </a:rPr>
              <a:t> тематические х/б футболки. Количество – 350 детских футболок, 25 – волонтерам, 10 - </a:t>
            </a:r>
            <a:r>
              <a:rPr lang="ru-RU" altLang="ru-RU" sz="1800" dirty="0" err="1" smtClean="0">
                <a:solidFill>
                  <a:srgbClr val="AEAEAE"/>
                </a:solidFill>
              </a:rPr>
              <a:t>полицеским</a:t>
            </a:r>
            <a:endParaRPr lang="ru-RU" altLang="ru-RU" sz="1800" dirty="0" smtClean="0">
              <a:solidFill>
                <a:srgbClr val="AEAEAE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1800" dirty="0" smtClean="0">
                <a:solidFill>
                  <a:srgbClr val="AEAEAE"/>
                </a:solidFill>
              </a:rPr>
              <a:t>Провести во время акции спортивные конкурсы, за которые предусмотрены ценные подарки. Например, фитнес-браслеты  </a:t>
            </a:r>
          </a:p>
          <a:p>
            <a:pPr eaLnBrk="1" hangingPunct="1">
              <a:lnSpc>
                <a:spcPct val="80000"/>
              </a:lnSpc>
            </a:pPr>
            <a:endParaRPr lang="en-US" altLang="ru-RU" sz="1800" dirty="0" smtClean="0">
              <a:solidFill>
                <a:srgbClr val="4D4D4D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717032"/>
            <a:ext cx="4283968" cy="28559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180" y="3902979"/>
            <a:ext cx="2064254" cy="291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47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6934200" cy="715963"/>
          </a:xfrm>
        </p:spPr>
        <p:txBody>
          <a:bodyPr/>
          <a:lstStyle/>
          <a:p>
            <a:pPr algn="ctr" eaLnBrk="1" hangingPunct="1"/>
            <a:r>
              <a:rPr lang="ru-RU" altLang="ru-RU" sz="4000" dirty="0" smtClean="0">
                <a:solidFill>
                  <a:srgbClr val="AEAEAE"/>
                </a:solidFill>
              </a:rPr>
              <a:t>Выбирайте спорт!</a:t>
            </a:r>
            <a:endParaRPr lang="en-US" altLang="ru-RU" sz="4000" dirty="0" smtClean="0">
              <a:solidFill>
                <a:srgbClr val="AEAEAE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688" y="1630363"/>
            <a:ext cx="7151712" cy="1870645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altLang="ko-KR" sz="5400" dirty="0" smtClean="0">
                <a:solidFill>
                  <a:srgbClr val="4D4D4D"/>
                </a:solidFill>
                <a:latin typeface="Microsoft Sans Serif (Заголовки)"/>
                <a:ea typeface="굴림" charset="-127"/>
              </a:rPr>
              <a:t>Спасибо за внимание</a:t>
            </a:r>
          </a:p>
          <a:p>
            <a:pPr eaLnBrk="1" hangingPunct="1">
              <a:lnSpc>
                <a:spcPct val="80000"/>
              </a:lnSpc>
            </a:pPr>
            <a:endParaRPr lang="ru-RU" altLang="ru-RU" sz="1800" dirty="0">
              <a:solidFill>
                <a:srgbClr val="4D4D4D"/>
              </a:solidFill>
              <a:latin typeface="Microsoft Sans Serif (Заголовки)"/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endParaRPr lang="en-US" altLang="ru-RU" sz="1800" dirty="0" smtClean="0">
              <a:solidFill>
                <a:srgbClr val="4D4D4D"/>
              </a:solidFill>
              <a:latin typeface="Microsoft Sans Serif (Заголовки)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27984" y="2750879"/>
            <a:ext cx="4572000" cy="9787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ru-RU" altLang="ru-RU" dirty="0">
                <a:solidFill>
                  <a:srgbClr val="AEAEAE"/>
                </a:solidFill>
                <a:latin typeface="Microsoft Sans Serif (Заголовки)"/>
                <a:ea typeface="굴림" charset="-127"/>
              </a:rPr>
              <a:t>Меня можно найти: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ru-RU" altLang="ru-RU" dirty="0">
              <a:solidFill>
                <a:srgbClr val="4D4D4D"/>
              </a:solidFill>
              <a:latin typeface="Microsoft Sans Serif (Заголовки)"/>
              <a:ea typeface="굴림" charset="-127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dirty="0">
                <a:solidFill>
                  <a:srgbClr val="4D4D4D"/>
                </a:solidFill>
                <a:latin typeface="Microsoft Sans Serif (Заголовки)"/>
                <a:hlinkClick r:id="rId4"/>
              </a:rPr>
              <a:t> </a:t>
            </a:r>
            <a:r>
              <a:rPr lang="en-US" altLang="ru-RU" dirty="0">
                <a:solidFill>
                  <a:srgbClr val="4D4D4D"/>
                </a:solidFill>
                <a:latin typeface="Microsoft Sans Serif (Заголовки)"/>
                <a:hlinkClick r:id="rId4"/>
              </a:rPr>
              <a:t>https://vk.com/margunya_vl</a:t>
            </a:r>
            <a:r>
              <a:rPr lang="ru-RU" altLang="ru-RU" dirty="0">
                <a:solidFill>
                  <a:srgbClr val="4D4D4D"/>
                </a:solidFill>
                <a:latin typeface="Microsoft Sans Serif (Заголовки)"/>
              </a:rPr>
              <a:t> </a:t>
            </a:r>
            <a:endParaRPr lang="en-US" altLang="ru-RU" dirty="0">
              <a:solidFill>
                <a:srgbClr val="4D4D4D"/>
              </a:solidFill>
              <a:latin typeface="Microsoft Sans Serif (Заголовки)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484" y="2592974"/>
            <a:ext cx="2095500" cy="2095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784" y="3932165"/>
            <a:ext cx="1981200" cy="11155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95936" y="4262239"/>
            <a:ext cx="4572000" cy="3877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ru-RU" dirty="0" smtClean="0">
                <a:solidFill>
                  <a:schemeClr val="bg2"/>
                </a:solidFill>
                <a:latin typeface="Microsoft Sans Serif (Заголовки)"/>
              </a:rPr>
              <a:t>margunua_vl</a:t>
            </a:r>
            <a:endParaRPr lang="en-US" altLang="ru-RU" dirty="0">
              <a:solidFill>
                <a:schemeClr val="bg2"/>
              </a:solidFill>
              <a:latin typeface="Microsoft Sans Serif (Заголовки)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298" y="4639050"/>
            <a:ext cx="1889760" cy="125882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860032" y="5273307"/>
            <a:ext cx="4572000" cy="3877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ru-RU" b="1" dirty="0" smtClean="0">
                <a:solidFill>
                  <a:srgbClr val="FF0000"/>
                </a:solidFill>
                <a:latin typeface="Microsoft Sans Serif (Заголовки)"/>
              </a:rPr>
              <a:t>8902-48-42-466</a:t>
            </a:r>
            <a:endParaRPr lang="en-US" altLang="ru-RU" b="1" dirty="0">
              <a:solidFill>
                <a:srgbClr val="FF0000"/>
              </a:solidFill>
              <a:latin typeface="Microsoft Sans Serif (Заголовки)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48064" y="6333387"/>
            <a:ext cx="4572000" cy="3877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ru-RU" altLang="ru-RU" dirty="0" smtClean="0">
                <a:solidFill>
                  <a:srgbClr val="AEAEAE"/>
                </a:solidFill>
                <a:latin typeface="Microsoft Sans Serif (Заголовки)"/>
              </a:rPr>
              <a:t>Маргарита Волкова</a:t>
            </a:r>
            <a:endParaRPr lang="en-US" altLang="ru-RU" dirty="0">
              <a:solidFill>
                <a:srgbClr val="AEAEAE"/>
              </a:solidFill>
              <a:latin typeface="Microsoft Sans Serif (Заголовки)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5888020"/>
            <a:ext cx="1296144" cy="97343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716744" y="5897874"/>
            <a:ext cx="342248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ru-RU" altLang="ru-RU" dirty="0" smtClean="0">
                <a:solidFill>
                  <a:schemeClr val="bg2"/>
                </a:solidFill>
                <a:latin typeface="Microsoft Sans Serif (Заголовки)"/>
              </a:rPr>
              <a:t>Ознакомиться с другими проектами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ru-RU" b="1" dirty="0" err="1" smtClean="0">
                <a:solidFill>
                  <a:srgbClr val="FFFF00"/>
                </a:solidFill>
                <a:latin typeface="Microsoft Sans Serif (Заголовки)"/>
              </a:rPr>
              <a:t>mrc-vlad</a:t>
            </a:r>
            <a:r>
              <a:rPr lang="ru-RU" altLang="ru-RU" b="1" dirty="0">
                <a:solidFill>
                  <a:srgbClr val="FFFF00"/>
                </a:solidFill>
                <a:latin typeface="Microsoft Sans Serif (Заголовки)"/>
              </a:rPr>
              <a:t>.</a:t>
            </a:r>
            <a:r>
              <a:rPr lang="en-US" altLang="ru-RU" b="1" dirty="0" err="1" smtClean="0">
                <a:solidFill>
                  <a:srgbClr val="FFFF00"/>
                </a:solidFill>
                <a:latin typeface="Microsoft Sans Serif (Заголовки)"/>
              </a:rPr>
              <a:t>ru</a:t>
            </a:r>
            <a:r>
              <a:rPr lang="en-US" altLang="ru-RU" b="1" dirty="0" smtClean="0">
                <a:solidFill>
                  <a:srgbClr val="FFFF00"/>
                </a:solidFill>
                <a:latin typeface="Microsoft Sans Serif (Заголовки)"/>
              </a:rPr>
              <a:t> </a:t>
            </a:r>
            <a:endParaRPr lang="en-US" altLang="ru-RU" b="1" dirty="0">
              <a:solidFill>
                <a:srgbClr val="FFFF00"/>
              </a:solidFill>
              <a:latin typeface="Microsoft Sans Serif (Заголовки)"/>
            </a:endParaRPr>
          </a:p>
        </p:txBody>
      </p:sp>
    </p:spTree>
    <p:extLst>
      <p:ext uri="{BB962C8B-B14F-4D97-AF65-F5344CB8AC3E}">
        <p14:creationId xmlns:p14="http://schemas.microsoft.com/office/powerpoint/2010/main" val="1201681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66143F"/>
      </a:lt2>
      <a:accent1>
        <a:srgbClr val="EB006C"/>
      </a:accent1>
      <a:accent2>
        <a:srgbClr val="FD9B19"/>
      </a:accent2>
      <a:accent3>
        <a:srgbClr val="FFFFFF"/>
      </a:accent3>
      <a:accent4>
        <a:srgbClr val="6C6C6C"/>
      </a:accent4>
      <a:accent5>
        <a:srgbClr val="F3AABA"/>
      </a:accent5>
      <a:accent6>
        <a:srgbClr val="E58C16"/>
      </a:accent6>
      <a:hlink>
        <a:srgbClr val="FF07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164</TotalTime>
  <Words>289</Words>
  <Application>Microsoft Office PowerPoint</Application>
  <PresentationFormat>Экран (4:3)</PresentationFormat>
  <Paragraphs>51</Paragraphs>
  <Slides>8</Slides>
  <Notes>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굴림</vt:lpstr>
      <vt:lpstr>Microsoft Sans Serif</vt:lpstr>
      <vt:lpstr>Microsoft Sans Serif (Заголовки)</vt:lpstr>
      <vt:lpstr>Microsoft Sans Serif (Основной текст)</vt:lpstr>
      <vt:lpstr>powerpoint-template-24</vt:lpstr>
      <vt:lpstr>Владивосток</vt:lpstr>
      <vt:lpstr>Акция «Зарядка со стражем порядка»</vt:lpstr>
      <vt:lpstr>Акция «Зарядка со стражем порядка»</vt:lpstr>
      <vt:lpstr>«Зарядка со стражем порядка»</vt:lpstr>
      <vt:lpstr>«Зарядка со стражем порядка»</vt:lpstr>
      <vt:lpstr>Акция «Зарядка со стражем порядка»</vt:lpstr>
      <vt:lpstr>«Зарядка со стражем порядка»</vt:lpstr>
      <vt:lpstr>Выбирайте спорт!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Владивосток</dc:title>
  <dc:creator>press@mrc-vlad.ru</dc:creator>
  <cp:lastModifiedBy>press@mrc-vlad.ru</cp:lastModifiedBy>
  <cp:revision>54</cp:revision>
  <dcterms:created xsi:type="dcterms:W3CDTF">2018-09-13T06:30:10Z</dcterms:created>
  <dcterms:modified xsi:type="dcterms:W3CDTF">2018-09-14T03:27:15Z</dcterms:modified>
</cp:coreProperties>
</file>