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303" r:id="rId9"/>
    <p:sldId id="304" r:id="rId10"/>
    <p:sldId id="305" r:id="rId11"/>
    <p:sldId id="30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 varScale="1">
        <p:scale>
          <a:sx n="107" d="100"/>
          <a:sy n="107" d="100"/>
        </p:scale>
        <p:origin x="-11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6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02BE-8E71-44A8-8FFC-2644967CB27C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15527-7C41-45C0-9A8D-915C1E062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9828B6-CD2B-469E-9EDE-A69FE337640E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98F532-0C11-42C8-8847-AB9B68B3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6480048" cy="2301240"/>
          </a:xfrm>
        </p:spPr>
        <p:txBody>
          <a:bodyPr/>
          <a:lstStyle/>
          <a:p>
            <a:pPr algn="ctr"/>
            <a:r>
              <a:rPr lang="ru-RU" dirty="0" smtClean="0"/>
              <a:t>ЗА НАМИ – БУДУЩЕЕ!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6480048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dirty="0" smtClean="0"/>
              <a:t>Добровольческий проект  для детей и подростков через участие в гражданско-патриотической деятельности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66" y="5500702"/>
            <a:ext cx="3071834" cy="1200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Выполнила: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Рыбина Алла Витальевна,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Директор МБУДО «ЦДОД «Исток»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pp.userapi.com/c840329/v840329189/7f9a3/zdF8_ci_BlM.jpg"/>
          <p:cNvPicPr/>
          <p:nvPr/>
        </p:nvPicPr>
        <p:blipFill>
          <a:blip r:embed="rId2" cstate="print"/>
          <a:srcRect l="9460" t="18171" r="8445" b="13735"/>
          <a:stretch>
            <a:fillRect/>
          </a:stretch>
        </p:blipFill>
        <p:spPr bwMode="auto">
          <a:xfrm>
            <a:off x="2714612" y="3429000"/>
            <a:ext cx="2857520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50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pp.userapi.com/c846124/v846124252/85957/Sy3gwGTyOV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143512"/>
            <a:ext cx="239651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Содержимое 6" descr="https://pp.userapi.com/c841235/v841235048/63fcb/KnzLGSLTVK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290"/>
            <a:ext cx="18628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4" descr="https://pp.userapi.com/c830208/v830208419/bcd82/tbalYTYlFwE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1429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4" descr="C:\Users\Dir\AppData\Local\Temp\Rar$DI12.297\IMG_8628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35719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pp.userapi.com/c831508/v831508504/82440/xeatRIV6aoQ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500306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userapi.com/c840638/v840638822/72a0b/32duRU8-tb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70" y="3214686"/>
            <a:ext cx="2500330" cy="17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D:\РАБОТА\РДШ\Афиша_на_28_апреля(1)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786058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https://pp.userapi.com/c846124/v846124771/26e4f/yV2U2ohREPQ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857628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userapi.com/c830109/v830109957/eef22/5zd04ZLSR_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5357802"/>
            <a:ext cx="24288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https://pp.userapi.com/c845216/v845216273/5c5f0/3jJVuCH2P-c.jpg"/>
          <p:cNvPicPr>
            <a:picLocks/>
          </p:cNvPicPr>
          <p:nvPr/>
        </p:nvPicPr>
        <p:blipFill>
          <a:blip r:embed="rId11" cstate="print"/>
          <a:srcRect t="9135" b="22115"/>
          <a:stretch>
            <a:fillRect/>
          </a:stretch>
        </p:blipFill>
        <p:spPr bwMode="auto">
          <a:xfrm>
            <a:off x="5629276" y="5000636"/>
            <a:ext cx="3514724" cy="17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https://pp.userapi.com/c834402/v834402131/14bc50/FALoi1yGinY.jp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3857628"/>
            <a:ext cx="19479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30109/v830109156/1267fc/mGEpLKVgYd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Социальная значимость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dirty="0"/>
              <a:t>Современное российское общество переживает не только экономический, сколько духовно-нравственный кризис: в обществе исчезли представления о высших ценностях и идеалах. Наиболее уязвимыми оказались такие сферы, как нравственное здоровье, культура, патриотизм, духовность. Потеря человеком, особенно молодым, жизненных ориентиров, часто используется различного рода экстремистами и оппозиционными силами для решения своих задач. </a:t>
            </a:r>
          </a:p>
          <a:p>
            <a:pPr marL="36576" indent="0">
              <a:buNone/>
            </a:pPr>
            <a:r>
              <a:rPr lang="ru-RU" dirty="0"/>
              <a:t>Чтобы данный процесс замедлился, а впоследствии в идеале остановился, необходимо активно вовлекать </a:t>
            </a:r>
            <a:r>
              <a:rPr lang="ru-RU" dirty="0" smtClean="0"/>
              <a:t>детей и подростков в </a:t>
            </a:r>
            <a:r>
              <a:rPr lang="ru-RU" dirty="0"/>
              <a:t>социально-активную и волонтерскую деятельность для восстановления «пострадавших» в результате духовного кризиса свойств личности. 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73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57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«Традиции добровольчества, </a:t>
            </a:r>
            <a:r>
              <a:rPr lang="ru-RU" sz="2800" dirty="0" err="1" smtClean="0"/>
              <a:t>волонтерства</a:t>
            </a:r>
            <a:r>
              <a:rPr lang="ru-RU" sz="2800" dirty="0" smtClean="0"/>
              <a:t> имеют в нашей стране глубокие исторические корни. Во все времена представители разных сословий, возрастов, взглядов бескорыстно служили Отечеству»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285992"/>
            <a:ext cx="5114987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65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/>
              <a:t>Формирование у современных детей и  подростков гражданской активности, истинного патриотизма, а именно: </a:t>
            </a:r>
          </a:p>
          <a:p>
            <a:r>
              <a:rPr lang="ru-RU" dirty="0"/>
              <a:t>о</a:t>
            </a:r>
            <a:r>
              <a:rPr lang="ru-RU" dirty="0" smtClean="0"/>
              <a:t>тветственность за судьбу Родины и своего народа, их будущее;</a:t>
            </a:r>
          </a:p>
          <a:p>
            <a:r>
              <a:rPr lang="ru-RU" dirty="0" smtClean="0"/>
              <a:t>гуманизма;</a:t>
            </a:r>
          </a:p>
          <a:p>
            <a:r>
              <a:rPr lang="ru-RU" dirty="0"/>
              <a:t>м</a:t>
            </a:r>
            <a:r>
              <a:rPr lang="ru-RU" dirty="0" smtClean="0"/>
              <a:t>илосердия;</a:t>
            </a:r>
          </a:p>
          <a:p>
            <a:r>
              <a:rPr lang="ru-RU" dirty="0"/>
              <a:t> о</a:t>
            </a:r>
            <a:r>
              <a:rPr lang="ru-RU" dirty="0" smtClean="0"/>
              <a:t>бщечеловеческих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35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Задачи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7467600" cy="5643602"/>
          </a:xfrm>
        </p:spPr>
        <p:txBody>
          <a:bodyPr>
            <a:noAutofit/>
          </a:bodyPr>
          <a:lstStyle/>
          <a:p>
            <a:pPr marL="0" lvl="1" indent="457200">
              <a:spcBef>
                <a:spcPts val="0"/>
              </a:spcBef>
            </a:pPr>
            <a:r>
              <a:rPr lang="ru-RU" sz="1800" dirty="0" smtClean="0"/>
              <a:t>Привлечение детей и подростков к </a:t>
            </a:r>
            <a:r>
              <a:rPr lang="ru-RU" sz="1800" dirty="0"/>
              <a:t>добровольческой </a:t>
            </a:r>
            <a:r>
              <a:rPr lang="ru-RU" sz="1800" dirty="0" smtClean="0"/>
              <a:t>деятельности </a:t>
            </a:r>
            <a:r>
              <a:rPr lang="ru-RU" sz="1800" dirty="0"/>
              <a:t>(патриотической, социальной, экологической, профилактической, в области защиты населения и территорий от ЧС  и т.д.) путем проведения различных </a:t>
            </a:r>
            <a:r>
              <a:rPr lang="ru-RU" sz="1800" dirty="0" smtClean="0"/>
              <a:t>акций, мероприятий  различного уровня, в том числе  </a:t>
            </a:r>
            <a:r>
              <a:rPr lang="ru-RU" sz="1800" dirty="0"/>
              <a:t>во взаимодействии с заинтересованными структурами (МЧС, полиция, медики, социальные службы, муниципальные службы и т.д</a:t>
            </a:r>
            <a:r>
              <a:rPr lang="ru-RU" sz="1800" dirty="0" smtClean="0"/>
              <a:t>.)</a:t>
            </a:r>
            <a:endParaRPr lang="ru-RU" sz="1800" dirty="0"/>
          </a:p>
          <a:p>
            <a:pPr marL="0" lvl="1" indent="457200">
              <a:spcBef>
                <a:spcPts val="0"/>
              </a:spcBef>
            </a:pPr>
            <a:r>
              <a:rPr lang="ru-RU" sz="1800" dirty="0"/>
              <a:t> </a:t>
            </a:r>
            <a:r>
              <a:rPr lang="ru-RU" sz="1800" dirty="0" smtClean="0"/>
              <a:t>Вовлечение детей и подростков во Всероссийское военно-патриотическое движение </a:t>
            </a:r>
            <a:r>
              <a:rPr lang="ru-RU" sz="1800" dirty="0"/>
              <a:t>«</a:t>
            </a:r>
            <a:r>
              <a:rPr lang="ru-RU" sz="1800" dirty="0" err="1"/>
              <a:t>Юнармия</a:t>
            </a:r>
            <a:r>
              <a:rPr lang="ru-RU" sz="1800" dirty="0" smtClean="0"/>
              <a:t>», Общероссийскую общественно-государственную детско-юношескую организацию «Российское движение школьников»</a:t>
            </a:r>
            <a:endParaRPr lang="ru-RU" sz="1800" dirty="0"/>
          </a:p>
          <a:p>
            <a:pPr marL="0" lvl="1" indent="457200">
              <a:spcBef>
                <a:spcPts val="0"/>
              </a:spcBef>
            </a:pPr>
            <a:r>
              <a:rPr lang="ru-RU" sz="1800" dirty="0" smtClean="0"/>
              <a:t>Демонстрация  детям и подросткам значимости </a:t>
            </a:r>
            <a:r>
              <a:rPr lang="ru-RU" sz="1800" dirty="0"/>
              <a:t>их деятельности, признания  и востребованности обществом проявления их гражданских и патриотических качеств </a:t>
            </a:r>
            <a:r>
              <a:rPr lang="ru-RU" sz="1800" dirty="0" smtClean="0"/>
              <a:t>с помощью размещения </a:t>
            </a:r>
            <a:r>
              <a:rPr lang="ru-RU" sz="1800" dirty="0"/>
              <a:t>информации в социальных сетях, местных </a:t>
            </a:r>
            <a:r>
              <a:rPr lang="ru-RU" sz="1800" dirty="0" smtClean="0"/>
              <a:t>СМИ, проведения : слетов, форумов, акций, мероприятий различного уровня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0833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85860"/>
            <a:ext cx="7467600" cy="5286412"/>
          </a:xfrm>
        </p:spPr>
        <p:txBody>
          <a:bodyPr>
            <a:normAutofit fontScale="40000" lnSpcReduction="20000"/>
          </a:bodyPr>
          <a:lstStyle/>
          <a:p>
            <a:pPr marL="36576" lvl="0" indent="0">
              <a:buNone/>
            </a:pPr>
            <a:r>
              <a:rPr lang="ru-RU" sz="4000" i="1" dirty="0" smtClean="0"/>
              <a:t>1.</a:t>
            </a:r>
            <a:r>
              <a:rPr lang="ru-RU" sz="4000" i="1" u="sng" dirty="0" smtClean="0"/>
              <a:t> </a:t>
            </a:r>
            <a:r>
              <a:rPr lang="ru-RU" sz="4000" b="1" i="1" u="sng" dirty="0" smtClean="0"/>
              <a:t>Подготовительный</a:t>
            </a:r>
            <a:r>
              <a:rPr lang="ru-RU" sz="4000" i="1" u="sng" dirty="0"/>
              <a:t>: </a:t>
            </a:r>
            <a:endParaRPr lang="ru-RU" sz="4000" dirty="0"/>
          </a:p>
          <a:p>
            <a:pPr marL="36576" indent="0">
              <a:buNone/>
            </a:pPr>
            <a:r>
              <a:rPr lang="ru-RU" sz="4000" dirty="0"/>
              <a:t>- Создание инициативной группы </a:t>
            </a:r>
            <a:r>
              <a:rPr lang="ru-RU" sz="4000" dirty="0" smtClean="0"/>
              <a:t>из детей и  подростков детского центра «Исток»</a:t>
            </a:r>
            <a:endParaRPr lang="ru-RU" sz="4000" dirty="0"/>
          </a:p>
          <a:p>
            <a:pPr marL="36576" indent="0">
              <a:buNone/>
            </a:pPr>
            <a:r>
              <a:rPr lang="ru-RU" sz="4000" dirty="0"/>
              <a:t>- Вступление в патриотическое движение «</a:t>
            </a:r>
            <a:r>
              <a:rPr lang="ru-RU" sz="4000" dirty="0" err="1"/>
              <a:t>Юнармия</a:t>
            </a:r>
            <a:r>
              <a:rPr lang="ru-RU" sz="4000" dirty="0" smtClean="0"/>
              <a:t>», в общероссийское движение «РДШ»</a:t>
            </a:r>
            <a:endParaRPr lang="ru-RU" sz="4000" dirty="0"/>
          </a:p>
          <a:p>
            <a:pPr marL="36576" indent="0">
              <a:buNone/>
            </a:pPr>
            <a:r>
              <a:rPr lang="ru-RU" sz="4000" dirty="0"/>
              <a:t>- Налаживание контактов с заинтересованными службами и ведомствами (муниципальные службы, социальные службы, силовые структуры и т.д</a:t>
            </a:r>
            <a:r>
              <a:rPr lang="ru-RU" sz="4000" dirty="0" smtClean="0"/>
              <a:t>.) </a:t>
            </a:r>
            <a:endParaRPr lang="ru-RU" sz="4000" dirty="0"/>
          </a:p>
          <a:p>
            <a:pPr marL="36576" indent="0">
              <a:buNone/>
            </a:pPr>
            <a:r>
              <a:rPr lang="ru-RU" sz="4000" dirty="0"/>
              <a:t>- Создание группы (странички) в социальных сетях о деятельности, привлечение в </a:t>
            </a:r>
            <a:r>
              <a:rPr lang="ru-RU" sz="4000" dirty="0" smtClean="0"/>
              <a:t>сообщество школьников города</a:t>
            </a:r>
            <a:endParaRPr lang="ru-RU" sz="4000" dirty="0"/>
          </a:p>
          <a:p>
            <a:pPr marL="36576" indent="0">
              <a:buNone/>
            </a:pPr>
            <a:r>
              <a:rPr lang="ru-RU" sz="4000" dirty="0"/>
              <a:t> - </a:t>
            </a:r>
            <a:r>
              <a:rPr lang="ru-RU" sz="4000" dirty="0" smtClean="0"/>
              <a:t> Создание штаба</a:t>
            </a:r>
          </a:p>
          <a:p>
            <a:pPr marL="36576" indent="0">
              <a:buNone/>
            </a:pPr>
            <a:r>
              <a:rPr lang="ru-RU" sz="4000" dirty="0" smtClean="0"/>
              <a:t>-   Составление </a:t>
            </a:r>
            <a:r>
              <a:rPr lang="ru-RU" sz="4000" dirty="0"/>
              <a:t>общего плана </a:t>
            </a:r>
            <a:r>
              <a:rPr lang="ru-RU" sz="4000" dirty="0" smtClean="0"/>
              <a:t>мероприятий </a:t>
            </a:r>
          </a:p>
          <a:p>
            <a:pPr marL="36576" indent="0">
              <a:buNone/>
            </a:pPr>
            <a:r>
              <a:rPr lang="ru-RU" sz="4000" b="1" i="1" dirty="0" smtClean="0"/>
              <a:t>2</a:t>
            </a:r>
            <a:r>
              <a:rPr lang="ru-RU" sz="4000" b="1" i="1" u="sng" dirty="0" smtClean="0"/>
              <a:t>.Практический</a:t>
            </a:r>
            <a:r>
              <a:rPr lang="ru-RU" sz="4000" i="1" u="sng" dirty="0"/>
              <a:t>: </a:t>
            </a:r>
            <a:endParaRPr lang="ru-RU" sz="4000" dirty="0"/>
          </a:p>
          <a:p>
            <a:pPr marL="36576" indent="0">
              <a:buNone/>
            </a:pPr>
            <a:r>
              <a:rPr lang="ru-RU" sz="4000" dirty="0"/>
              <a:t>- Участие в </a:t>
            </a:r>
            <a:r>
              <a:rPr lang="ru-RU" sz="4000" dirty="0" smtClean="0"/>
              <a:t>областных, городских мероприятиях, мероприятиях детского центра «Исток», акциях,  субботниках, </a:t>
            </a:r>
            <a:r>
              <a:rPr lang="ru-RU" sz="4000" dirty="0"/>
              <a:t>Вахте памяти, помощи ветеранам и пожилым людям и т.д.).</a:t>
            </a:r>
          </a:p>
          <a:p>
            <a:pPr marL="36576" indent="0">
              <a:buFontTx/>
              <a:buChar char="-"/>
            </a:pPr>
            <a:r>
              <a:rPr lang="ru-RU" sz="4000" dirty="0" smtClean="0"/>
              <a:t>Подача </a:t>
            </a:r>
            <a:r>
              <a:rPr lang="ru-RU" sz="4000" dirty="0"/>
              <a:t>заявок на участие, а также непосредственное участие  в областных и всероссийских акциях, конкурсах, слетах и т.д</a:t>
            </a:r>
            <a:r>
              <a:rPr lang="ru-RU" sz="4000" dirty="0" smtClean="0"/>
              <a:t>..</a:t>
            </a:r>
          </a:p>
          <a:p>
            <a:pPr marL="36576" indent="0">
              <a:buFontTx/>
              <a:buChar char="-"/>
            </a:pPr>
            <a:r>
              <a:rPr lang="ru-RU" sz="4000" dirty="0" smtClean="0"/>
              <a:t>- Работа актива в штабе</a:t>
            </a:r>
            <a:endParaRPr lang="ru-RU" sz="4000" dirty="0"/>
          </a:p>
          <a:p>
            <a:pPr marL="36576" lvl="0" indent="0">
              <a:buNone/>
            </a:pPr>
            <a:r>
              <a:rPr lang="ru-RU" sz="4000" b="1" i="1" dirty="0" smtClean="0"/>
              <a:t>3</a:t>
            </a:r>
            <a:r>
              <a:rPr lang="ru-RU" sz="4000" b="1" i="1" u="sng" dirty="0" smtClean="0"/>
              <a:t>. Информационный</a:t>
            </a:r>
            <a:r>
              <a:rPr lang="ru-RU" sz="4000" i="1" u="sng" dirty="0"/>
              <a:t>:</a:t>
            </a:r>
            <a:endParaRPr lang="ru-RU" sz="4000" dirty="0"/>
          </a:p>
          <a:p>
            <a:pPr marL="36576" indent="0">
              <a:buNone/>
            </a:pPr>
            <a:r>
              <a:rPr lang="ru-RU" sz="4000" dirty="0"/>
              <a:t>- </a:t>
            </a:r>
            <a:r>
              <a:rPr lang="ru-RU" sz="4000" dirty="0" smtClean="0"/>
              <a:t>Размещение </a:t>
            </a:r>
            <a:r>
              <a:rPr lang="ru-RU" sz="4000" dirty="0"/>
              <a:t>информации о деятельности в социальных сетях, местных СМИ.</a:t>
            </a:r>
          </a:p>
          <a:p>
            <a:pPr marL="36576" lvl="0" indent="0">
              <a:buNone/>
            </a:pPr>
            <a:r>
              <a:rPr lang="ru-RU" sz="4000" b="1" i="1" dirty="0" smtClean="0"/>
              <a:t>4</a:t>
            </a:r>
            <a:r>
              <a:rPr lang="ru-RU" sz="4000" b="1" i="1" u="sng" dirty="0" smtClean="0"/>
              <a:t>.Обобщающий</a:t>
            </a:r>
            <a:r>
              <a:rPr lang="ru-RU" sz="4000" dirty="0"/>
              <a:t>: оценка результатов работы.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0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" indent="0" algn="just">
              <a:buFont typeface="Courier New" pitchFamily="49" charset="0"/>
              <a:buChar char="o"/>
            </a:pPr>
            <a:r>
              <a:rPr lang="ru-RU" sz="2000" dirty="0"/>
              <a:t>В процессе активной волонтерской деятельности формируются  такие качества личности Патриота как любовь к Родине, бережное отношение к природе России, уважение к старшему поколению, гордость за историю своей страны и многое другое.</a:t>
            </a:r>
          </a:p>
          <a:p>
            <a:pPr marL="36576" indent="0" algn="just">
              <a:buFont typeface="Courier New" pitchFamily="49" charset="0"/>
              <a:buChar char="o"/>
            </a:pPr>
            <a:r>
              <a:rPr lang="ru-RU" sz="2000" dirty="0"/>
              <a:t>В результате участия в волонтерских и патриотических акциях, </a:t>
            </a:r>
            <a:r>
              <a:rPr lang="ru-RU" sz="2000" dirty="0" smtClean="0"/>
              <a:t>мероприятиях, слетах, форумах, проектах</a:t>
            </a:r>
            <a:r>
              <a:rPr lang="ru-RU" sz="2000" dirty="0"/>
              <a:t>, </a:t>
            </a:r>
            <a:r>
              <a:rPr lang="ru-RU" sz="2000" dirty="0" smtClean="0"/>
              <a:t>в том числе связанных </a:t>
            </a:r>
            <a:r>
              <a:rPr lang="ru-RU" sz="2000" dirty="0"/>
              <a:t>со взаимодействием со сторонними организациями (полиция, МЧС, военные, ветераны и т.д.), участия во </a:t>
            </a:r>
            <a:r>
              <a:rPr lang="ru-RU" sz="2000" dirty="0" smtClean="0"/>
              <a:t>Всероссийских движениях </a:t>
            </a:r>
            <a:r>
              <a:rPr lang="ru-RU" sz="2000" dirty="0"/>
              <a:t>«</a:t>
            </a:r>
            <a:r>
              <a:rPr lang="ru-RU" sz="2000" dirty="0" err="1"/>
              <a:t>Юнармия</a:t>
            </a:r>
            <a:r>
              <a:rPr lang="ru-RU" sz="2000" dirty="0" smtClean="0"/>
              <a:t>», «РДШ», воспитанники детского центра «Исток» реализуют свою гражданскую активность и гражданскую позицию.</a:t>
            </a:r>
            <a:endParaRPr lang="ru-RU" sz="2000" dirty="0"/>
          </a:p>
          <a:p>
            <a:pPr marL="36576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878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НАША ДЕЯТЕЛЬНОСТЬ </a:t>
            </a:r>
            <a:br>
              <a:rPr lang="ru-RU" sz="4000" b="1" dirty="0" smtClean="0"/>
            </a:br>
            <a:r>
              <a:rPr lang="ru-RU" sz="4000" dirty="0" smtClean="0"/>
              <a:t>В </a:t>
            </a:r>
            <a:r>
              <a:rPr lang="ru-RU" sz="4000" dirty="0" smtClean="0"/>
              <a:t>2017-2018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14948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>
                <a:latin typeface="+mj-lt"/>
              </a:rPr>
              <a:t>Акция «</a:t>
            </a:r>
            <a:r>
              <a:rPr lang="ru-RU" sz="1700" dirty="0" smtClean="0">
                <a:latin typeface="+mj-lt"/>
              </a:rPr>
              <a:t>Противопожарный </a:t>
            </a:r>
            <a:r>
              <a:rPr lang="ru-RU" sz="1700" dirty="0" err="1" smtClean="0">
                <a:latin typeface="+mj-lt"/>
              </a:rPr>
              <a:t>флеш-моб</a:t>
            </a:r>
            <a:r>
              <a:rPr lang="ru-RU" sz="1700" dirty="0" smtClean="0">
                <a:latin typeface="+mj-lt"/>
              </a:rPr>
              <a:t>»</a:t>
            </a:r>
          </a:p>
          <a:p>
            <a:r>
              <a:rPr lang="ru-RU" sz="1700" dirty="0" smtClean="0">
                <a:latin typeface="+mj-lt"/>
              </a:rPr>
              <a:t>Межмуниципальная юнармейская военно-спортивная игра «Победа</a:t>
            </a:r>
            <a:r>
              <a:rPr lang="ru-RU" sz="1700" dirty="0" smtClean="0">
                <a:latin typeface="+mj-lt"/>
              </a:rPr>
              <a:t>»</a:t>
            </a:r>
          </a:p>
          <a:p>
            <a:r>
              <a:rPr lang="ru-RU" sz="1700" dirty="0" smtClean="0">
                <a:latin typeface="+mj-lt"/>
                <a:cs typeface="Times New Roman" pitchFamily="18" charset="0"/>
              </a:rPr>
              <a:t>ВСЕРОССИЙСКАЯ АКЦИЯ «АРМЕЙСКИЙ ЧЕМОДАНЧИК»,</a:t>
            </a:r>
            <a:br>
              <a:rPr lang="ru-RU" sz="1700" dirty="0" smtClean="0">
                <a:latin typeface="+mj-lt"/>
                <a:cs typeface="Times New Roman" pitchFamily="18" charset="0"/>
              </a:rPr>
            </a:br>
            <a:r>
              <a:rPr lang="ru-RU" sz="1700" dirty="0" smtClean="0">
                <a:latin typeface="+mj-lt"/>
                <a:cs typeface="Times New Roman" pitchFamily="18" charset="0"/>
              </a:rPr>
              <a:t>посвященная Дню защитника отечества</a:t>
            </a:r>
          </a:p>
          <a:p>
            <a:r>
              <a:rPr lang="ru-RU" sz="1700" dirty="0" smtClean="0">
                <a:latin typeface="+mj-lt"/>
              </a:rPr>
              <a:t>Акция «Подари книгу»</a:t>
            </a:r>
            <a:endParaRPr lang="ru-RU" sz="1700" dirty="0" smtClean="0">
              <a:latin typeface="+mj-lt"/>
              <a:cs typeface="Times New Roman" pitchFamily="18" charset="0"/>
            </a:endParaRPr>
          </a:p>
          <a:p>
            <a:r>
              <a:rPr lang="ru-RU" sz="1700" dirty="0" smtClean="0">
                <a:latin typeface="+mj-lt"/>
              </a:rPr>
              <a:t>Акция </a:t>
            </a:r>
            <a:r>
              <a:rPr lang="ru-RU" sz="1700" dirty="0" smtClean="0">
                <a:latin typeface="+mj-lt"/>
              </a:rPr>
              <a:t>«Не </a:t>
            </a:r>
            <a:r>
              <a:rPr lang="ru-RU" sz="1700" dirty="0" smtClean="0">
                <a:latin typeface="+mj-lt"/>
              </a:rPr>
              <a:t>выходи на весенний </a:t>
            </a:r>
            <a:r>
              <a:rPr lang="ru-RU" sz="1700" dirty="0" smtClean="0">
                <a:latin typeface="+mj-lt"/>
              </a:rPr>
              <a:t>лед»</a:t>
            </a:r>
          </a:p>
          <a:p>
            <a:r>
              <a:rPr lang="ru-RU" sz="1700" dirty="0" smtClean="0">
                <a:latin typeface="+mj-lt"/>
              </a:rPr>
              <a:t>Акция «Сохрани жизнь! Сообщи о пьяном водителе в полицию</a:t>
            </a:r>
            <a:r>
              <a:rPr lang="ru-RU" sz="1700" dirty="0" smtClean="0">
                <a:latin typeface="+mj-lt"/>
              </a:rPr>
              <a:t>»</a:t>
            </a:r>
          </a:p>
          <a:p>
            <a:r>
              <a:rPr lang="ru-RU" sz="1700" dirty="0" smtClean="0">
                <a:latin typeface="+mj-lt"/>
                <a:cs typeface="Times New Roman" pitchFamily="18" charset="0"/>
              </a:rPr>
              <a:t>Акция «Память в танце... Случайный вальс» посвященная Победе в ВОВ, а также истории создания песни Случайный вальс (Музыка М. Фрадкина Слова Е. </a:t>
            </a:r>
            <a:r>
              <a:rPr lang="ru-RU" sz="1700" dirty="0" err="1" smtClean="0">
                <a:latin typeface="+mj-lt"/>
                <a:cs typeface="Times New Roman" pitchFamily="18" charset="0"/>
              </a:rPr>
              <a:t>Долматовского</a:t>
            </a:r>
            <a:r>
              <a:rPr lang="ru-RU" sz="1700" dirty="0" smtClean="0">
                <a:latin typeface="+mj-lt"/>
                <a:cs typeface="Times New Roman" pitchFamily="18" charset="0"/>
              </a:rPr>
              <a:t>)</a:t>
            </a:r>
          </a:p>
          <a:p>
            <a:r>
              <a:rPr lang="ru-RU" sz="1700" dirty="0" smtClean="0">
                <a:latin typeface="+mj-lt"/>
              </a:rPr>
              <a:t>Городская акция </a:t>
            </a:r>
            <a:r>
              <a:rPr lang="ru-RU" sz="1700" dirty="0" smtClean="0">
                <a:latin typeface="+mj-lt"/>
              </a:rPr>
              <a:t>«</a:t>
            </a:r>
            <a:r>
              <a:rPr lang="ru-RU" sz="1700" dirty="0" smtClean="0">
                <a:latin typeface="+mj-lt"/>
              </a:rPr>
              <a:t>Их именами названы улицы</a:t>
            </a:r>
            <a:r>
              <a:rPr lang="ru-RU" sz="1700" dirty="0" smtClean="0">
                <a:latin typeface="+mj-lt"/>
              </a:rPr>
              <a:t>»</a:t>
            </a:r>
          </a:p>
          <a:p>
            <a:r>
              <a:rPr lang="ru-RU" sz="1700" dirty="0" smtClean="0">
                <a:latin typeface="+mj-lt"/>
              </a:rPr>
              <a:t>Патриотическая </a:t>
            </a:r>
            <a:r>
              <a:rPr lang="ru-RU" sz="1700" dirty="0" smtClean="0">
                <a:latin typeface="+mj-lt"/>
              </a:rPr>
              <a:t>акция «Помни </a:t>
            </a:r>
            <a:r>
              <a:rPr lang="ru-RU" sz="1700" dirty="0" smtClean="0">
                <a:latin typeface="+mj-lt"/>
              </a:rPr>
              <a:t>предков своих</a:t>
            </a:r>
            <a:r>
              <a:rPr lang="ru-RU" sz="1700" dirty="0" smtClean="0">
                <a:latin typeface="+mj-lt"/>
              </a:rPr>
              <a:t>!»</a:t>
            </a:r>
          </a:p>
          <a:p>
            <a:r>
              <a:rPr lang="ru-RU" sz="1700" dirty="0" smtClean="0">
                <a:latin typeface="+mj-lt"/>
              </a:rPr>
              <a:t>Интерактивная праздничная программа «Победный май</a:t>
            </a:r>
            <a:r>
              <a:rPr lang="ru-RU" sz="1700" dirty="0" smtClean="0">
                <a:latin typeface="+mj-lt"/>
              </a:rPr>
              <a:t>»</a:t>
            </a:r>
          </a:p>
          <a:p>
            <a:r>
              <a:rPr lang="ru-RU" sz="1700" dirty="0" smtClean="0">
                <a:latin typeface="+mj-lt"/>
              </a:rPr>
              <a:t>Муниципальный конкурс «Смотр строя и песни «Парад войск</a:t>
            </a:r>
            <a:r>
              <a:rPr lang="ru-RU" sz="1700" dirty="0" smtClean="0">
                <a:latin typeface="+mj-lt"/>
              </a:rPr>
              <a:t>»</a:t>
            </a:r>
          </a:p>
          <a:p>
            <a:r>
              <a:rPr lang="ru-RU" sz="1700" dirty="0" smtClean="0">
                <a:latin typeface="+mj-lt"/>
              </a:rPr>
              <a:t>Памятное мероприятие "Чернобыль - наша </a:t>
            </a:r>
            <a:r>
              <a:rPr lang="ru-RU" sz="1700" dirty="0" smtClean="0">
                <a:latin typeface="+mj-lt"/>
              </a:rPr>
              <a:t>боль«</a:t>
            </a:r>
          </a:p>
          <a:p>
            <a:r>
              <a:rPr lang="ru-RU" sz="1700" dirty="0" smtClean="0">
                <a:latin typeface="+mj-lt"/>
              </a:rPr>
              <a:t>Акция </a:t>
            </a:r>
            <a:r>
              <a:rPr lang="ru-RU" sz="1700" dirty="0" smtClean="0">
                <a:latin typeface="+mj-lt"/>
              </a:rPr>
              <a:t>«Чистый берег»</a:t>
            </a:r>
          </a:p>
          <a:p>
            <a:r>
              <a:rPr lang="ru-RU" sz="1700" dirty="0" smtClean="0">
                <a:latin typeface="+mj-lt"/>
              </a:rPr>
              <a:t>Интерактивная программа «Я, ты, он, она - вместе дружная семья</a:t>
            </a:r>
            <a:r>
              <a:rPr lang="ru-RU" sz="1700" dirty="0" smtClean="0">
                <a:latin typeface="+mj-lt"/>
              </a:rPr>
              <a:t>!»</a:t>
            </a:r>
          </a:p>
          <a:p>
            <a:r>
              <a:rPr lang="ru-RU" sz="1700" dirty="0" smtClean="0">
                <a:latin typeface="+mj-lt"/>
              </a:rPr>
              <a:t>Всероссийская акция </a:t>
            </a:r>
            <a:r>
              <a:rPr lang="ru-RU" sz="1700" dirty="0" smtClean="0">
                <a:latin typeface="+mj-lt"/>
              </a:rPr>
              <a:t>«</a:t>
            </a:r>
            <a:r>
              <a:rPr lang="ru-RU" sz="1700" dirty="0" smtClean="0">
                <a:latin typeface="+mj-lt"/>
              </a:rPr>
              <a:t>Добрый пленэр</a:t>
            </a:r>
            <a:r>
              <a:rPr lang="ru-RU" sz="1700" dirty="0" smtClean="0">
                <a:latin typeface="+mj-lt"/>
              </a:rPr>
              <a:t>!»</a:t>
            </a:r>
          </a:p>
          <a:p>
            <a:r>
              <a:rPr lang="ru-RU" sz="1700" dirty="0" smtClean="0">
                <a:latin typeface="+mj-lt"/>
              </a:rPr>
              <a:t>Традиционный велопробег 22 июня в 4 часа утра, по местам госпиталей города Гусь-Хрустальный. </a:t>
            </a:r>
            <a:endParaRPr lang="ru-RU" sz="1700" dirty="0" smtClean="0">
              <a:latin typeface="+mj-lt"/>
            </a:endParaRPr>
          </a:p>
          <a:p>
            <a:endParaRPr lang="ru-RU" sz="1700" dirty="0" smtClean="0">
              <a:latin typeface="+mj-lt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>
              <a:latin typeface="+mj-lt"/>
            </a:endParaRPr>
          </a:p>
          <a:p>
            <a:endParaRPr lang="ru-RU" sz="1800" dirty="0" smtClean="0">
              <a:latin typeface="+mj-lt"/>
            </a:endParaRPr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НАША ДЕЯТЕЛЬНОСТЬ </a:t>
            </a:r>
            <a:br>
              <a:rPr lang="ru-RU" sz="4800" b="1" dirty="0" smtClean="0"/>
            </a:br>
            <a:r>
              <a:rPr lang="ru-RU" sz="4800" dirty="0" smtClean="0"/>
              <a:t>В 2017-2018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spcBef>
                <a:spcPts val="0"/>
              </a:spcBef>
            </a:pPr>
            <a:r>
              <a:rPr lang="ru-RU" sz="1600" dirty="0" smtClean="0"/>
              <a:t>Акция «Скутер - детям не игрушка</a:t>
            </a:r>
            <a:r>
              <a:rPr lang="ru-RU" sz="1600" dirty="0" smtClean="0"/>
              <a:t>!»</a:t>
            </a:r>
          </a:p>
          <a:p>
            <a:pPr marL="0" indent="457200">
              <a:spcBef>
                <a:spcPts val="0"/>
              </a:spcBef>
            </a:pPr>
            <a:r>
              <a:rPr lang="ru-RU" sz="1600" dirty="0" smtClean="0"/>
              <a:t>Номер-открытие от </a:t>
            </a:r>
            <a:r>
              <a:rPr lang="ru-RU" sz="1600" dirty="0" err="1" smtClean="0"/>
              <a:t>Юнармии</a:t>
            </a:r>
            <a:r>
              <a:rPr lang="ru-RU" sz="1600" dirty="0" smtClean="0"/>
              <a:t> на восьмом региональном фестивале                 военно-патриотической песни имени подполковника запаса Михаила Юрьевича Лукина "Вспомним, ребята, мы </a:t>
            </a:r>
            <a:r>
              <a:rPr lang="ru-RU" sz="1600" dirty="0" smtClean="0"/>
              <a:t>Афганистан</a:t>
            </a:r>
          </a:p>
          <a:p>
            <a:r>
              <a:rPr lang="ru-RU" sz="1600" dirty="0" smtClean="0"/>
              <a:t>9 мая – в день Великой Победы – юнармейцы Гусь-Хрустального приняли участие в праздничных мероприятиях в</a:t>
            </a:r>
          </a:p>
          <a:p>
            <a:pPr>
              <a:buNone/>
            </a:pPr>
            <a:r>
              <a:rPr lang="ru-RU" sz="1600" dirty="0" smtClean="0"/>
              <a:t>      г. Владимир</a:t>
            </a:r>
          </a:p>
          <a:p>
            <a:pPr marL="0" indent="457200">
              <a:spcBef>
                <a:spcPts val="0"/>
              </a:spcBef>
            </a:pPr>
            <a:r>
              <a:rPr lang="ru-RU" sz="1600" dirty="0" smtClean="0"/>
              <a:t>26 июня юнармейцы Гусь-Хрустального и активисты РДШ ДЦ «Исток» поддержали акцию сотрудников ГИБДД "Вместе за безопасность дорожного движения!", которая прошла в загородном лагере «</a:t>
            </a:r>
            <a:r>
              <a:rPr lang="ru-RU" sz="1600" dirty="0" err="1" smtClean="0"/>
              <a:t>Хрусталек</a:t>
            </a:r>
            <a:r>
              <a:rPr lang="ru-RU" sz="1600" dirty="0" smtClean="0"/>
              <a:t>»</a:t>
            </a:r>
          </a:p>
          <a:p>
            <a:pPr marL="0" indent="457200">
              <a:spcBef>
                <a:spcPts val="0"/>
              </a:spcBef>
            </a:pPr>
            <a:r>
              <a:rPr lang="ru-RU" sz="1600" dirty="0" smtClean="0"/>
              <a:t>Акция «Скутер - детям не игрушка</a:t>
            </a:r>
            <a:r>
              <a:rPr lang="ru-RU" sz="1600" dirty="0" smtClean="0"/>
              <a:t>!»</a:t>
            </a:r>
          </a:p>
          <a:p>
            <a:pPr marL="0" indent="457200">
              <a:spcBef>
                <a:spcPts val="0"/>
              </a:spcBef>
            </a:pPr>
            <a:r>
              <a:rPr lang="ru-RU" sz="1600" dirty="0" smtClean="0"/>
              <a:t>«Время РДШ!», «Время ЮНАРМИИ!» - под таким девизом в первые дни каникул в детском центре «Исток» прошли </a:t>
            </a:r>
            <a:r>
              <a:rPr lang="ru-RU" sz="1600" dirty="0" smtClean="0"/>
              <a:t>летние </a:t>
            </a:r>
            <a:r>
              <a:rPr lang="ru-RU" sz="1600" dirty="0" smtClean="0"/>
              <a:t>интенсивные программы для активистов Российского движения школьников и юнармейцев</a:t>
            </a:r>
            <a:r>
              <a:rPr lang="ru-RU" sz="1600" dirty="0" smtClean="0"/>
              <a:t>.</a:t>
            </a:r>
            <a:r>
              <a:rPr lang="ru-RU" sz="1600" dirty="0" smtClean="0"/>
              <a:t> Опытные волонтёры ДЦ «Исток» помогали ребятам в освоении программ.</a:t>
            </a:r>
          </a:p>
          <a:p>
            <a:pPr marL="0" indent="457200">
              <a:spcBef>
                <a:spcPts val="0"/>
              </a:spcBef>
            </a:pPr>
            <a:endParaRPr lang="ru-RU" sz="1600" dirty="0" smtClean="0"/>
          </a:p>
          <a:p>
            <a:pPr marL="0" indent="457200">
              <a:spcBef>
                <a:spcPts val="0"/>
              </a:spcBef>
            </a:pPr>
            <a:endParaRPr lang="ru-RU" sz="1600" dirty="0" smtClean="0"/>
          </a:p>
          <a:p>
            <a:pPr marL="0" indent="457200">
              <a:spcBef>
                <a:spcPts val="0"/>
              </a:spcBef>
            </a:pPr>
            <a:endParaRPr lang="ru-RU" sz="1600" dirty="0" smtClean="0"/>
          </a:p>
          <a:p>
            <a:pPr marL="0" indent="457200">
              <a:spcBef>
                <a:spcPts val="0"/>
              </a:spcBef>
            </a:pPr>
            <a:endParaRPr lang="ru-RU" sz="1600" dirty="0" smtClean="0"/>
          </a:p>
          <a:p>
            <a:pPr marL="0" indent="457200">
              <a:spcBef>
                <a:spcPts val="0"/>
              </a:spcBef>
            </a:pPr>
            <a:endParaRPr lang="ru-RU" sz="1600" dirty="0" smtClean="0"/>
          </a:p>
          <a:p>
            <a:pPr marL="0" indent="457200">
              <a:spcBef>
                <a:spcPts val="0"/>
              </a:spcBef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marL="0" indent="457200">
              <a:spcBef>
                <a:spcPts val="0"/>
              </a:spcBef>
            </a:pPr>
            <a:endParaRPr lang="ru-RU" sz="1600" dirty="0" smtClean="0"/>
          </a:p>
          <a:p>
            <a:pPr marL="0" indent="457200"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849</TotalTime>
  <Words>687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ЗА НАМИ – БУДУЩЕЕ!</vt:lpstr>
      <vt:lpstr>Социальная значимость проекта</vt:lpstr>
      <vt:lpstr>«Традиции добровольчества, волонтерства имеют в нашей стране глубокие исторические корни. Во все времена представители разных сословий, возрастов, взглядов бескорыстно служили Отечеству» </vt:lpstr>
      <vt:lpstr>Цель</vt:lpstr>
      <vt:lpstr>Задачи</vt:lpstr>
      <vt:lpstr>Этапы</vt:lpstr>
      <vt:lpstr>Ожидаемые результаты</vt:lpstr>
      <vt:lpstr> НАША ДЕЯТЕЛЬНОСТЬ  В 2017-2018 году </vt:lpstr>
      <vt:lpstr>НАША ДЕЯТЕЛЬНОСТЬ  В 2017-2018 году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НАМИ – БУДУЩЕЕ!</dc:title>
  <dc:creator>zzz</dc:creator>
  <cp:lastModifiedBy>Dir</cp:lastModifiedBy>
  <cp:revision>38</cp:revision>
  <dcterms:created xsi:type="dcterms:W3CDTF">2016-10-10T00:29:13Z</dcterms:created>
  <dcterms:modified xsi:type="dcterms:W3CDTF">2018-08-03T13:31:30Z</dcterms:modified>
</cp:coreProperties>
</file>