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67" r:id="rId4"/>
    <p:sldId id="257" r:id="rId5"/>
    <p:sldId id="273" r:id="rId6"/>
    <p:sldId id="275" r:id="rId7"/>
    <p:sldId id="268" r:id="rId8"/>
    <p:sldId id="258" r:id="rId9"/>
    <p:sldId id="276" r:id="rId10"/>
    <p:sldId id="270" r:id="rId11"/>
    <p:sldId id="278" r:id="rId12"/>
    <p:sldId id="279" r:id="rId13"/>
    <p:sldId id="269" r:id="rId14"/>
    <p:sldId id="266" r:id="rId15"/>
    <p:sldId id="259" r:id="rId16"/>
    <p:sldId id="27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0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AB674-274F-402E-856C-DDC72BBBD34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B97CDC0-FD69-46B4-9DF5-6ECD97242638}">
      <dgm:prSet phldrT="[Текст]" custT="1"/>
      <dgm:spPr>
        <a:ln w="2222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П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овы</a:t>
          </a:r>
          <a:r>
            <a:rPr lang="ru-RU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сить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информированност</a:t>
          </a:r>
          <a:r>
            <a:rPr lang="ru-RU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ь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школьников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о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профилактических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мероприятиях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в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отношении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здоровья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более,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чем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b="1" dirty="0" err="1">
              <a:solidFill>
                <a:srgbClr val="C00000"/>
              </a:solidFill>
              <a:latin typeface="Times New Roman" panose="02020603050405020304" pitchFamily="18" charset="0"/>
              <a:ea typeface="Arial Unicode MS"/>
            </a:rPr>
            <a:t>на</a:t>
          </a:r>
          <a:r>
            <a:rPr lang="en-US" sz="1900" b="1" dirty="0">
              <a:solidFill>
                <a:srgbClr val="C00000"/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ru-RU" sz="1900" b="1" dirty="0">
              <a:solidFill>
                <a:srgbClr val="C00000"/>
              </a:solidFill>
              <a:latin typeface="Times New Roman" panose="02020603050405020304" pitchFamily="18" charset="0"/>
              <a:ea typeface="Arial Unicode MS"/>
            </a:rPr>
            <a:t>3</a:t>
          </a:r>
          <a:r>
            <a:rPr lang="en-US" sz="1900" b="1" dirty="0">
              <a:solidFill>
                <a:srgbClr val="C00000"/>
              </a:solidFill>
              <a:latin typeface="Times New Roman" panose="02020603050405020304" pitchFamily="18" charset="0"/>
              <a:ea typeface="Arial Unicode MS"/>
            </a:rPr>
            <a:t>5%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в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сравнении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с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исходным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уровнем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информированности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в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срок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до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2021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года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путем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проведения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образовательных</a:t>
          </a:r>
          <a:r>
            <a:rPr lang="en-US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мероприятий</a:t>
          </a:r>
          <a:endParaRPr lang="ru-RU" sz="19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Arial Unicode MS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900" b="1" dirty="0">
            <a:solidFill>
              <a:srgbClr val="C00000"/>
            </a:solidFill>
          </a:endParaRP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Содействие изменению поведения школьников в отношении собственного здоровья посредством формирования необходимой базы знаний по основным группам заболеваний и необходимых </a:t>
          </a:r>
          <a:r>
            <a:rPr lang="ru-RU" sz="1900" b="1" dirty="0">
              <a:solidFill>
                <a:srgbClr val="C00000"/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скрининговых исследований в рамках диспансеризации</a:t>
          </a:r>
          <a:endParaRPr lang="ru-RU" sz="2000" b="1" dirty="0">
            <a:solidFill>
              <a:srgbClr val="C00000"/>
            </a:solidFill>
            <a:latin typeface="Times New Roman" panose="02020603050405020304" pitchFamily="18" charset="0"/>
            <a:ea typeface="Arial Unicode MS"/>
            <a:cs typeface="Arial Unicode MS"/>
          </a:endParaRPr>
        </a:p>
      </dgm:t>
    </dgm:pt>
    <dgm:pt modelId="{E4DD6B82-92A6-43CC-A5DE-F0A8740EE147}" type="parTrans" cxnId="{04CAFC36-43E9-4889-B3B9-86AE6A345848}">
      <dgm:prSet/>
      <dgm:spPr/>
      <dgm:t>
        <a:bodyPr/>
        <a:lstStyle/>
        <a:p>
          <a:endParaRPr lang="ru-RU"/>
        </a:p>
      </dgm:t>
    </dgm:pt>
    <dgm:pt modelId="{CCD4393F-18F8-41F1-BDF3-8E8B184E69FD}" type="sibTrans" cxnId="{04CAFC36-43E9-4889-B3B9-86AE6A345848}">
      <dgm:prSet/>
      <dgm:spPr/>
      <dgm:t>
        <a:bodyPr/>
        <a:lstStyle/>
        <a:p>
          <a:endParaRPr lang="ru-RU"/>
        </a:p>
      </dgm:t>
    </dgm:pt>
    <dgm:pt modelId="{E739FFE1-8866-4991-B543-19969004CCF9}">
      <dgm:prSet phldrT="[Текст]" custT="1"/>
      <dgm:spPr>
        <a:ln w="2222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Информировать об основах профилактики и своевременной диагностики заболеваний</a:t>
          </a:r>
        </a:p>
      </dgm:t>
    </dgm:pt>
    <dgm:pt modelId="{A05183D8-F7BE-468F-951B-0E90777C6F01}" type="parTrans" cxnId="{A10DC954-E7DC-4198-8457-670A11BA7E42}">
      <dgm:prSet/>
      <dgm:spPr>
        <a:ln w="2222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02F30A1B-EA4C-40F1-8CCA-6ACB96914F07}" type="sibTrans" cxnId="{A10DC954-E7DC-4198-8457-670A11BA7E42}">
      <dgm:prSet/>
      <dgm:spPr/>
      <dgm:t>
        <a:bodyPr/>
        <a:lstStyle/>
        <a:p>
          <a:endParaRPr lang="ru-RU"/>
        </a:p>
      </dgm:t>
    </dgm:pt>
    <dgm:pt modelId="{A6768BAE-824E-4F2F-8FDF-0078E310C755}">
      <dgm:prSet phldrT="[Текст]" custT="1"/>
      <dgm:spPr>
        <a:ln w="2222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Сформировать заинтересованность в профилактике заболеваний</a:t>
          </a:r>
        </a:p>
      </dgm:t>
    </dgm:pt>
    <dgm:pt modelId="{AE067885-47FB-4AE3-9063-B907FB496663}" type="parTrans" cxnId="{4E2645E5-FCC6-4E41-917E-0703BA12F901}">
      <dgm:prSet/>
      <dgm:spPr/>
      <dgm:t>
        <a:bodyPr/>
        <a:lstStyle/>
        <a:p>
          <a:endParaRPr lang="ru-RU"/>
        </a:p>
      </dgm:t>
    </dgm:pt>
    <dgm:pt modelId="{CFEFF267-9097-4C65-B289-5E788B345E13}" type="sibTrans" cxnId="{4E2645E5-FCC6-4E41-917E-0703BA12F901}">
      <dgm:prSet/>
      <dgm:spPr/>
      <dgm:t>
        <a:bodyPr/>
        <a:lstStyle/>
        <a:p>
          <a:endParaRPr lang="ru-RU"/>
        </a:p>
      </dgm:t>
    </dgm:pt>
    <dgm:pt modelId="{E601059F-A155-4717-9B17-C32BA50BA6DF}">
      <dgm:prSet phldrT="[Текст]" custT="1"/>
      <dgm:spPr>
        <a:ln w="2222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Мотивировать к здоровому образу жизни</a:t>
          </a:r>
        </a:p>
      </dgm:t>
    </dgm:pt>
    <dgm:pt modelId="{BCA613A8-5BAE-469A-9357-23CB67582955}" type="parTrans" cxnId="{6A587090-0B1D-4D63-B777-A39D39F8F656}">
      <dgm:prSet/>
      <dgm:spPr/>
      <dgm:t>
        <a:bodyPr/>
        <a:lstStyle/>
        <a:p>
          <a:endParaRPr lang="ru-RU"/>
        </a:p>
      </dgm:t>
    </dgm:pt>
    <dgm:pt modelId="{047E3922-E067-42DB-82DE-42A8A89820CD}" type="sibTrans" cxnId="{6A587090-0B1D-4D63-B777-A39D39F8F656}">
      <dgm:prSet/>
      <dgm:spPr/>
      <dgm:t>
        <a:bodyPr/>
        <a:lstStyle/>
        <a:p>
          <a:endParaRPr lang="ru-RU"/>
        </a:p>
      </dgm:t>
    </dgm:pt>
    <dgm:pt modelId="{5545B670-1C6F-4C7F-AFF3-DAEC0C98B511}">
      <dgm:prSet phldrT="[Текст]" custT="1"/>
      <dgm:spPr>
        <a:ln w="2222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Развить ответственный подход к своему здоровью и здоровью окружающих</a:t>
          </a:r>
          <a:endParaRPr lang="ru-RU" sz="1600" kern="1200" dirty="0">
            <a:latin typeface="Times New Roman" panose="02020603050405020304" pitchFamily="18" charset="0"/>
            <a:ea typeface="Arial Unicode MS"/>
            <a:cs typeface="+mn-cs"/>
          </a:endParaRPr>
        </a:p>
      </dgm:t>
    </dgm:pt>
    <dgm:pt modelId="{9C1154C0-3C02-4090-9B96-732A37A40F13}" type="parTrans" cxnId="{77CFEA3D-21E6-4F3B-846F-692156147BC5}">
      <dgm:prSet/>
      <dgm:spPr/>
      <dgm:t>
        <a:bodyPr/>
        <a:lstStyle/>
        <a:p>
          <a:endParaRPr lang="ru-RU"/>
        </a:p>
      </dgm:t>
    </dgm:pt>
    <dgm:pt modelId="{B8E491E6-F917-47FB-B6E4-FFD2F10F73FB}" type="sibTrans" cxnId="{77CFEA3D-21E6-4F3B-846F-692156147BC5}">
      <dgm:prSet/>
      <dgm:spPr/>
      <dgm:t>
        <a:bodyPr/>
        <a:lstStyle/>
        <a:p>
          <a:endParaRPr lang="ru-RU"/>
        </a:p>
      </dgm:t>
    </dgm:pt>
    <dgm:pt modelId="{2159257E-9285-43A1-8595-81F02B578751}">
      <dgm:prSet phldrT="[Текст]" custT="1"/>
      <dgm:spPr>
        <a:ln w="2222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Создать условия для формирования заботливого отношения к своему здоровью и здоровью окружающих как к главной жизненной ценности</a:t>
          </a:r>
        </a:p>
      </dgm:t>
    </dgm:pt>
    <dgm:pt modelId="{C8199FF2-F18F-4EDE-B993-AFD03EF178A8}" type="parTrans" cxnId="{B5D6DFCB-350F-453A-985E-76CAB2F0EAB4}">
      <dgm:prSet/>
      <dgm:spPr/>
      <dgm:t>
        <a:bodyPr/>
        <a:lstStyle/>
        <a:p>
          <a:endParaRPr lang="ru-RU"/>
        </a:p>
      </dgm:t>
    </dgm:pt>
    <dgm:pt modelId="{BB817B4D-3D6A-4780-8F7E-A17168A7E2BF}" type="sibTrans" cxnId="{B5D6DFCB-350F-453A-985E-76CAB2F0EAB4}">
      <dgm:prSet/>
      <dgm:spPr/>
      <dgm:t>
        <a:bodyPr/>
        <a:lstStyle/>
        <a:p>
          <a:endParaRPr lang="ru-RU"/>
        </a:p>
      </dgm:t>
    </dgm:pt>
    <dgm:pt modelId="{6F0B93F9-CED0-4D9D-9209-998B52102230}">
      <dgm:prSet phldrT="[Текст]" custT="1"/>
      <dgm:spPr>
        <a:ln w="2222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Повысить компетентности в вопросах здоровья, здорового образа жизни, а также основных значимых заболеваний</a:t>
          </a:r>
        </a:p>
      </dgm:t>
    </dgm:pt>
    <dgm:pt modelId="{1F1C2A0C-73A5-4995-8D74-61FD20B05643}" type="parTrans" cxnId="{D278A81A-C24C-41E3-B35A-F9C7851BD87D}">
      <dgm:prSet/>
      <dgm:spPr>
        <a:ln w="2222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ru-RU"/>
        </a:p>
      </dgm:t>
    </dgm:pt>
    <dgm:pt modelId="{B3D3C3EA-6F5F-4DAC-B685-537F51238982}" type="sibTrans" cxnId="{D278A81A-C24C-41E3-B35A-F9C7851BD87D}">
      <dgm:prSet/>
      <dgm:spPr/>
      <dgm:t>
        <a:bodyPr/>
        <a:lstStyle/>
        <a:p>
          <a:endParaRPr lang="ru-RU"/>
        </a:p>
      </dgm:t>
    </dgm:pt>
    <dgm:pt modelId="{C17A7181-05A4-440F-9C62-7FD89BEBD775}" type="pres">
      <dgm:prSet presAssocID="{F71AB674-274F-402E-856C-DDC72BBBD34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2F109E0-DD08-449F-97A9-B0593D7E9656}" type="pres">
      <dgm:prSet presAssocID="{5B97CDC0-FD69-46B4-9DF5-6ECD97242638}" presName="root1" presStyleCnt="0"/>
      <dgm:spPr/>
    </dgm:pt>
    <dgm:pt modelId="{65669F12-5C94-40E3-AA2A-9917622BFB71}" type="pres">
      <dgm:prSet presAssocID="{5B97CDC0-FD69-46B4-9DF5-6ECD97242638}" presName="LevelOneTextNode" presStyleLbl="node0" presStyleIdx="0" presStyleCnt="1" custAng="5400000" custScaleX="846052" custScaleY="165070" custLinFactX="-100000" custLinFactNeighborX="-197150" custLinFactNeighborY="4368">
        <dgm:presLayoutVars>
          <dgm:chPref val="3"/>
        </dgm:presLayoutVars>
      </dgm:prSet>
      <dgm:spPr/>
    </dgm:pt>
    <dgm:pt modelId="{071D02E5-DCB0-4E48-BBD7-6F23BF4F8833}" type="pres">
      <dgm:prSet presAssocID="{5B97CDC0-FD69-46B4-9DF5-6ECD97242638}" presName="level2hierChild" presStyleCnt="0"/>
      <dgm:spPr/>
    </dgm:pt>
    <dgm:pt modelId="{2FF5537A-B296-4633-875C-72F73EAEBA98}" type="pres">
      <dgm:prSet presAssocID="{A05183D8-F7BE-468F-951B-0E90777C6F01}" presName="conn2-1" presStyleLbl="parChTrans1D2" presStyleIdx="0" presStyleCnt="6"/>
      <dgm:spPr/>
    </dgm:pt>
    <dgm:pt modelId="{3FB268FC-3CB4-441A-A282-9CE70AC9A182}" type="pres">
      <dgm:prSet presAssocID="{A05183D8-F7BE-468F-951B-0E90777C6F01}" presName="connTx" presStyleLbl="parChTrans1D2" presStyleIdx="0" presStyleCnt="6"/>
      <dgm:spPr/>
    </dgm:pt>
    <dgm:pt modelId="{F2781CAA-0159-4093-9C6E-61BE829DD63B}" type="pres">
      <dgm:prSet presAssocID="{E739FFE1-8866-4991-B543-19969004CCF9}" presName="root2" presStyleCnt="0"/>
      <dgm:spPr/>
    </dgm:pt>
    <dgm:pt modelId="{F4845061-EDE8-4A22-A6ED-510500DCC652}" type="pres">
      <dgm:prSet presAssocID="{E739FFE1-8866-4991-B543-19969004CCF9}" presName="LevelTwoTextNode" presStyleLbl="node2" presStyleIdx="0" presStyleCnt="6" custScaleX="431181" custScaleY="166319">
        <dgm:presLayoutVars>
          <dgm:chPref val="3"/>
        </dgm:presLayoutVars>
      </dgm:prSet>
      <dgm:spPr/>
    </dgm:pt>
    <dgm:pt modelId="{9B93AB5F-6B59-4C49-8CCF-E5FC4F5E5C98}" type="pres">
      <dgm:prSet presAssocID="{E739FFE1-8866-4991-B543-19969004CCF9}" presName="level3hierChild" presStyleCnt="0"/>
      <dgm:spPr/>
    </dgm:pt>
    <dgm:pt modelId="{97481B7D-878E-4AB4-9AA0-F01C7F924887}" type="pres">
      <dgm:prSet presAssocID="{AE067885-47FB-4AE3-9063-B907FB496663}" presName="conn2-1" presStyleLbl="parChTrans1D2" presStyleIdx="1" presStyleCnt="6"/>
      <dgm:spPr/>
    </dgm:pt>
    <dgm:pt modelId="{B5FE006E-00AD-41ED-A253-DF71BC53A920}" type="pres">
      <dgm:prSet presAssocID="{AE067885-47FB-4AE3-9063-B907FB496663}" presName="connTx" presStyleLbl="parChTrans1D2" presStyleIdx="1" presStyleCnt="6"/>
      <dgm:spPr/>
    </dgm:pt>
    <dgm:pt modelId="{C0ADCB0E-75EB-46A6-8096-3EC9A4714780}" type="pres">
      <dgm:prSet presAssocID="{A6768BAE-824E-4F2F-8FDF-0078E310C755}" presName="root2" presStyleCnt="0"/>
      <dgm:spPr/>
    </dgm:pt>
    <dgm:pt modelId="{9565B212-B940-4750-9D52-73F0592AB717}" type="pres">
      <dgm:prSet presAssocID="{A6768BAE-824E-4F2F-8FDF-0078E310C755}" presName="LevelTwoTextNode" presStyleLbl="node2" presStyleIdx="1" presStyleCnt="6" custScaleX="431181">
        <dgm:presLayoutVars>
          <dgm:chPref val="3"/>
        </dgm:presLayoutVars>
      </dgm:prSet>
      <dgm:spPr/>
    </dgm:pt>
    <dgm:pt modelId="{40CFE850-252D-44D2-A7D9-E5CEB3C8CEA2}" type="pres">
      <dgm:prSet presAssocID="{A6768BAE-824E-4F2F-8FDF-0078E310C755}" presName="level3hierChild" presStyleCnt="0"/>
      <dgm:spPr/>
    </dgm:pt>
    <dgm:pt modelId="{728D4C0F-3266-428E-89B1-637F0CE033ED}" type="pres">
      <dgm:prSet presAssocID="{BCA613A8-5BAE-469A-9357-23CB67582955}" presName="conn2-1" presStyleLbl="parChTrans1D2" presStyleIdx="2" presStyleCnt="6"/>
      <dgm:spPr/>
    </dgm:pt>
    <dgm:pt modelId="{06001239-BBB9-4C33-B121-672C780CF778}" type="pres">
      <dgm:prSet presAssocID="{BCA613A8-5BAE-469A-9357-23CB67582955}" presName="connTx" presStyleLbl="parChTrans1D2" presStyleIdx="2" presStyleCnt="6"/>
      <dgm:spPr/>
    </dgm:pt>
    <dgm:pt modelId="{7F94025C-46BE-4D54-A753-FDD576A34B48}" type="pres">
      <dgm:prSet presAssocID="{E601059F-A155-4717-9B17-C32BA50BA6DF}" presName="root2" presStyleCnt="0"/>
      <dgm:spPr/>
    </dgm:pt>
    <dgm:pt modelId="{19768B20-D9AA-4BAC-8E0A-1C060376E934}" type="pres">
      <dgm:prSet presAssocID="{E601059F-A155-4717-9B17-C32BA50BA6DF}" presName="LevelTwoTextNode" presStyleLbl="node2" presStyleIdx="2" presStyleCnt="6" custScaleX="431181">
        <dgm:presLayoutVars>
          <dgm:chPref val="3"/>
        </dgm:presLayoutVars>
      </dgm:prSet>
      <dgm:spPr/>
    </dgm:pt>
    <dgm:pt modelId="{7AF4DDEA-B408-47AE-9905-147DF83E69E2}" type="pres">
      <dgm:prSet presAssocID="{E601059F-A155-4717-9B17-C32BA50BA6DF}" presName="level3hierChild" presStyleCnt="0"/>
      <dgm:spPr/>
    </dgm:pt>
    <dgm:pt modelId="{BE50ED11-6466-471E-AEDF-3C00D963828B}" type="pres">
      <dgm:prSet presAssocID="{9C1154C0-3C02-4090-9B96-732A37A40F13}" presName="conn2-1" presStyleLbl="parChTrans1D2" presStyleIdx="3" presStyleCnt="6"/>
      <dgm:spPr/>
    </dgm:pt>
    <dgm:pt modelId="{F3054ED9-2E4A-4ADA-8E71-49048010DC45}" type="pres">
      <dgm:prSet presAssocID="{9C1154C0-3C02-4090-9B96-732A37A40F13}" presName="connTx" presStyleLbl="parChTrans1D2" presStyleIdx="3" presStyleCnt="6"/>
      <dgm:spPr/>
    </dgm:pt>
    <dgm:pt modelId="{7C0EB1CF-2B71-4E62-99E1-90F5172236C4}" type="pres">
      <dgm:prSet presAssocID="{5545B670-1C6F-4C7F-AFF3-DAEC0C98B511}" presName="root2" presStyleCnt="0"/>
      <dgm:spPr/>
    </dgm:pt>
    <dgm:pt modelId="{9E6945B8-CA69-4DDF-B725-ADBB4DA3665B}" type="pres">
      <dgm:prSet presAssocID="{5545B670-1C6F-4C7F-AFF3-DAEC0C98B511}" presName="LevelTwoTextNode" presStyleLbl="node2" presStyleIdx="3" presStyleCnt="6" custScaleX="431181" custLinFactNeighborX="14045" custLinFactNeighborY="-3239">
        <dgm:presLayoutVars>
          <dgm:chPref val="3"/>
        </dgm:presLayoutVars>
      </dgm:prSet>
      <dgm:spPr/>
    </dgm:pt>
    <dgm:pt modelId="{3F1FDE09-1562-4F00-A7BE-387C1706DB9A}" type="pres">
      <dgm:prSet presAssocID="{5545B670-1C6F-4C7F-AFF3-DAEC0C98B511}" presName="level3hierChild" presStyleCnt="0"/>
      <dgm:spPr/>
    </dgm:pt>
    <dgm:pt modelId="{44D8F9ED-146C-4DC2-B957-0D433D0994C0}" type="pres">
      <dgm:prSet presAssocID="{C8199FF2-F18F-4EDE-B993-AFD03EF178A8}" presName="conn2-1" presStyleLbl="parChTrans1D2" presStyleIdx="4" presStyleCnt="6"/>
      <dgm:spPr/>
    </dgm:pt>
    <dgm:pt modelId="{60DA2391-DE05-4F44-8E01-C6F777B731DF}" type="pres">
      <dgm:prSet presAssocID="{C8199FF2-F18F-4EDE-B993-AFD03EF178A8}" presName="connTx" presStyleLbl="parChTrans1D2" presStyleIdx="4" presStyleCnt="6"/>
      <dgm:spPr/>
    </dgm:pt>
    <dgm:pt modelId="{2EC1DFEA-894B-40ED-A41F-C4618EEA8696}" type="pres">
      <dgm:prSet presAssocID="{2159257E-9285-43A1-8595-81F02B578751}" presName="root2" presStyleCnt="0"/>
      <dgm:spPr/>
    </dgm:pt>
    <dgm:pt modelId="{9A6E5A58-DDFF-4CF6-B097-9C00F54E2E5E}" type="pres">
      <dgm:prSet presAssocID="{2159257E-9285-43A1-8595-81F02B578751}" presName="LevelTwoTextNode" presStyleLbl="node2" presStyleIdx="4" presStyleCnt="6" custScaleX="431181" custScaleY="228530">
        <dgm:presLayoutVars>
          <dgm:chPref val="3"/>
        </dgm:presLayoutVars>
      </dgm:prSet>
      <dgm:spPr/>
    </dgm:pt>
    <dgm:pt modelId="{28A08EC1-83E6-4076-B4AA-CA46A16A3F0C}" type="pres">
      <dgm:prSet presAssocID="{2159257E-9285-43A1-8595-81F02B578751}" presName="level3hierChild" presStyleCnt="0"/>
      <dgm:spPr/>
    </dgm:pt>
    <dgm:pt modelId="{4CFF2C23-CDFF-46FA-9EEB-FD7763B94924}" type="pres">
      <dgm:prSet presAssocID="{1F1C2A0C-73A5-4995-8D74-61FD20B05643}" presName="conn2-1" presStyleLbl="parChTrans1D2" presStyleIdx="5" presStyleCnt="6"/>
      <dgm:spPr/>
    </dgm:pt>
    <dgm:pt modelId="{8B9B3D14-E1B0-480D-9A8E-A5731E3551EF}" type="pres">
      <dgm:prSet presAssocID="{1F1C2A0C-73A5-4995-8D74-61FD20B05643}" presName="connTx" presStyleLbl="parChTrans1D2" presStyleIdx="5" presStyleCnt="6"/>
      <dgm:spPr/>
    </dgm:pt>
    <dgm:pt modelId="{69FED03A-24B0-4F41-B3FF-C17D5B00CADD}" type="pres">
      <dgm:prSet presAssocID="{6F0B93F9-CED0-4D9D-9209-998B52102230}" presName="root2" presStyleCnt="0"/>
      <dgm:spPr/>
    </dgm:pt>
    <dgm:pt modelId="{652AF5BA-9F98-4160-BD88-B803F906DCEA}" type="pres">
      <dgm:prSet presAssocID="{6F0B93F9-CED0-4D9D-9209-998B52102230}" presName="LevelTwoTextNode" presStyleLbl="node2" presStyleIdx="5" presStyleCnt="6" custScaleX="431181" custScaleY="158959">
        <dgm:presLayoutVars>
          <dgm:chPref val="3"/>
        </dgm:presLayoutVars>
      </dgm:prSet>
      <dgm:spPr/>
    </dgm:pt>
    <dgm:pt modelId="{C43AF01B-074C-4CA4-9E4B-3791606725C7}" type="pres">
      <dgm:prSet presAssocID="{6F0B93F9-CED0-4D9D-9209-998B52102230}" presName="level3hierChild" presStyleCnt="0"/>
      <dgm:spPr/>
    </dgm:pt>
  </dgm:ptLst>
  <dgm:cxnLst>
    <dgm:cxn modelId="{3B010B02-C1BD-4140-B8A7-EE21CA63FC98}" type="presOf" srcId="{BCA613A8-5BAE-469A-9357-23CB67582955}" destId="{728D4C0F-3266-428E-89B1-637F0CE033ED}" srcOrd="0" destOrd="0" presId="urn:microsoft.com/office/officeart/2008/layout/HorizontalMultiLevelHierarchy"/>
    <dgm:cxn modelId="{9FCF0D0C-D6A4-4183-91DB-4A636BCF6207}" type="presOf" srcId="{2159257E-9285-43A1-8595-81F02B578751}" destId="{9A6E5A58-DDFF-4CF6-B097-9C00F54E2E5E}" srcOrd="0" destOrd="0" presId="urn:microsoft.com/office/officeart/2008/layout/HorizontalMultiLevelHierarchy"/>
    <dgm:cxn modelId="{61E41B0D-1451-494A-A7F0-57F5A57325E6}" type="presOf" srcId="{A05183D8-F7BE-468F-951B-0E90777C6F01}" destId="{2FF5537A-B296-4633-875C-72F73EAEBA98}" srcOrd="0" destOrd="0" presId="urn:microsoft.com/office/officeart/2008/layout/HorizontalMultiLevelHierarchy"/>
    <dgm:cxn modelId="{9BBF2F15-574A-4398-8C83-1958FC71161E}" type="presOf" srcId="{A05183D8-F7BE-468F-951B-0E90777C6F01}" destId="{3FB268FC-3CB4-441A-A282-9CE70AC9A182}" srcOrd="1" destOrd="0" presId="urn:microsoft.com/office/officeart/2008/layout/HorizontalMultiLevelHierarchy"/>
    <dgm:cxn modelId="{D278A81A-C24C-41E3-B35A-F9C7851BD87D}" srcId="{5B97CDC0-FD69-46B4-9DF5-6ECD97242638}" destId="{6F0B93F9-CED0-4D9D-9209-998B52102230}" srcOrd="5" destOrd="0" parTransId="{1F1C2A0C-73A5-4995-8D74-61FD20B05643}" sibTransId="{B3D3C3EA-6F5F-4DAC-B685-537F51238982}"/>
    <dgm:cxn modelId="{04CAFC36-43E9-4889-B3B9-86AE6A345848}" srcId="{F71AB674-274F-402E-856C-DDC72BBBD347}" destId="{5B97CDC0-FD69-46B4-9DF5-6ECD97242638}" srcOrd="0" destOrd="0" parTransId="{E4DD6B82-92A6-43CC-A5DE-F0A8740EE147}" sibTransId="{CCD4393F-18F8-41F1-BDF3-8E8B184E69FD}"/>
    <dgm:cxn modelId="{77CFEA3D-21E6-4F3B-846F-692156147BC5}" srcId="{5B97CDC0-FD69-46B4-9DF5-6ECD97242638}" destId="{5545B670-1C6F-4C7F-AFF3-DAEC0C98B511}" srcOrd="3" destOrd="0" parTransId="{9C1154C0-3C02-4090-9B96-732A37A40F13}" sibTransId="{B8E491E6-F917-47FB-B6E4-FFD2F10F73FB}"/>
    <dgm:cxn modelId="{98D5E95C-6BEA-4D59-9EED-8D32DBE32850}" type="presOf" srcId="{AE067885-47FB-4AE3-9063-B907FB496663}" destId="{97481B7D-878E-4AB4-9AA0-F01C7F924887}" srcOrd="0" destOrd="0" presId="urn:microsoft.com/office/officeart/2008/layout/HorizontalMultiLevelHierarchy"/>
    <dgm:cxn modelId="{898F5770-ED95-447D-BFA6-770D4D08CB42}" type="presOf" srcId="{9C1154C0-3C02-4090-9B96-732A37A40F13}" destId="{F3054ED9-2E4A-4ADA-8E71-49048010DC45}" srcOrd="1" destOrd="0" presId="urn:microsoft.com/office/officeart/2008/layout/HorizontalMultiLevelHierarchy"/>
    <dgm:cxn modelId="{7825ED53-CBFB-4AA7-BA89-3B10A810E5BD}" type="presOf" srcId="{E739FFE1-8866-4991-B543-19969004CCF9}" destId="{F4845061-EDE8-4A22-A6ED-510500DCC652}" srcOrd="0" destOrd="0" presId="urn:microsoft.com/office/officeart/2008/layout/HorizontalMultiLevelHierarchy"/>
    <dgm:cxn modelId="{25DB4E74-D0EF-46FA-88EA-CD491B16AA99}" type="presOf" srcId="{BCA613A8-5BAE-469A-9357-23CB67582955}" destId="{06001239-BBB9-4C33-B121-672C780CF778}" srcOrd="1" destOrd="0" presId="urn:microsoft.com/office/officeart/2008/layout/HorizontalMultiLevelHierarchy"/>
    <dgm:cxn modelId="{A10DC954-E7DC-4198-8457-670A11BA7E42}" srcId="{5B97CDC0-FD69-46B4-9DF5-6ECD97242638}" destId="{E739FFE1-8866-4991-B543-19969004CCF9}" srcOrd="0" destOrd="0" parTransId="{A05183D8-F7BE-468F-951B-0E90777C6F01}" sibTransId="{02F30A1B-EA4C-40F1-8CCA-6ACB96914F07}"/>
    <dgm:cxn modelId="{C27BEF56-BAC3-421E-BF4F-9D8A976435CD}" type="presOf" srcId="{F71AB674-274F-402E-856C-DDC72BBBD347}" destId="{C17A7181-05A4-440F-9C62-7FD89BEBD775}" srcOrd="0" destOrd="0" presId="urn:microsoft.com/office/officeart/2008/layout/HorizontalMultiLevelHierarchy"/>
    <dgm:cxn modelId="{D47A098E-FF7E-4149-83D7-2785F92ADB0B}" type="presOf" srcId="{1F1C2A0C-73A5-4995-8D74-61FD20B05643}" destId="{4CFF2C23-CDFF-46FA-9EEB-FD7763B94924}" srcOrd="0" destOrd="0" presId="urn:microsoft.com/office/officeart/2008/layout/HorizontalMultiLevelHierarchy"/>
    <dgm:cxn modelId="{6A587090-0B1D-4D63-B777-A39D39F8F656}" srcId="{5B97CDC0-FD69-46B4-9DF5-6ECD97242638}" destId="{E601059F-A155-4717-9B17-C32BA50BA6DF}" srcOrd="2" destOrd="0" parTransId="{BCA613A8-5BAE-469A-9357-23CB67582955}" sibTransId="{047E3922-E067-42DB-82DE-42A8A89820CD}"/>
    <dgm:cxn modelId="{1B0E2396-6050-43C5-B214-16770FC59F77}" type="presOf" srcId="{AE067885-47FB-4AE3-9063-B907FB496663}" destId="{B5FE006E-00AD-41ED-A253-DF71BC53A920}" srcOrd="1" destOrd="0" presId="urn:microsoft.com/office/officeart/2008/layout/HorizontalMultiLevelHierarchy"/>
    <dgm:cxn modelId="{703847A8-6A68-4FBD-9D01-0A673998031B}" type="presOf" srcId="{1F1C2A0C-73A5-4995-8D74-61FD20B05643}" destId="{8B9B3D14-E1B0-480D-9A8E-A5731E3551EF}" srcOrd="1" destOrd="0" presId="urn:microsoft.com/office/officeart/2008/layout/HorizontalMultiLevelHierarchy"/>
    <dgm:cxn modelId="{4828F2B1-C83B-4139-B565-27205DAD3D21}" type="presOf" srcId="{C8199FF2-F18F-4EDE-B993-AFD03EF178A8}" destId="{60DA2391-DE05-4F44-8E01-C6F777B731DF}" srcOrd="1" destOrd="0" presId="urn:microsoft.com/office/officeart/2008/layout/HorizontalMultiLevelHierarchy"/>
    <dgm:cxn modelId="{D2C676BA-7926-4361-A398-C20D6BB835BC}" type="presOf" srcId="{A6768BAE-824E-4F2F-8FDF-0078E310C755}" destId="{9565B212-B940-4750-9D52-73F0592AB717}" srcOrd="0" destOrd="0" presId="urn:microsoft.com/office/officeart/2008/layout/HorizontalMultiLevelHierarchy"/>
    <dgm:cxn modelId="{6F54B9CA-F9C3-406B-8DFC-79F8BA2E369E}" type="presOf" srcId="{5B97CDC0-FD69-46B4-9DF5-6ECD97242638}" destId="{65669F12-5C94-40E3-AA2A-9917622BFB71}" srcOrd="0" destOrd="0" presId="urn:microsoft.com/office/officeart/2008/layout/HorizontalMultiLevelHierarchy"/>
    <dgm:cxn modelId="{B5D6DFCB-350F-453A-985E-76CAB2F0EAB4}" srcId="{5B97CDC0-FD69-46B4-9DF5-6ECD97242638}" destId="{2159257E-9285-43A1-8595-81F02B578751}" srcOrd="4" destOrd="0" parTransId="{C8199FF2-F18F-4EDE-B993-AFD03EF178A8}" sibTransId="{BB817B4D-3D6A-4780-8F7E-A17168A7E2BF}"/>
    <dgm:cxn modelId="{7C4637D6-51A0-4FD5-AC66-C0340B86D9C0}" type="presOf" srcId="{E601059F-A155-4717-9B17-C32BA50BA6DF}" destId="{19768B20-D9AA-4BAC-8E0A-1C060376E934}" srcOrd="0" destOrd="0" presId="urn:microsoft.com/office/officeart/2008/layout/HorizontalMultiLevelHierarchy"/>
    <dgm:cxn modelId="{AF1697D8-25EE-439A-8C1A-B2A3CBAEC4A1}" type="presOf" srcId="{9C1154C0-3C02-4090-9B96-732A37A40F13}" destId="{BE50ED11-6466-471E-AEDF-3C00D963828B}" srcOrd="0" destOrd="0" presId="urn:microsoft.com/office/officeart/2008/layout/HorizontalMultiLevelHierarchy"/>
    <dgm:cxn modelId="{4E2645E5-FCC6-4E41-917E-0703BA12F901}" srcId="{5B97CDC0-FD69-46B4-9DF5-6ECD97242638}" destId="{A6768BAE-824E-4F2F-8FDF-0078E310C755}" srcOrd="1" destOrd="0" parTransId="{AE067885-47FB-4AE3-9063-B907FB496663}" sibTransId="{CFEFF267-9097-4C65-B289-5E788B345E13}"/>
    <dgm:cxn modelId="{0341B1ED-4BA9-47E0-A6CB-DAE2887E22A7}" type="presOf" srcId="{6F0B93F9-CED0-4D9D-9209-998B52102230}" destId="{652AF5BA-9F98-4160-BD88-B803F906DCEA}" srcOrd="0" destOrd="0" presId="urn:microsoft.com/office/officeart/2008/layout/HorizontalMultiLevelHierarchy"/>
    <dgm:cxn modelId="{2151D6F3-1753-429A-9909-9CDF9FCD8A20}" type="presOf" srcId="{C8199FF2-F18F-4EDE-B993-AFD03EF178A8}" destId="{44D8F9ED-146C-4DC2-B957-0D433D0994C0}" srcOrd="0" destOrd="0" presId="urn:microsoft.com/office/officeart/2008/layout/HorizontalMultiLevelHierarchy"/>
    <dgm:cxn modelId="{3E1029FB-B4F8-4D77-AF67-90DC4ADACE0A}" type="presOf" srcId="{5545B670-1C6F-4C7F-AFF3-DAEC0C98B511}" destId="{9E6945B8-CA69-4DDF-B725-ADBB4DA3665B}" srcOrd="0" destOrd="0" presId="urn:microsoft.com/office/officeart/2008/layout/HorizontalMultiLevelHierarchy"/>
    <dgm:cxn modelId="{CC93CA14-E0A5-49B9-82DF-3127272EBE4B}" type="presParOf" srcId="{C17A7181-05A4-440F-9C62-7FD89BEBD775}" destId="{52F109E0-DD08-449F-97A9-B0593D7E9656}" srcOrd="0" destOrd="0" presId="urn:microsoft.com/office/officeart/2008/layout/HorizontalMultiLevelHierarchy"/>
    <dgm:cxn modelId="{093497E7-DF79-4F61-BB86-62C3D36A38A8}" type="presParOf" srcId="{52F109E0-DD08-449F-97A9-B0593D7E9656}" destId="{65669F12-5C94-40E3-AA2A-9917622BFB71}" srcOrd="0" destOrd="0" presId="urn:microsoft.com/office/officeart/2008/layout/HorizontalMultiLevelHierarchy"/>
    <dgm:cxn modelId="{233D48B3-8A8F-4672-832C-A76D995379B0}" type="presParOf" srcId="{52F109E0-DD08-449F-97A9-B0593D7E9656}" destId="{071D02E5-DCB0-4E48-BBD7-6F23BF4F8833}" srcOrd="1" destOrd="0" presId="urn:microsoft.com/office/officeart/2008/layout/HorizontalMultiLevelHierarchy"/>
    <dgm:cxn modelId="{E49F31F4-D933-4E18-BB29-C003C94CDF6E}" type="presParOf" srcId="{071D02E5-DCB0-4E48-BBD7-6F23BF4F8833}" destId="{2FF5537A-B296-4633-875C-72F73EAEBA98}" srcOrd="0" destOrd="0" presId="urn:microsoft.com/office/officeart/2008/layout/HorizontalMultiLevelHierarchy"/>
    <dgm:cxn modelId="{E5A33B1C-50BB-4146-8A3A-0EFF1299803C}" type="presParOf" srcId="{2FF5537A-B296-4633-875C-72F73EAEBA98}" destId="{3FB268FC-3CB4-441A-A282-9CE70AC9A182}" srcOrd="0" destOrd="0" presId="urn:microsoft.com/office/officeart/2008/layout/HorizontalMultiLevelHierarchy"/>
    <dgm:cxn modelId="{265ADE83-47A7-4A65-92F4-EC11EB30543F}" type="presParOf" srcId="{071D02E5-DCB0-4E48-BBD7-6F23BF4F8833}" destId="{F2781CAA-0159-4093-9C6E-61BE829DD63B}" srcOrd="1" destOrd="0" presId="urn:microsoft.com/office/officeart/2008/layout/HorizontalMultiLevelHierarchy"/>
    <dgm:cxn modelId="{3D153B88-395E-41E3-B561-B5423F5949DC}" type="presParOf" srcId="{F2781CAA-0159-4093-9C6E-61BE829DD63B}" destId="{F4845061-EDE8-4A22-A6ED-510500DCC652}" srcOrd="0" destOrd="0" presId="urn:microsoft.com/office/officeart/2008/layout/HorizontalMultiLevelHierarchy"/>
    <dgm:cxn modelId="{11EA4C79-8CCA-4F2E-938E-9B20A897DAA0}" type="presParOf" srcId="{F2781CAA-0159-4093-9C6E-61BE829DD63B}" destId="{9B93AB5F-6B59-4C49-8CCF-E5FC4F5E5C98}" srcOrd="1" destOrd="0" presId="urn:microsoft.com/office/officeart/2008/layout/HorizontalMultiLevelHierarchy"/>
    <dgm:cxn modelId="{E9D9CD88-B4C6-4A32-A06D-13D02B0E2E0F}" type="presParOf" srcId="{071D02E5-DCB0-4E48-BBD7-6F23BF4F8833}" destId="{97481B7D-878E-4AB4-9AA0-F01C7F924887}" srcOrd="2" destOrd="0" presId="urn:microsoft.com/office/officeart/2008/layout/HorizontalMultiLevelHierarchy"/>
    <dgm:cxn modelId="{0747318F-3ED9-42A3-9108-E26019096300}" type="presParOf" srcId="{97481B7D-878E-4AB4-9AA0-F01C7F924887}" destId="{B5FE006E-00AD-41ED-A253-DF71BC53A920}" srcOrd="0" destOrd="0" presId="urn:microsoft.com/office/officeart/2008/layout/HorizontalMultiLevelHierarchy"/>
    <dgm:cxn modelId="{7706DFF9-F89D-4420-A1ED-F7A698C05528}" type="presParOf" srcId="{071D02E5-DCB0-4E48-BBD7-6F23BF4F8833}" destId="{C0ADCB0E-75EB-46A6-8096-3EC9A4714780}" srcOrd="3" destOrd="0" presId="urn:microsoft.com/office/officeart/2008/layout/HorizontalMultiLevelHierarchy"/>
    <dgm:cxn modelId="{1F980881-73B1-4663-BEF2-BB84C03B8AA5}" type="presParOf" srcId="{C0ADCB0E-75EB-46A6-8096-3EC9A4714780}" destId="{9565B212-B940-4750-9D52-73F0592AB717}" srcOrd="0" destOrd="0" presId="urn:microsoft.com/office/officeart/2008/layout/HorizontalMultiLevelHierarchy"/>
    <dgm:cxn modelId="{D1DAD697-AB8F-41DD-9B1C-DBB920BB4430}" type="presParOf" srcId="{C0ADCB0E-75EB-46A6-8096-3EC9A4714780}" destId="{40CFE850-252D-44D2-A7D9-E5CEB3C8CEA2}" srcOrd="1" destOrd="0" presId="urn:microsoft.com/office/officeart/2008/layout/HorizontalMultiLevelHierarchy"/>
    <dgm:cxn modelId="{DCF43142-023D-409D-A866-C92F7C0D362D}" type="presParOf" srcId="{071D02E5-DCB0-4E48-BBD7-6F23BF4F8833}" destId="{728D4C0F-3266-428E-89B1-637F0CE033ED}" srcOrd="4" destOrd="0" presId="urn:microsoft.com/office/officeart/2008/layout/HorizontalMultiLevelHierarchy"/>
    <dgm:cxn modelId="{04157359-C025-460C-8E34-FA8B16F354FF}" type="presParOf" srcId="{728D4C0F-3266-428E-89B1-637F0CE033ED}" destId="{06001239-BBB9-4C33-B121-672C780CF778}" srcOrd="0" destOrd="0" presId="urn:microsoft.com/office/officeart/2008/layout/HorizontalMultiLevelHierarchy"/>
    <dgm:cxn modelId="{A2C461A7-BD3A-43CE-BC72-4D80237AF338}" type="presParOf" srcId="{071D02E5-DCB0-4E48-BBD7-6F23BF4F8833}" destId="{7F94025C-46BE-4D54-A753-FDD576A34B48}" srcOrd="5" destOrd="0" presId="urn:microsoft.com/office/officeart/2008/layout/HorizontalMultiLevelHierarchy"/>
    <dgm:cxn modelId="{E5FBE162-4E1B-418F-9243-E59ACB8241B0}" type="presParOf" srcId="{7F94025C-46BE-4D54-A753-FDD576A34B48}" destId="{19768B20-D9AA-4BAC-8E0A-1C060376E934}" srcOrd="0" destOrd="0" presId="urn:microsoft.com/office/officeart/2008/layout/HorizontalMultiLevelHierarchy"/>
    <dgm:cxn modelId="{31C9A15F-5C0B-4D78-BEFB-BDFA27909978}" type="presParOf" srcId="{7F94025C-46BE-4D54-A753-FDD576A34B48}" destId="{7AF4DDEA-B408-47AE-9905-147DF83E69E2}" srcOrd="1" destOrd="0" presId="urn:microsoft.com/office/officeart/2008/layout/HorizontalMultiLevelHierarchy"/>
    <dgm:cxn modelId="{B73C1776-97DA-4500-887B-97CB655B55E5}" type="presParOf" srcId="{071D02E5-DCB0-4E48-BBD7-6F23BF4F8833}" destId="{BE50ED11-6466-471E-AEDF-3C00D963828B}" srcOrd="6" destOrd="0" presId="urn:microsoft.com/office/officeart/2008/layout/HorizontalMultiLevelHierarchy"/>
    <dgm:cxn modelId="{F63B670D-D352-4978-ADF5-3EF671C4FA60}" type="presParOf" srcId="{BE50ED11-6466-471E-AEDF-3C00D963828B}" destId="{F3054ED9-2E4A-4ADA-8E71-49048010DC45}" srcOrd="0" destOrd="0" presId="urn:microsoft.com/office/officeart/2008/layout/HorizontalMultiLevelHierarchy"/>
    <dgm:cxn modelId="{5A2464C6-AAC4-494A-AACA-FFB402EA6D09}" type="presParOf" srcId="{071D02E5-DCB0-4E48-BBD7-6F23BF4F8833}" destId="{7C0EB1CF-2B71-4E62-99E1-90F5172236C4}" srcOrd="7" destOrd="0" presId="urn:microsoft.com/office/officeart/2008/layout/HorizontalMultiLevelHierarchy"/>
    <dgm:cxn modelId="{B175FFBE-D6BB-4D3D-A39E-3C0981BB8A75}" type="presParOf" srcId="{7C0EB1CF-2B71-4E62-99E1-90F5172236C4}" destId="{9E6945B8-CA69-4DDF-B725-ADBB4DA3665B}" srcOrd="0" destOrd="0" presId="urn:microsoft.com/office/officeart/2008/layout/HorizontalMultiLevelHierarchy"/>
    <dgm:cxn modelId="{EACBB1EE-B7F4-4AB3-BEE1-59BDDD9E55E0}" type="presParOf" srcId="{7C0EB1CF-2B71-4E62-99E1-90F5172236C4}" destId="{3F1FDE09-1562-4F00-A7BE-387C1706DB9A}" srcOrd="1" destOrd="0" presId="urn:microsoft.com/office/officeart/2008/layout/HorizontalMultiLevelHierarchy"/>
    <dgm:cxn modelId="{C017D6DA-C06F-43D2-BCB1-F3059DC2921D}" type="presParOf" srcId="{071D02E5-DCB0-4E48-BBD7-6F23BF4F8833}" destId="{44D8F9ED-146C-4DC2-B957-0D433D0994C0}" srcOrd="8" destOrd="0" presId="urn:microsoft.com/office/officeart/2008/layout/HorizontalMultiLevelHierarchy"/>
    <dgm:cxn modelId="{AF82CD3B-0D1F-47DA-ADF9-A5B4A2985F1D}" type="presParOf" srcId="{44D8F9ED-146C-4DC2-B957-0D433D0994C0}" destId="{60DA2391-DE05-4F44-8E01-C6F777B731DF}" srcOrd="0" destOrd="0" presId="urn:microsoft.com/office/officeart/2008/layout/HorizontalMultiLevelHierarchy"/>
    <dgm:cxn modelId="{3DEC5ED4-D77A-47B0-BBF6-298470EF3FD8}" type="presParOf" srcId="{071D02E5-DCB0-4E48-BBD7-6F23BF4F8833}" destId="{2EC1DFEA-894B-40ED-A41F-C4618EEA8696}" srcOrd="9" destOrd="0" presId="urn:microsoft.com/office/officeart/2008/layout/HorizontalMultiLevelHierarchy"/>
    <dgm:cxn modelId="{E13E9E46-78F8-45E5-8F12-27953F65493E}" type="presParOf" srcId="{2EC1DFEA-894B-40ED-A41F-C4618EEA8696}" destId="{9A6E5A58-DDFF-4CF6-B097-9C00F54E2E5E}" srcOrd="0" destOrd="0" presId="urn:microsoft.com/office/officeart/2008/layout/HorizontalMultiLevelHierarchy"/>
    <dgm:cxn modelId="{7240A669-A7B3-4A28-ABB3-091404AF57B1}" type="presParOf" srcId="{2EC1DFEA-894B-40ED-A41F-C4618EEA8696}" destId="{28A08EC1-83E6-4076-B4AA-CA46A16A3F0C}" srcOrd="1" destOrd="0" presId="urn:microsoft.com/office/officeart/2008/layout/HorizontalMultiLevelHierarchy"/>
    <dgm:cxn modelId="{C0DDC2A9-FAF1-415B-8D52-C787296C24BC}" type="presParOf" srcId="{071D02E5-DCB0-4E48-BBD7-6F23BF4F8833}" destId="{4CFF2C23-CDFF-46FA-9EEB-FD7763B94924}" srcOrd="10" destOrd="0" presId="urn:microsoft.com/office/officeart/2008/layout/HorizontalMultiLevelHierarchy"/>
    <dgm:cxn modelId="{D0304E37-8733-45F6-A7DA-B1464337A856}" type="presParOf" srcId="{4CFF2C23-CDFF-46FA-9EEB-FD7763B94924}" destId="{8B9B3D14-E1B0-480D-9A8E-A5731E3551EF}" srcOrd="0" destOrd="0" presId="urn:microsoft.com/office/officeart/2008/layout/HorizontalMultiLevelHierarchy"/>
    <dgm:cxn modelId="{6AB74C34-B482-41CC-B754-9A3BA3949FF4}" type="presParOf" srcId="{071D02E5-DCB0-4E48-BBD7-6F23BF4F8833}" destId="{69FED03A-24B0-4F41-B3FF-C17D5B00CADD}" srcOrd="11" destOrd="0" presId="urn:microsoft.com/office/officeart/2008/layout/HorizontalMultiLevelHierarchy"/>
    <dgm:cxn modelId="{E7655825-967A-42CC-99F6-31EFC8F4A146}" type="presParOf" srcId="{69FED03A-24B0-4F41-B3FF-C17D5B00CADD}" destId="{652AF5BA-9F98-4160-BD88-B803F906DCEA}" srcOrd="0" destOrd="0" presId="urn:microsoft.com/office/officeart/2008/layout/HorizontalMultiLevelHierarchy"/>
    <dgm:cxn modelId="{0E147914-44FF-4319-A61D-317DF5CAC138}" type="presParOf" srcId="{69FED03A-24B0-4F41-B3FF-C17D5B00CADD}" destId="{C43AF01B-074C-4CA4-9E4B-3791606725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FF2C23-CDFF-46FA-9EEB-FD7763B94924}">
      <dsp:nvSpPr>
        <dsp:cNvPr id="0" name=""/>
        <dsp:cNvSpPr/>
      </dsp:nvSpPr>
      <dsp:spPr>
        <a:xfrm>
          <a:off x="4169188" y="3604668"/>
          <a:ext cx="322266" cy="19008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133" y="0"/>
              </a:lnTo>
              <a:lnTo>
                <a:pt x="161133" y="1900858"/>
              </a:lnTo>
              <a:lnTo>
                <a:pt x="322266" y="1900858"/>
              </a:lnTo>
            </a:path>
          </a:pathLst>
        </a:custGeom>
        <a:noFill/>
        <a:ln w="2222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4282122" y="4506898"/>
        <a:ext cx="96399" cy="96399"/>
      </dsp:txXfrm>
    </dsp:sp>
    <dsp:sp modelId="{44D8F9ED-146C-4DC2-B957-0D433D0994C0}">
      <dsp:nvSpPr>
        <dsp:cNvPr id="0" name=""/>
        <dsp:cNvSpPr/>
      </dsp:nvSpPr>
      <dsp:spPr>
        <a:xfrm>
          <a:off x="4169188" y="3604668"/>
          <a:ext cx="322266" cy="826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1133" y="0"/>
              </a:lnTo>
              <a:lnTo>
                <a:pt x="161133" y="826253"/>
              </a:lnTo>
              <a:lnTo>
                <a:pt x="322266" y="826253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08150" y="3995623"/>
        <a:ext cx="44343" cy="44343"/>
      </dsp:txXfrm>
    </dsp:sp>
    <dsp:sp modelId="{BE50ED11-6466-471E-AEDF-3C00D963828B}">
      <dsp:nvSpPr>
        <dsp:cNvPr id="0" name=""/>
        <dsp:cNvSpPr/>
      </dsp:nvSpPr>
      <dsp:spPr>
        <a:xfrm>
          <a:off x="4169188" y="3485226"/>
          <a:ext cx="335136" cy="119442"/>
        </a:xfrm>
        <a:custGeom>
          <a:avLst/>
          <a:gdLst/>
          <a:ahLst/>
          <a:cxnLst/>
          <a:rect l="0" t="0" r="0" b="0"/>
          <a:pathLst>
            <a:path>
              <a:moveTo>
                <a:pt x="0" y="119442"/>
              </a:moveTo>
              <a:lnTo>
                <a:pt x="167568" y="119442"/>
              </a:lnTo>
              <a:lnTo>
                <a:pt x="167568" y="0"/>
              </a:lnTo>
              <a:lnTo>
                <a:pt x="33513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27862" y="3536052"/>
        <a:ext cx="17789" cy="17789"/>
      </dsp:txXfrm>
    </dsp:sp>
    <dsp:sp modelId="{728D4C0F-3266-428E-89B1-637F0CE033ED}">
      <dsp:nvSpPr>
        <dsp:cNvPr id="0" name=""/>
        <dsp:cNvSpPr/>
      </dsp:nvSpPr>
      <dsp:spPr>
        <a:xfrm>
          <a:off x="4169188" y="2887062"/>
          <a:ext cx="322266" cy="717606"/>
        </a:xfrm>
        <a:custGeom>
          <a:avLst/>
          <a:gdLst/>
          <a:ahLst/>
          <a:cxnLst/>
          <a:rect l="0" t="0" r="0" b="0"/>
          <a:pathLst>
            <a:path>
              <a:moveTo>
                <a:pt x="0" y="717606"/>
              </a:moveTo>
              <a:lnTo>
                <a:pt x="161133" y="717606"/>
              </a:lnTo>
              <a:lnTo>
                <a:pt x="161133" y="0"/>
              </a:lnTo>
              <a:lnTo>
                <a:pt x="32226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310656" y="3226199"/>
        <a:ext cx="39332" cy="39332"/>
      </dsp:txXfrm>
    </dsp:sp>
    <dsp:sp modelId="{97481B7D-878E-4AB4-9AA0-F01C7F924887}">
      <dsp:nvSpPr>
        <dsp:cNvPr id="0" name=""/>
        <dsp:cNvSpPr/>
      </dsp:nvSpPr>
      <dsp:spPr>
        <a:xfrm>
          <a:off x="4169188" y="2272986"/>
          <a:ext cx="322266" cy="1331681"/>
        </a:xfrm>
        <a:custGeom>
          <a:avLst/>
          <a:gdLst/>
          <a:ahLst/>
          <a:cxnLst/>
          <a:rect l="0" t="0" r="0" b="0"/>
          <a:pathLst>
            <a:path>
              <a:moveTo>
                <a:pt x="0" y="1331681"/>
              </a:moveTo>
              <a:lnTo>
                <a:pt x="161133" y="1331681"/>
              </a:lnTo>
              <a:lnTo>
                <a:pt x="161133" y="0"/>
              </a:lnTo>
              <a:lnTo>
                <a:pt x="322266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296069" y="2904574"/>
        <a:ext cx="68506" cy="68506"/>
      </dsp:txXfrm>
    </dsp:sp>
    <dsp:sp modelId="{2FF5537A-B296-4633-875C-72F73EAEBA98}">
      <dsp:nvSpPr>
        <dsp:cNvPr id="0" name=""/>
        <dsp:cNvSpPr/>
      </dsp:nvSpPr>
      <dsp:spPr>
        <a:xfrm>
          <a:off x="4169188" y="1496011"/>
          <a:ext cx="322266" cy="2108656"/>
        </a:xfrm>
        <a:custGeom>
          <a:avLst/>
          <a:gdLst/>
          <a:ahLst/>
          <a:cxnLst/>
          <a:rect l="0" t="0" r="0" b="0"/>
          <a:pathLst>
            <a:path>
              <a:moveTo>
                <a:pt x="0" y="2108656"/>
              </a:moveTo>
              <a:lnTo>
                <a:pt x="161133" y="2108656"/>
              </a:lnTo>
              <a:lnTo>
                <a:pt x="161133" y="0"/>
              </a:lnTo>
              <a:lnTo>
                <a:pt x="322266" y="0"/>
              </a:lnTo>
            </a:path>
          </a:pathLst>
        </a:custGeom>
        <a:noFill/>
        <a:ln w="2222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4276993" y="2497011"/>
        <a:ext cx="106657" cy="106657"/>
      </dsp:txXfrm>
    </dsp:sp>
    <dsp:sp modelId="{65669F12-5C94-40E3-AA2A-9917622BFB71}">
      <dsp:nvSpPr>
        <dsp:cNvPr id="0" name=""/>
        <dsp:cNvSpPr/>
      </dsp:nvSpPr>
      <dsp:spPr>
        <a:xfrm>
          <a:off x="-42980" y="1526509"/>
          <a:ext cx="4268019" cy="41563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П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овы</a:t>
          </a:r>
          <a:r>
            <a:rPr lang="ru-RU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сить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информированност</a:t>
          </a:r>
          <a:r>
            <a:rPr lang="ru-RU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ь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школьников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о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профилактических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мероприятиях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в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отношении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здоровья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ru-RU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более,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чем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b="1" kern="1200" dirty="0" err="1">
              <a:solidFill>
                <a:srgbClr val="C00000"/>
              </a:solidFill>
              <a:latin typeface="Times New Roman" panose="02020603050405020304" pitchFamily="18" charset="0"/>
              <a:ea typeface="Arial Unicode MS"/>
            </a:rPr>
            <a:t>на</a:t>
          </a:r>
          <a:r>
            <a:rPr lang="en-US" sz="1900" b="1" kern="1200" dirty="0">
              <a:solidFill>
                <a:srgbClr val="C00000"/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ru-RU" sz="1900" b="1" kern="1200" dirty="0">
              <a:solidFill>
                <a:srgbClr val="C00000"/>
              </a:solidFill>
              <a:latin typeface="Times New Roman" panose="02020603050405020304" pitchFamily="18" charset="0"/>
              <a:ea typeface="Arial Unicode MS"/>
            </a:rPr>
            <a:t>3</a:t>
          </a:r>
          <a:r>
            <a:rPr lang="en-US" sz="1900" b="1" kern="1200" dirty="0">
              <a:solidFill>
                <a:srgbClr val="C00000"/>
              </a:solidFill>
              <a:latin typeface="Times New Roman" panose="02020603050405020304" pitchFamily="18" charset="0"/>
              <a:ea typeface="Arial Unicode MS"/>
            </a:rPr>
            <a:t>5%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в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сравнении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с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исходным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уровнем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информированности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в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срок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до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2021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года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путем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проведения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образовательных</a:t>
          </a:r>
          <a:r>
            <a:rPr lang="en-US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 </a:t>
          </a:r>
          <a:r>
            <a:rPr lang="en-US" sz="1900" kern="1200" dirty="0" err="1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rPr>
            <a:t>мероприятий</a:t>
          </a:r>
          <a:endParaRPr lang="ru-RU" sz="1900" kern="1200" dirty="0">
            <a:solidFill>
              <a:schemeClr val="accent1">
                <a:lumMod val="50000"/>
              </a:schemeClr>
            </a:solidFill>
            <a:latin typeface="Times New Roman" panose="02020603050405020304" pitchFamily="18" charset="0"/>
            <a:ea typeface="Arial Unicode M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900" b="1" kern="1200" dirty="0">
            <a:solidFill>
              <a:srgbClr val="C000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Содействие изменению поведения школьников в отношении собственного здоровья посредством формирования необходимой базы знаний по основным группам заболеваний и необходимых </a:t>
          </a:r>
          <a:r>
            <a:rPr lang="ru-RU" sz="1900" b="1" kern="1200" dirty="0">
              <a:solidFill>
                <a:srgbClr val="C00000"/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скрининговых исследований в рамках диспансеризации</a:t>
          </a:r>
          <a:endParaRPr lang="ru-RU" sz="2000" b="1" kern="1200" dirty="0">
            <a:solidFill>
              <a:srgbClr val="C00000"/>
            </a:solidFill>
            <a:latin typeface="Times New Roman" panose="02020603050405020304" pitchFamily="18" charset="0"/>
            <a:ea typeface="Arial Unicode MS"/>
            <a:cs typeface="Arial Unicode MS"/>
          </a:endParaRPr>
        </a:p>
      </dsp:txBody>
      <dsp:txXfrm>
        <a:off x="-42980" y="1526509"/>
        <a:ext cx="4268019" cy="4156318"/>
      </dsp:txXfrm>
    </dsp:sp>
    <dsp:sp modelId="{F4845061-EDE8-4A22-A6ED-510500DCC652}">
      <dsp:nvSpPr>
        <dsp:cNvPr id="0" name=""/>
        <dsp:cNvSpPr/>
      </dsp:nvSpPr>
      <dsp:spPr>
        <a:xfrm>
          <a:off x="4491455" y="1087482"/>
          <a:ext cx="6947767" cy="8170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Информировать об основах профилактики и своевременной диагностики заболеваний</a:t>
          </a:r>
        </a:p>
      </dsp:txBody>
      <dsp:txXfrm>
        <a:off x="4491455" y="1087482"/>
        <a:ext cx="6947767" cy="817059"/>
      </dsp:txXfrm>
    </dsp:sp>
    <dsp:sp modelId="{9565B212-B940-4750-9D52-73F0592AB717}">
      <dsp:nvSpPr>
        <dsp:cNvPr id="0" name=""/>
        <dsp:cNvSpPr/>
      </dsp:nvSpPr>
      <dsp:spPr>
        <a:xfrm>
          <a:off x="4491455" y="2027356"/>
          <a:ext cx="6947767" cy="491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Сформировать заинтересованность в профилактике заболеваний</a:t>
          </a:r>
        </a:p>
      </dsp:txBody>
      <dsp:txXfrm>
        <a:off x="4491455" y="2027356"/>
        <a:ext cx="6947767" cy="491260"/>
      </dsp:txXfrm>
    </dsp:sp>
    <dsp:sp modelId="{19768B20-D9AA-4BAC-8E0A-1C060376E934}">
      <dsp:nvSpPr>
        <dsp:cNvPr id="0" name=""/>
        <dsp:cNvSpPr/>
      </dsp:nvSpPr>
      <dsp:spPr>
        <a:xfrm>
          <a:off x="4491455" y="2641432"/>
          <a:ext cx="6947767" cy="491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Мотивировать к здоровому образу жизни</a:t>
          </a:r>
        </a:p>
      </dsp:txBody>
      <dsp:txXfrm>
        <a:off x="4491455" y="2641432"/>
        <a:ext cx="6947767" cy="491260"/>
      </dsp:txXfrm>
    </dsp:sp>
    <dsp:sp modelId="{9E6945B8-CA69-4DDF-B725-ADBB4DA3665B}">
      <dsp:nvSpPr>
        <dsp:cNvPr id="0" name=""/>
        <dsp:cNvSpPr/>
      </dsp:nvSpPr>
      <dsp:spPr>
        <a:xfrm>
          <a:off x="4504325" y="3239595"/>
          <a:ext cx="6947767" cy="4912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Развить ответственный подход к своему здоровью и здоровью окружающих</a:t>
          </a:r>
          <a:endParaRPr lang="ru-RU" sz="1600" kern="1200" dirty="0">
            <a:latin typeface="Times New Roman" panose="02020603050405020304" pitchFamily="18" charset="0"/>
            <a:ea typeface="Arial Unicode MS"/>
            <a:cs typeface="+mn-cs"/>
          </a:endParaRPr>
        </a:p>
      </dsp:txBody>
      <dsp:txXfrm>
        <a:off x="4504325" y="3239595"/>
        <a:ext cx="6947767" cy="491260"/>
      </dsp:txXfrm>
    </dsp:sp>
    <dsp:sp modelId="{9A6E5A58-DDFF-4CF6-B097-9C00F54E2E5E}">
      <dsp:nvSpPr>
        <dsp:cNvPr id="0" name=""/>
        <dsp:cNvSpPr/>
      </dsp:nvSpPr>
      <dsp:spPr>
        <a:xfrm>
          <a:off x="4491455" y="3869583"/>
          <a:ext cx="6947767" cy="11226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Создать условия для формирования заботливого отношения к своему здоровью и здоровью окружающих как к главной жизненной ценности</a:t>
          </a:r>
        </a:p>
      </dsp:txBody>
      <dsp:txXfrm>
        <a:off x="4491455" y="3869583"/>
        <a:ext cx="6947767" cy="1122677"/>
      </dsp:txXfrm>
    </dsp:sp>
    <dsp:sp modelId="{652AF5BA-9F98-4160-BD88-B803F906DCEA}">
      <dsp:nvSpPr>
        <dsp:cNvPr id="0" name=""/>
        <dsp:cNvSpPr/>
      </dsp:nvSpPr>
      <dsp:spPr>
        <a:xfrm>
          <a:off x="4491455" y="5115076"/>
          <a:ext cx="6947767" cy="7809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4472C4">
                  <a:lumMod val="50000"/>
                </a:srgbClr>
              </a:solidFill>
              <a:latin typeface="Times New Roman" panose="02020603050405020304" pitchFamily="18" charset="0"/>
              <a:ea typeface="Arial Unicode MS"/>
              <a:cs typeface="Arial Unicode MS"/>
            </a:rPr>
            <a:t>Повысить компетентности в вопросах здоровья, здорового образа жизни, а также основных значимых заболеваний</a:t>
          </a:r>
        </a:p>
      </dsp:txBody>
      <dsp:txXfrm>
        <a:off x="4491455" y="5115076"/>
        <a:ext cx="6947767" cy="780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52D7B-92C3-4306-94BA-D2F5D9372B30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718F6-CD8F-49E4-89CB-557E934B32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Возможность тиражирования проекта в других </a:t>
            </a:r>
            <a:r>
              <a:rPr lang="ru-RU" dirty="0" err="1"/>
              <a:t>субхектах</a:t>
            </a:r>
            <a:r>
              <a:rPr lang="ru-RU" dirty="0"/>
              <a:t> РФ или на международном уровне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18F6-CD8F-49E4-89CB-557E934B323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185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Возможность тиражирования проекта в других </a:t>
            </a:r>
            <a:r>
              <a:rPr lang="ru-RU" dirty="0" err="1"/>
              <a:t>субхектах</a:t>
            </a:r>
            <a:r>
              <a:rPr lang="ru-RU" dirty="0"/>
              <a:t> РФ или на международном уровне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18F6-CD8F-49E4-89CB-557E934B323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1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«Здоровье в будущее» представляет собой уникальную платформу для разностороннего просвещения школьников в вопросах профилактики основных групп заболеваний;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18F6-CD8F-49E4-89CB-557E934B323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85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Возможность тиражирования проекта в других </a:t>
            </a:r>
            <a:r>
              <a:rPr lang="ru-RU" dirty="0" err="1"/>
              <a:t>субхектах</a:t>
            </a:r>
            <a:r>
              <a:rPr lang="ru-RU" dirty="0"/>
              <a:t> РФ или на международном уровне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18F6-CD8F-49E4-89CB-557E934B323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114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Возможность тиражирования проекта в других </a:t>
            </a:r>
            <a:r>
              <a:rPr lang="ru-RU" dirty="0" err="1"/>
              <a:t>субхектах</a:t>
            </a:r>
            <a:r>
              <a:rPr lang="ru-RU" dirty="0"/>
              <a:t> РФ или на международном уровне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1718F6-CD8F-49E4-89CB-557E934B323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9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37A10-BA62-4FAD-B9D8-36F6DBE5E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E9A56-5733-420B-9031-4973182E5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780CBA-5D10-4EA7-84A7-F7DC0CEC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D8A3A-5229-4AE1-9D3F-AB91898FA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5E852B-8BE6-4DA9-9C45-6256F555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7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546694-5542-4D95-A948-94DCA2C4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2DC6FB-C813-4950-9836-D69556AE2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7BBAF0-1AD3-4703-B42B-7ABAB1B52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6012F-C8C5-49B0-983B-B361EF93E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93BF30-642F-4965-9894-ABA35792F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42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D2B31B-11DB-45C8-B843-9BFF85BF2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3E5283-C685-4624-96B6-3CAB4F5B1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9A9631-64D1-4D46-80C4-F614E0BF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619B93-8955-4253-93A1-DCD03118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99F3BB-2C3F-4DD9-A03A-511C446C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0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47F29A-9850-41CC-B5C4-06A07538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C5036C-A917-494F-BC65-F97F7CA80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DB2D9-B185-4204-BC5B-34501139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FB27A7-577E-4349-932D-71DCA801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F0172-30A3-455D-B6B5-A33ACF61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43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D80B0-CD05-425F-9AC7-3DE2601D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318099-BE03-450A-96FF-F3D03A869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06B17-C817-4C84-8FC8-76F850F0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89838-24A4-4B2C-A349-AC0D1B44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5736C-7CDE-4A93-86D3-86E6B564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203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7E0C7-1DF6-4FEC-9608-BD2F00F58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B36DFB-31BB-4CA8-BC53-6BB47D174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FA5B8C6-42DB-4F61-B1FC-CF3B92F9E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762FFC-3F93-49F3-A147-7CDB5616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AD57B7-6254-4FA3-89EF-93B2033D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C69152-B46E-4E63-8DA1-DDA19049D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3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6A604-9F28-49A7-B75D-6784F173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A8C4C-A92C-4A11-8E8C-4756322C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B0A826-3D42-4643-92F0-C1AA8B716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3282A3-B178-466E-9E4D-A7DDC98AA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1CBEBFF-4F5B-4542-B11D-9CE5808782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A0979C-F75A-4C11-978D-CFC82AAE4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78D610-1F5C-463C-836D-6EED09A21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393499-AB04-4D3A-834F-D7B67CE4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47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417CF-2D95-4EAB-9DC0-7C2E8096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3EBA34-C58D-413F-90CC-C0C3ABC33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67BA95-FFD1-4759-823E-E62E1BBC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03F2403-C8B0-45BE-BC07-466ABC82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79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CD2068-D495-4B7B-9752-A0276E588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E2E101-0C1E-4466-B028-F9CF32237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3BA99D-211B-4AF0-AED4-93A561EC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863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4BF94-955F-4D83-8208-E096269D3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20F0AC-C307-4D4B-9E07-AB95F7F11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856860-1BBC-43A9-8FE9-84826C64E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A649CF-2A2D-4B4C-907F-935C88892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102A3C-4F08-4F99-8350-88E0088C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F0D9E0-C3B9-4BED-9A45-64A07C5C2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59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4EE52-0F3C-43FF-AD8E-2D20CE425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0F3BD8-37B9-4D30-9649-714B3D8C3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622CC-B695-4527-B006-7A43EEF68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6EADFB-8946-4AF6-B4E9-E0A26031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EF1221-BD76-41A6-BF9B-D4F82B0E2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61A79B-3087-4732-9EFD-5C7736AA8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58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E57CCF-F438-4392-A0C1-972F76171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B04C20-4D90-4707-9B31-FDFBC4B96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A64435-67F3-4E9D-9862-01D7F69C7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06995-C4D5-4791-8E6C-FE97A15D0BAB}" type="datetimeFigureOut">
              <a:rPr lang="ru-RU" smtClean="0"/>
              <a:pPr/>
              <a:t>15.06.2019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34D95C-C2D6-48FD-8B00-DCAF2C1C48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44F365-E2EF-4825-A4E4-B3043B7B91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E51C-505E-4184-A07E-940A4BE12D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2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8.jpeg"/><Relationship Id="rId4" Type="http://schemas.openxmlformats.org/officeDocument/2006/relationships/image" Target="../media/image5.jpe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image" Target="../media/image5.jpe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7.jpeg"/><Relationship Id="rId5" Type="http://schemas.openxmlformats.org/officeDocument/2006/relationships/image" Target="../media/image22.png"/><Relationship Id="rId10" Type="http://schemas.openxmlformats.org/officeDocument/2006/relationships/image" Target="../media/image26.jpeg"/><Relationship Id="rId4" Type="http://schemas.openxmlformats.org/officeDocument/2006/relationships/image" Target="../media/image21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1638429" y="275665"/>
            <a:ext cx="275665" cy="1896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AutoShape 2" descr="blob:https://web.whatsapp.com/8cd91332-3fed-46f5-80c3-95df1264257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3" name="Picture 3" descr="C:\Users\use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760" y="561109"/>
            <a:ext cx="8085513" cy="6064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975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24AE28AC-964B-4A72-A203-D360A98C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5851FA-A0AB-4BA6-8FA8-4D87EFD5CDBD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D7B622-439A-4643-A9F7-7B7538CA39FD}"/>
              </a:ext>
            </a:extLst>
          </p:cNvPr>
          <p:cNvSpPr/>
          <p:nvPr/>
        </p:nvSpPr>
        <p:spPr>
          <a:xfrm>
            <a:off x="4413015" y="355307"/>
            <a:ext cx="3174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Результаты проекта</a:t>
            </a:r>
          </a:p>
        </p:txBody>
      </p:sp>
      <p:pic>
        <p:nvPicPr>
          <p:cNvPr id="9" name="Picture 3" descr="C:\Users\user\Desktop\2.jpg"/>
          <p:cNvPicPr>
            <a:picLocks noChangeAspect="1" noChangeArrowheads="1"/>
          </p:cNvPicPr>
          <p:nvPr/>
        </p:nvPicPr>
        <p:blipFill>
          <a:blip r:embed="rId3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  <p:pic>
        <p:nvPicPr>
          <p:cNvPr id="7169" name="Picture 1" descr="C:\Users\user\Desktop\Анастасия\Урок здоровья в реабилитационном центре\Урок здоровья в реабилитационном центре 2019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6350" y="1574799"/>
            <a:ext cx="2998469" cy="39979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1" name="Picture 3" descr="K:\Фото\Общая для проекта (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6140" y="1198880"/>
            <a:ext cx="5265420" cy="35102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0B3743-9E5E-4EB2-8258-A113DD60188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26480" y="3939539"/>
            <a:ext cx="3520439" cy="23469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98120" y="4862512"/>
            <a:ext cx="5760720" cy="1323439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701925" algn="l"/>
              </a:tabLs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2018 год проведено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образовательных мероприятий по основным заболеваниям. За 2019 проведено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образовательных мероприятий. Задействовано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237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школьников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3360" y="1548676"/>
            <a:ext cx="3108960" cy="286232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Определены актуальные вопросы и сформированы тематики занятий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Разработаны материалы интерактивных занятий  по актуальным вопросам сохранения здоровья и профилактики заболеваний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427113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Фотосъемка участников образовательных мероприятий осуществляется согласно договору о сотрудничестве Академии с подшефными учреждениями с разрешения попечительского совета школьников. Проект одобрен Комитетом по этике научных исследований РМАНПО</a:t>
            </a:r>
          </a:p>
        </p:txBody>
      </p:sp>
    </p:spTree>
    <p:extLst>
      <p:ext uri="{BB962C8B-B14F-4D97-AF65-F5344CB8AC3E}">
        <p14:creationId xmlns:p14="http://schemas.microsoft.com/office/powerpoint/2010/main" val="337172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24AE28AC-964B-4A72-A203-D360A98C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5851FA-A0AB-4BA6-8FA8-4D87EFD5CDBD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D7B622-439A-4643-A9F7-7B7538CA39FD}"/>
              </a:ext>
            </a:extLst>
          </p:cNvPr>
          <p:cNvSpPr/>
          <p:nvPr/>
        </p:nvSpPr>
        <p:spPr>
          <a:xfrm>
            <a:off x="3110252" y="355307"/>
            <a:ext cx="5779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Выдержки из плана занятий проекта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441AE86-765C-43E7-9D18-21EDB431A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324860"/>
              </p:ext>
            </p:extLst>
          </p:nvPr>
        </p:nvGraphicFramePr>
        <p:xfrm>
          <a:off x="180754" y="1482699"/>
          <a:ext cx="11830491" cy="4763149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56660">
                  <a:extLst>
                    <a:ext uri="{9D8B030D-6E8A-4147-A177-3AD203B41FA5}">
                      <a16:colId xmlns:a16="http://schemas.microsoft.com/office/drawing/2014/main" val="8607412"/>
                    </a:ext>
                  </a:extLst>
                </a:gridCol>
                <a:gridCol w="6430334">
                  <a:extLst>
                    <a:ext uri="{9D8B030D-6E8A-4147-A177-3AD203B41FA5}">
                      <a16:colId xmlns:a16="http://schemas.microsoft.com/office/drawing/2014/main" val="1754436757"/>
                    </a:ext>
                  </a:extLst>
                </a:gridCol>
                <a:gridCol w="3943497">
                  <a:extLst>
                    <a:ext uri="{9D8B030D-6E8A-4147-A177-3AD203B41FA5}">
                      <a16:colId xmlns:a16="http://schemas.microsoft.com/office/drawing/2014/main" val="1427990529"/>
                    </a:ext>
                  </a:extLst>
                </a:gridCol>
              </a:tblGrid>
              <a:tr h="257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Даты 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Целевая аудитория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438646"/>
                  </a:ext>
                </a:extLst>
              </a:tr>
              <a:tr h="9095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– 28 сентября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урок «Наше сердце» для школьников подшефных учреждений, приуроченная ко Всемирному дню сердца (28 сентября)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Объясняется важность ЭКГ, измерения АД и определение уровня общего холестерина в крови в рамках диспансеризации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Школьники 5 – 7 классов (не менее 50 человек)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159297"/>
                  </a:ext>
                </a:extLst>
              </a:tr>
              <a:tr h="1034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– 7 апреля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здоровья «Путешествие в страну здоровья» в подшефных школах, приуроченный к Всемирному дню здоровья (7 апреля)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лекция о важности скрининга и диспансеризации.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Школьники 3-5 классов (не менее 50 человек)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560436"/>
                  </a:ext>
                </a:extLst>
              </a:tr>
              <a:tr h="1017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– 12 октября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урок о психических нарушениях для школьников подшефных учреждений, приуроченная к Всемирному дню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психического здоровья (10 октября)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Объясняется важность прохождения опроса и анкетирования в рамках диспансеризации.</a:t>
                      </a:r>
                      <a:endParaRPr lang="ru-RU" sz="10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Школьники 9-11 классов (не менее 50 человек)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51087"/>
                  </a:ext>
                </a:extLst>
              </a:tr>
              <a:tr h="825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– 14 октября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Практическое занятие «Мое тело» для школьниц подшефных учреждений, приуроченное к Всемирному дню борьбы с раком груди (15 октября).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Объясняется важность маммографии.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Девочки 8-11 классов (не менее 50 человек)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354911"/>
                  </a:ext>
                </a:extLst>
              </a:tr>
            </a:tbl>
          </a:graphicData>
        </a:graphic>
      </p:graphicFrame>
      <p:pic>
        <p:nvPicPr>
          <p:cNvPr id="9" name="Picture 3" descr="C:\Users\user\Desktop\2.jpg"/>
          <p:cNvPicPr>
            <a:picLocks noChangeAspect="1" noChangeArrowheads="1"/>
          </p:cNvPicPr>
          <p:nvPr/>
        </p:nvPicPr>
        <p:blipFill>
          <a:blip r:embed="rId3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172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user\Desktop\Анастасия\Урок здоровья в реабилитационном центре\Урок здоровья в реабилитационном центре 2019 (6).JPG"/>
          <p:cNvPicPr>
            <a:picLocks noChangeAspect="1" noChangeArrowheads="1"/>
          </p:cNvPicPr>
          <p:nvPr/>
        </p:nvPicPr>
        <p:blipFill>
          <a:blip r:embed="rId2" cstate="print"/>
          <a:srcRect l="14333" t="32000" r="895" b="5000"/>
          <a:stretch>
            <a:fillRect/>
          </a:stretch>
        </p:blipFill>
        <p:spPr bwMode="auto">
          <a:xfrm>
            <a:off x="568049" y="4455316"/>
            <a:ext cx="3288334" cy="18328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24AE28AC-964B-4A72-A203-D360A98C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65851FA-A0AB-4BA6-8FA8-4D87EFD5CDBD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D7B622-439A-4643-A9F7-7B7538CA39FD}"/>
              </a:ext>
            </a:extLst>
          </p:cNvPr>
          <p:cNvSpPr/>
          <p:nvPr/>
        </p:nvSpPr>
        <p:spPr>
          <a:xfrm>
            <a:off x="4413015" y="355307"/>
            <a:ext cx="3174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Результаты проекта</a:t>
            </a:r>
          </a:p>
        </p:txBody>
      </p:sp>
      <p:pic>
        <p:nvPicPr>
          <p:cNvPr id="9" name="Picture 3" descr="C:\Users\user\Desktop\2.jpg"/>
          <p:cNvPicPr>
            <a:picLocks noChangeAspect="1" noChangeArrowheads="1"/>
          </p:cNvPicPr>
          <p:nvPr/>
        </p:nvPicPr>
        <p:blipFill>
          <a:blip r:embed="rId4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  <p:pic>
        <p:nvPicPr>
          <p:cNvPr id="7169" name="Picture 1" descr="C:\Users\user\Desktop\Анастасия\Урок здоровья в реабилитационном центре\Урок здоровья в реабилитационном центре 2019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445490" y="0"/>
            <a:ext cx="2657475" cy="3543300"/>
          </a:xfrm>
          <a:prstGeom prst="rect">
            <a:avLst/>
          </a:prstGeom>
          <a:noFill/>
        </p:spPr>
      </p:pic>
      <p:pic>
        <p:nvPicPr>
          <p:cNvPr id="34818" name="Picture 2" descr="C:\Users\user\Desktop\Анастасия\День здоровья\День здоровья 2019_к отчету (1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6397" y="3680968"/>
            <a:ext cx="3859221" cy="2572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19" name="Picture 3" descr="C:\Users\user\Desktop\Анастасия\День здоровья\День здоровья 2019_к отчету (2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9949" y="1315505"/>
            <a:ext cx="3162300" cy="21078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0" name="Picture 4" descr="K:\Фото\3 фото для текста о дне здоровья (5).JPG"/>
          <p:cNvPicPr>
            <a:picLocks noChangeAspect="1" noChangeArrowheads="1"/>
          </p:cNvPicPr>
          <p:nvPr/>
        </p:nvPicPr>
        <p:blipFill>
          <a:blip r:embed="rId8" cstate="print"/>
          <a:srcRect l="8264" t="8000" r="13675" b="10333"/>
          <a:stretch>
            <a:fillRect/>
          </a:stretch>
        </p:blipFill>
        <p:spPr bwMode="auto">
          <a:xfrm>
            <a:off x="8482052" y="1397404"/>
            <a:ext cx="3425026" cy="23496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21" name="Picture 5" descr="K:\Фото\дети тянут рук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7821" y="4568518"/>
            <a:ext cx="3239453" cy="18228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Фотосъемка участников образовательных мероприятий осуществляется согласно договору о сотрудничестве Академии с подшефными учреждениями с разрешения попечительского совета школьников. Проект одобрен Комитетом по этике научных исследований РМАНПО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38539" y="1302101"/>
            <a:ext cx="4134678" cy="30469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Отмечается </a:t>
            </a:r>
            <a:r>
              <a:rPr lang="ru-RU" sz="1600" u="sng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интереса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школьников к вопросам здоровья и здорового образа жизни: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активное участие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текущих мероприятиях волонтерского отряда (День здоровья РМАНПО)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деятельное участие в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планировании</a:t>
            </a:r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мероприятий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проявление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инициативы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виде подготовки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сообщений, стенгазет, стендов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тему профилактических мер в отношении здоровья, в том числе, диспансеризации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454683" y="3841329"/>
            <a:ext cx="3559126" cy="64633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осведомленности школьников повысился на 46 %</a:t>
            </a:r>
            <a:endParaRPr lang="ru-RU" sz="11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2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24AE28AC-964B-4A72-A203-D360A98C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35DDA1-8D44-41CF-8B14-7717C1687948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B051F70-19CC-4D95-9CC5-F6CFDC3449AE}"/>
              </a:ext>
            </a:extLst>
          </p:cNvPr>
          <p:cNvSpPr/>
          <p:nvPr/>
        </p:nvSpPr>
        <p:spPr>
          <a:xfrm>
            <a:off x="2627302" y="355307"/>
            <a:ext cx="6745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Информационное освещение мероприятий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AB12E0-1C14-4D32-9550-6E0438BF7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0400" t="23187" r="37750" b="31725"/>
          <a:stretch/>
        </p:blipFill>
        <p:spPr>
          <a:xfrm>
            <a:off x="1171520" y="1267862"/>
            <a:ext cx="5102352" cy="309067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4D6C7A-59FE-4381-9346-1BA1FEA3FC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0658" t="12791" r="36250" b="17318"/>
          <a:stretch/>
        </p:blipFill>
        <p:spPr>
          <a:xfrm>
            <a:off x="7031376" y="1407739"/>
            <a:ext cx="5012616" cy="3858368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B53B2D-1668-4BE0-B25D-1D689BD20A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33900" t="9581" r="36618" b="25588"/>
          <a:stretch/>
        </p:blipFill>
        <p:spPr>
          <a:xfrm>
            <a:off x="5496909" y="2840630"/>
            <a:ext cx="2690021" cy="3858367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B7E992A-78DC-42C2-A371-7EFF986330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27450" t="12792" r="30301" b="14116"/>
          <a:stretch/>
        </p:blipFill>
        <p:spPr>
          <a:xfrm>
            <a:off x="419288" y="3638799"/>
            <a:ext cx="3585784" cy="2863894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 descr="C:\Users\user\Desktop\2.jpg"/>
          <p:cNvPicPr>
            <a:picLocks noChangeAspect="1" noChangeArrowheads="1"/>
          </p:cNvPicPr>
          <p:nvPr/>
        </p:nvPicPr>
        <p:blipFill>
          <a:blip r:embed="rId7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1084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1B2284A-6393-40AC-93A9-C009D419FBEA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24AE28AC-964B-4A72-A203-D360A98C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81">
            <a:extLst>
              <a:ext uri="{FF2B5EF4-FFF2-40B4-BE49-F238E27FC236}">
                <a16:creationId xmlns:a16="http://schemas.microsoft.com/office/drawing/2014/main" id="{A12AA28D-B36D-4957-A723-D410E93F01E5}"/>
              </a:ext>
            </a:extLst>
          </p:cNvPr>
          <p:cNvSpPr/>
          <p:nvPr/>
        </p:nvSpPr>
        <p:spPr>
          <a:xfrm>
            <a:off x="941480" y="1504025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B0F0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81">
            <a:extLst>
              <a:ext uri="{FF2B5EF4-FFF2-40B4-BE49-F238E27FC236}">
                <a16:creationId xmlns:a16="http://schemas.microsoft.com/office/drawing/2014/main" id="{E3858673-CC65-4CFB-B82B-AFB034B30A40}"/>
              </a:ext>
            </a:extLst>
          </p:cNvPr>
          <p:cNvSpPr/>
          <p:nvPr/>
        </p:nvSpPr>
        <p:spPr>
          <a:xfrm>
            <a:off x="2211278" y="1504025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B0F0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81">
            <a:extLst>
              <a:ext uri="{FF2B5EF4-FFF2-40B4-BE49-F238E27FC236}">
                <a16:creationId xmlns:a16="http://schemas.microsoft.com/office/drawing/2014/main" id="{B811CB45-FACE-4D15-92A6-47C91247E5BD}"/>
              </a:ext>
            </a:extLst>
          </p:cNvPr>
          <p:cNvSpPr/>
          <p:nvPr/>
        </p:nvSpPr>
        <p:spPr>
          <a:xfrm>
            <a:off x="3473456" y="1504025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B0F0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81">
            <a:extLst>
              <a:ext uri="{FF2B5EF4-FFF2-40B4-BE49-F238E27FC236}">
                <a16:creationId xmlns:a16="http://schemas.microsoft.com/office/drawing/2014/main" id="{A521162D-D8F6-437E-8EC5-9E6B50D41295}"/>
              </a:ext>
            </a:extLst>
          </p:cNvPr>
          <p:cNvSpPr/>
          <p:nvPr/>
        </p:nvSpPr>
        <p:spPr>
          <a:xfrm>
            <a:off x="4758131" y="1504025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00FF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81">
            <a:extLst>
              <a:ext uri="{FF2B5EF4-FFF2-40B4-BE49-F238E27FC236}">
                <a16:creationId xmlns:a16="http://schemas.microsoft.com/office/drawing/2014/main" id="{BC5B2047-AB93-48C3-B9CD-EB6C5AA96306}"/>
              </a:ext>
            </a:extLst>
          </p:cNvPr>
          <p:cNvSpPr/>
          <p:nvPr/>
        </p:nvSpPr>
        <p:spPr>
          <a:xfrm>
            <a:off x="6034860" y="1504025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00FF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81">
            <a:extLst>
              <a:ext uri="{FF2B5EF4-FFF2-40B4-BE49-F238E27FC236}">
                <a16:creationId xmlns:a16="http://schemas.microsoft.com/office/drawing/2014/main" id="{491D8031-E1A1-4785-8991-83F132AB652F}"/>
              </a:ext>
            </a:extLst>
          </p:cNvPr>
          <p:cNvSpPr/>
          <p:nvPr/>
        </p:nvSpPr>
        <p:spPr>
          <a:xfrm>
            <a:off x="7304984" y="1504025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00FF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81">
            <a:extLst>
              <a:ext uri="{FF2B5EF4-FFF2-40B4-BE49-F238E27FC236}">
                <a16:creationId xmlns:a16="http://schemas.microsoft.com/office/drawing/2014/main" id="{9E2ECC19-B30B-4A2D-8B92-FBB558F01020}"/>
              </a:ext>
            </a:extLst>
          </p:cNvPr>
          <p:cNvSpPr/>
          <p:nvPr/>
        </p:nvSpPr>
        <p:spPr>
          <a:xfrm>
            <a:off x="8560555" y="1504025"/>
            <a:ext cx="1469947" cy="2106950"/>
          </a:xfrm>
          <a:prstGeom prst="chevron">
            <a:avLst>
              <a:gd name="adj" fmla="val 17842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81">
            <a:extLst>
              <a:ext uri="{FF2B5EF4-FFF2-40B4-BE49-F238E27FC236}">
                <a16:creationId xmlns:a16="http://schemas.microsoft.com/office/drawing/2014/main" id="{7F7A8FD6-8E10-4C08-A883-922B33D09CAF}"/>
              </a:ext>
            </a:extLst>
          </p:cNvPr>
          <p:cNvSpPr/>
          <p:nvPr/>
        </p:nvSpPr>
        <p:spPr>
          <a:xfrm>
            <a:off x="9845232" y="1504025"/>
            <a:ext cx="1469947" cy="2106950"/>
          </a:xfrm>
          <a:prstGeom prst="chevron">
            <a:avLst>
              <a:gd name="adj" fmla="val 17842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93">
            <a:extLst>
              <a:ext uri="{FF2B5EF4-FFF2-40B4-BE49-F238E27FC236}">
                <a16:creationId xmlns:a16="http://schemas.microsoft.com/office/drawing/2014/main" id="{F732274D-5716-4C34-9B2D-18C5AD9B6D22}"/>
              </a:ext>
            </a:extLst>
          </p:cNvPr>
          <p:cNvSpPr/>
          <p:nvPr/>
        </p:nvSpPr>
        <p:spPr>
          <a:xfrm>
            <a:off x="5095399" y="2212263"/>
            <a:ext cx="3348869" cy="690474"/>
          </a:xfrm>
          <a:prstGeom prst="roundRect">
            <a:avLst>
              <a:gd name="adj" fmla="val 50000"/>
            </a:avLst>
          </a:prstGeom>
          <a:solidFill>
            <a:srgbClr val="0814F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 филиалах Академии</a:t>
            </a:r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Shape 182">
            <a:extLst>
              <a:ext uri="{FF2B5EF4-FFF2-40B4-BE49-F238E27FC236}">
                <a16:creationId xmlns:a16="http://schemas.microsoft.com/office/drawing/2014/main" id="{630F0188-B4FF-4B19-9CF0-1221B62FB438}"/>
              </a:ext>
            </a:extLst>
          </p:cNvPr>
          <p:cNvSpPr/>
          <p:nvPr/>
        </p:nvSpPr>
        <p:spPr>
          <a:xfrm>
            <a:off x="1300710" y="2089074"/>
            <a:ext cx="3588586" cy="99431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Реализация проекта в учреждениях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г. Москвы</a:t>
            </a:r>
          </a:p>
        </p:txBody>
      </p:sp>
      <p:sp>
        <p:nvSpPr>
          <p:cNvPr id="16" name="Shape 193">
            <a:extLst>
              <a:ext uri="{FF2B5EF4-FFF2-40B4-BE49-F238E27FC236}">
                <a16:creationId xmlns:a16="http://schemas.microsoft.com/office/drawing/2014/main" id="{5227229C-F464-4A42-BF03-D64F23418473}"/>
              </a:ext>
            </a:extLst>
          </p:cNvPr>
          <p:cNvSpPr/>
          <p:nvPr/>
        </p:nvSpPr>
        <p:spPr>
          <a:xfrm>
            <a:off x="9002664" y="2240995"/>
            <a:ext cx="2055677" cy="69047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Масштаби-рование</a:t>
            </a: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FF5FCD-4281-4A55-851C-E3D9ED520808}"/>
              </a:ext>
            </a:extLst>
          </p:cNvPr>
          <p:cNvSpPr/>
          <p:nvPr/>
        </p:nvSpPr>
        <p:spPr>
          <a:xfrm>
            <a:off x="4097279" y="306380"/>
            <a:ext cx="3997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Перспективы проекта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FFD49EC-6F20-41FF-88A9-3B20D5C46D64}"/>
              </a:ext>
            </a:extLst>
          </p:cNvPr>
          <p:cNvGrpSpPr/>
          <p:nvPr/>
        </p:nvGrpSpPr>
        <p:grpSpPr>
          <a:xfrm>
            <a:off x="1479232" y="3747247"/>
            <a:ext cx="9315867" cy="2886638"/>
            <a:chOff x="4351305" y="941192"/>
            <a:chExt cx="7386743" cy="1555002"/>
          </a:xfrm>
        </p:grpSpPr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7DA4510B-7175-48A8-A9AB-FB3DA0935CD1}"/>
                </a:ext>
              </a:extLst>
            </p:cNvPr>
            <p:cNvSpPr/>
            <p:nvPr/>
          </p:nvSpPr>
          <p:spPr>
            <a:xfrm>
              <a:off x="4351305" y="941192"/>
              <a:ext cx="7314397" cy="1555002"/>
            </a:xfrm>
            <a:prstGeom prst="rect">
              <a:avLst/>
            </a:prstGeom>
            <a:ln w="2222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92FC701-6AC1-4EAC-AABD-7CACDBD8534B}"/>
                </a:ext>
              </a:extLst>
            </p:cNvPr>
            <p:cNvSpPr txBox="1"/>
            <p:nvPr/>
          </p:nvSpPr>
          <p:spPr>
            <a:xfrm>
              <a:off x="4394111" y="1024129"/>
              <a:ext cx="7343937" cy="838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800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  <a:cs typeface="Arial Unicode MS"/>
              </a:endParaRPr>
            </a:p>
          </p:txBody>
        </p:sp>
      </p:grp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219BFD5-ABED-40E3-8BF8-778065403813}"/>
              </a:ext>
            </a:extLst>
          </p:cNvPr>
          <p:cNvSpPr/>
          <p:nvPr/>
        </p:nvSpPr>
        <p:spPr>
          <a:xfrm>
            <a:off x="1277006" y="3797420"/>
            <a:ext cx="948501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Создание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единой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интернет-платформы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с информацией для:</a:t>
            </a:r>
          </a:p>
          <a:p>
            <a:pPr marL="457200" lvl="0" indent="-45720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AutoNum type="arabicParenR"/>
            </a:pP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Населения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(материалы об основных заболеваниях, мерах их профилактики, о структуре и порядке диспансеризации и ее важности в сохранении здоровья)</a:t>
            </a:r>
          </a:p>
          <a:p>
            <a:pPr marL="457200" indent="-45720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AutoNum type="arabicParenR"/>
            </a:pPr>
            <a:r>
              <a:rPr lang="ru-RU" sz="20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Врачей и волонтеров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 (организационной структурой, методикой подготовки и проведения занятий, рекомендациями по подготовке волонтеров и другими необходимыми навыками в этой сфере деятельности)</a:t>
            </a:r>
          </a:p>
          <a:p>
            <a:pPr marL="457200" lvl="0" indent="-45720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Разработка и издание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методического пособия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  <a:cs typeface="Arial Unicode MS"/>
              </a:rPr>
              <a:t>с материалами проекта для тиражирования в других субъектах Российской Федерации</a:t>
            </a:r>
          </a:p>
          <a:p>
            <a:pPr marL="457200" indent="-45720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AutoNum type="arabicParenR"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Arial Unicode MS"/>
              <a:cs typeface="Arial Unicode MS"/>
            </a:endParaRPr>
          </a:p>
        </p:txBody>
      </p:sp>
      <p:pic>
        <p:nvPicPr>
          <p:cNvPr id="27" name="Picture 3" descr="C:\Users\user\Desktop\2.jpg"/>
          <p:cNvPicPr>
            <a:picLocks noChangeAspect="1" noChangeArrowheads="1"/>
          </p:cNvPicPr>
          <p:nvPr/>
        </p:nvPicPr>
        <p:blipFill>
          <a:blip r:embed="rId4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527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A7CCC7-4F37-40A5-B6CE-C0A44047C1EF}"/>
              </a:ext>
            </a:extLst>
          </p:cNvPr>
          <p:cNvSpPr/>
          <p:nvPr/>
        </p:nvSpPr>
        <p:spPr>
          <a:xfrm>
            <a:off x="5353050" y="7115800"/>
            <a:ext cx="384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Arial Unicode MS"/>
              </a:rPr>
              <a:t>«Детей надо учить тому, что пригодится им, когда они вырастут» Команда проекта будет содействовать тому, чтобы подрастающее поколение ответственно относилось к своему здоровью и здоровью окружающих и своих близких, вели здоровый образ жизни и занимались ранней профилактикой заболеваний потому, что: «Врачи лечат болезни, а здоровье нужно добывать самому» - Н.М. Амосов.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800F47E-FFA3-4CB7-9FEA-EA4AC4160772}"/>
              </a:ext>
            </a:extLst>
          </p:cNvPr>
          <p:cNvSpPr/>
          <p:nvPr/>
        </p:nvSpPr>
        <p:spPr>
          <a:xfrm>
            <a:off x="7137372" y="-2413376"/>
            <a:ext cx="4785360" cy="156966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</a:rPr>
              <a:t>«Врачи лечат болезни, а здоровье нужно добывать самому»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245E49-F30C-4BC2-89B5-DCA11A3861D9}"/>
              </a:ext>
            </a:extLst>
          </p:cNvPr>
          <p:cNvSpPr/>
          <p:nvPr/>
        </p:nvSpPr>
        <p:spPr>
          <a:xfrm>
            <a:off x="6874192" y="2475581"/>
            <a:ext cx="4638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Arial Unicode MS"/>
              </a:rPr>
              <a:t>«Врачи лечат болезни, а здоровье нужно добывать самому»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1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544DFB63-F1A1-4E8D-8B9A-9EC6129A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" y="222934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ages.fineartamerica.com/images/artworkimages/mediumlarge/1/aristippus-born-circa-435-bc-died-circa-ken-welsh.jpg">
            <a:extLst>
              <a:ext uri="{FF2B5EF4-FFF2-40B4-BE49-F238E27FC236}">
                <a16:creationId xmlns:a16="http://schemas.microsoft.com/office/drawing/2014/main" id="{13A57379-3B32-4F94-9015-5F1369A7C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19" y="600300"/>
            <a:ext cx="3518216" cy="4404141"/>
          </a:xfrm>
          <a:prstGeom prst="ellipse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4577FF-0F3B-433A-88D0-86E6EE1B4F0E}"/>
              </a:ext>
            </a:extLst>
          </p:cNvPr>
          <p:cNvSpPr/>
          <p:nvPr/>
        </p:nvSpPr>
        <p:spPr>
          <a:xfrm>
            <a:off x="5683145" y="2034720"/>
            <a:ext cx="5416179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«Детей надо учить тому, что пригодится им, когда они вырастут»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1BA070-A7DB-4ADD-AB34-7E6DA670C1E1}"/>
              </a:ext>
            </a:extLst>
          </p:cNvPr>
          <p:cNvSpPr/>
          <p:nvPr/>
        </p:nvSpPr>
        <p:spPr>
          <a:xfrm>
            <a:off x="1320334" y="5004441"/>
            <a:ext cx="47756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Аристипп </a:t>
            </a:r>
            <a:r>
              <a:rPr lang="ru-RU" sz="3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Киренейский</a:t>
            </a:r>
            <a:endParaRPr lang="ru-RU" sz="3200" i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Древнегреческий философ</a:t>
            </a:r>
          </a:p>
          <a:p>
            <a:pPr algn="ctr"/>
            <a:r>
              <a:rPr lang="ru-RU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435 — </a:t>
            </a:r>
            <a:r>
              <a:rPr lang="ru-RU" sz="3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r>
              <a:rPr lang="ru-RU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355 до н. э.)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user\Desktop\2.jpg"/>
          <p:cNvPicPr>
            <a:picLocks noChangeAspect="1" noChangeArrowheads="1"/>
          </p:cNvPicPr>
          <p:nvPr/>
        </p:nvPicPr>
        <p:blipFill>
          <a:blip r:embed="rId4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20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8A7951-4A97-4B60-823B-1E7F2C8D55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18" r="476" b="19679"/>
          <a:stretch/>
        </p:blipFill>
        <p:spPr>
          <a:xfrm>
            <a:off x="4618777" y="259783"/>
            <a:ext cx="2954444" cy="177229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4F7BBD-C19F-4917-87AF-6E99BB1BDBDD}"/>
              </a:ext>
            </a:extLst>
          </p:cNvPr>
          <p:cNvSpPr/>
          <p:nvPr/>
        </p:nvSpPr>
        <p:spPr>
          <a:xfrm>
            <a:off x="3652775" y="6134123"/>
            <a:ext cx="651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</a:rPr>
              <a:t>Благодарим за внимание!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 descr="https://pp.userapi.com/c848528/v848528351/173d01/Itea0of_Urg.jpg">
            <a:extLst>
              <a:ext uri="{FF2B5EF4-FFF2-40B4-BE49-F238E27FC236}">
                <a16:creationId xmlns:a16="http://schemas.microsoft.com/office/drawing/2014/main" id="{F1F94EAB-8B67-4F29-BBEC-9877232C2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8"/>
          <a:stretch/>
        </p:blipFill>
        <p:spPr bwMode="auto">
          <a:xfrm>
            <a:off x="2781861" y="2385609"/>
            <a:ext cx="6628278" cy="3468329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96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11A61B6-7BDE-44DB-ABCE-68440E2601C1}"/>
              </a:ext>
            </a:extLst>
          </p:cNvPr>
          <p:cNvSpPr/>
          <p:nvPr/>
        </p:nvSpPr>
        <p:spPr>
          <a:xfrm>
            <a:off x="4021967" y="4411959"/>
            <a:ext cx="7988591" cy="2288117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5C0B22A-1306-4660-9171-8B6BEB28BD4D}"/>
              </a:ext>
            </a:extLst>
          </p:cNvPr>
          <p:cNvSpPr/>
          <p:nvPr/>
        </p:nvSpPr>
        <p:spPr>
          <a:xfrm>
            <a:off x="4021967" y="1913221"/>
            <a:ext cx="6834127" cy="1664199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6BED8B-9EA8-4F8D-9965-A566531BB5D3}"/>
              </a:ext>
            </a:extLst>
          </p:cNvPr>
          <p:cNvSpPr/>
          <p:nvPr/>
        </p:nvSpPr>
        <p:spPr>
          <a:xfrm>
            <a:off x="0" y="724081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tabLst>
                <a:tab pos="270129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/>
              </a:rPr>
              <a:t>За 2018 год проведено 11 образовательных мероприятий по основным нозологиям. За 2019 проведено 5 образовательных мероприятий. Задействовано 237 школьников.</a:t>
            </a:r>
            <a:endParaRPr lang="ru-RU" dirty="0"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4CC5A8-55E3-4D1E-AA06-FCE17122A3B3}"/>
              </a:ext>
            </a:extLst>
          </p:cNvPr>
          <p:cNvSpPr/>
          <p:nvPr/>
        </p:nvSpPr>
        <p:spPr>
          <a:xfrm>
            <a:off x="4853940" y="743718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сегодняшний день одними из приоритетных направлений деятельности системы здравоохранения Российской Федерации являются создание условий для снижения уровня заболеваний, представляющих собой основную угрозу здоровью населению, в том числе, посредством создания благоприятных условий для расширения массовой, групповой профилактики болезней. Однако в настоящее время наблюдается проблема недостатка необходимого уровня знаний подрастающего поколения по проведению профилактических мероприятий, в частности, диспансеризации.</a:t>
            </a:r>
          </a:p>
          <a:p>
            <a:pPr algn="just"/>
            <a:r>
              <a:rPr lang="ru-RU" dirty="0"/>
              <a:t>Таким образом, решение проблемы недостаточного информирования подрастающего поколения о необходимых профилактических мероприятиях в отношении своего здоровья и здоровья своих близких, является весьма актуальным.</a:t>
            </a:r>
          </a:p>
          <a:p>
            <a:pPr algn="just">
              <a:spcAft>
                <a:spcPts val="0"/>
              </a:spcAft>
            </a:pPr>
            <a:endParaRPr lang="ru-RU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ttps://www.foreignbrief.com/wp-content/uploads/2019/02/putin-state-of-the-nation.jpg">
            <a:extLst>
              <a:ext uri="{FF2B5EF4-FFF2-40B4-BE49-F238E27FC236}">
                <a16:creationId xmlns:a16="http://schemas.microsoft.com/office/drawing/2014/main" id="{7F8214BE-DACB-4AF8-9305-B6F80FD4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2" y="1312228"/>
            <a:ext cx="3646982" cy="25189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490712D5-A5FC-4937-BEBE-BDB7F816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F9034D7-2CAC-478C-B6F9-74719A0F62AD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BC1BAF8-EA48-4DD5-B12E-B15D56ED9A76}"/>
              </a:ext>
            </a:extLst>
          </p:cNvPr>
          <p:cNvSpPr/>
          <p:nvPr/>
        </p:nvSpPr>
        <p:spPr>
          <a:xfrm>
            <a:off x="3701563" y="313565"/>
            <a:ext cx="4579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Актуальность проекта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B02598F-B7E6-4E1C-A081-A8F547CA1E3C}"/>
              </a:ext>
            </a:extLst>
          </p:cNvPr>
          <p:cNvSpPr/>
          <p:nvPr/>
        </p:nvSpPr>
        <p:spPr>
          <a:xfrm>
            <a:off x="4036239" y="1202099"/>
            <a:ext cx="757225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Послани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е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Президента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 РФ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Федеральному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Собранию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от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 12.12.2012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;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В.В. </a:t>
            </a:r>
            <a:r>
              <a:rPr lang="en-US" sz="2200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Путин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: 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ea typeface="Arial Unicode MS"/>
            </a:endParaRPr>
          </a:p>
          <a:p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«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Мы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вместе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обязаны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преодолеть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прямо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скажу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безответственное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отношение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общества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в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вопросах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здорового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образа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жизни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.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Наряду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с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развитием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здравоохранения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больше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внимания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следует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уделять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сбережению</a:t>
            </a:r>
            <a:r>
              <a:rPr lang="en-US" sz="2200" b="1" i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2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здоровья</a:t>
            </a:r>
            <a:r>
              <a:rPr lang="en-US" sz="2200" i="1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»</a:t>
            </a:r>
            <a:endParaRPr lang="ru-RU" sz="22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13" name="Picture 2" descr="http://medsestra34.ru/wp-content/uploads/2014/12/veronika_skvorcova.jpg">
            <a:extLst>
              <a:ext uri="{FF2B5EF4-FFF2-40B4-BE49-F238E27FC236}">
                <a16:creationId xmlns:a16="http://schemas.microsoft.com/office/drawing/2014/main" id="{4F04AE7C-180B-4E20-BB06-6410E54F5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8904" r="8904" b="12214"/>
          <a:stretch/>
        </p:blipFill>
        <p:spPr bwMode="auto">
          <a:xfrm>
            <a:off x="181442" y="4090981"/>
            <a:ext cx="3646982" cy="229738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151B446-01C6-409D-A20F-3A048B7BD353}"/>
              </a:ext>
            </a:extLst>
          </p:cNvPr>
          <p:cNvSpPr/>
          <p:nvPr/>
        </p:nvSpPr>
        <p:spPr>
          <a:xfrm>
            <a:off x="4021967" y="3670011"/>
            <a:ext cx="82675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Стратегия развития здравоохранения Российской Федерации на долгосрочный период 2015 – 2030 гг</a:t>
            </a:r>
            <a:r>
              <a:rPr lang="ru-RU" sz="220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.; </a:t>
            </a:r>
            <a:r>
              <a:rPr lang="ru-RU" sz="2200">
                <a:solidFill>
                  <a:srgbClr val="C00000"/>
                </a:solidFill>
                <a:latin typeface="Times New Roman" panose="02020603050405020304" pitchFamily="18" charset="0"/>
              </a:rPr>
              <a:t>В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.И. </a:t>
            </a:r>
            <a:r>
              <a:rPr lang="ru-RU" sz="22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Скорцова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 настоящее время наиболее эффективными, доказанными и международно-признанными являются здоровье-сберегающие технологии, основанные на: проведении массовых направленных </a:t>
            </a:r>
            <a:r>
              <a:rPr lang="ru-RU" sz="2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здоровья в </a:t>
            </a: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диспансеризации </a:t>
            </a:r>
            <a:r>
              <a:rPr lang="ru-RU" sz="2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профилактических осмотров, максимально ранней коррекции факторов риска и повышении приверженности населения к лечению болезней на стадиях их максимальной излечимости»</a:t>
            </a:r>
          </a:p>
        </p:txBody>
      </p:sp>
      <p:sp>
        <p:nvSpPr>
          <p:cNvPr id="19458" name="AutoShape 2" descr="blob:https://web.whatsapp.com/cc3cba23-329d-49cf-b8bd-6dcb7bb715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59" name="Picture 3" descr="C:\Users\user\Desktop\2.jpg"/>
          <p:cNvPicPr>
            <a:picLocks noChangeAspect="1" noChangeArrowheads="1"/>
          </p:cNvPicPr>
          <p:nvPr/>
        </p:nvPicPr>
        <p:blipFill>
          <a:blip r:embed="rId5" cstate="print"/>
          <a:srcRect t="11320" r="14452"/>
          <a:stretch>
            <a:fillRect/>
          </a:stretch>
        </p:blipFill>
        <p:spPr bwMode="auto">
          <a:xfrm>
            <a:off x="10158152" y="0"/>
            <a:ext cx="2033848" cy="15629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172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Users\user\Desktop\2.jpg"/>
          <p:cNvPicPr>
            <a:picLocks noChangeAspect="1" noChangeArrowheads="1"/>
          </p:cNvPicPr>
          <p:nvPr/>
        </p:nvPicPr>
        <p:blipFill>
          <a:blip r:embed="rId2" cstate="print"/>
          <a:srcRect t="11320" r="14452"/>
          <a:stretch>
            <a:fillRect/>
          </a:stretch>
        </p:blipFill>
        <p:spPr bwMode="auto">
          <a:xfrm>
            <a:off x="10158152" y="0"/>
            <a:ext cx="2033848" cy="1562969"/>
          </a:xfrm>
          <a:prstGeom prst="rect">
            <a:avLst/>
          </a:prstGeom>
          <a:noFill/>
        </p:spPr>
      </p:pic>
      <p:pic>
        <p:nvPicPr>
          <p:cNvPr id="4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24AE28AC-964B-4A72-A203-D360A98C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748FC1-01AE-4B0A-894B-9321983656C4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470032-18DC-4D85-AFD3-310461E50364}"/>
              </a:ext>
            </a:extLst>
          </p:cNvPr>
          <p:cNvSpPr/>
          <p:nvPr/>
        </p:nvSpPr>
        <p:spPr>
          <a:xfrm>
            <a:off x="3182766" y="344343"/>
            <a:ext cx="5826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Механизмы реализации проекта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E4BA3A-167D-40DE-982A-7CB0151B31A1}"/>
              </a:ext>
            </a:extLst>
          </p:cNvPr>
          <p:cNvSpPr/>
          <p:nvPr/>
        </p:nvSpPr>
        <p:spPr>
          <a:xfrm>
            <a:off x="626724" y="2322276"/>
            <a:ext cx="4001362" cy="891420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AACBA17-2E46-4FD8-94FB-D3CFE469F1F3}"/>
              </a:ext>
            </a:extLst>
          </p:cNvPr>
          <p:cNvSpPr/>
          <p:nvPr/>
        </p:nvSpPr>
        <p:spPr>
          <a:xfrm>
            <a:off x="576834" y="3536442"/>
            <a:ext cx="4001362" cy="647895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902FCC1-95B9-40B3-A10D-502A5A28B7A0}"/>
              </a:ext>
            </a:extLst>
          </p:cNvPr>
          <p:cNvSpPr/>
          <p:nvPr/>
        </p:nvSpPr>
        <p:spPr>
          <a:xfrm>
            <a:off x="289506" y="4442051"/>
            <a:ext cx="4876550" cy="1811875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7ED113-493B-466C-9763-3FD5D6D21315}"/>
              </a:ext>
            </a:extLst>
          </p:cNvPr>
          <p:cNvSpPr/>
          <p:nvPr/>
        </p:nvSpPr>
        <p:spPr>
          <a:xfrm>
            <a:off x="626724" y="3543130"/>
            <a:ext cx="374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Совет Молодежи РМАНПО и волонтерский отряд «Призвание»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71C5BA7-14DF-419A-8ABE-201A5E949BEC}"/>
              </a:ext>
            </a:extLst>
          </p:cNvPr>
          <p:cNvSpPr/>
          <p:nvPr/>
        </p:nvSpPr>
        <p:spPr>
          <a:xfrm>
            <a:off x="626724" y="2297054"/>
            <a:ext cx="4001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и технические ресурсы ФГБОУ ДПО РМАНПО Минздрава России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6A391B2-EFE7-4F55-B5B6-91A44A07088F}"/>
              </a:ext>
            </a:extLst>
          </p:cNvPr>
          <p:cNvSpPr/>
          <p:nvPr/>
        </p:nvSpPr>
        <p:spPr>
          <a:xfrm>
            <a:off x="412622" y="4447175"/>
            <a:ext cx="48542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Подшефные учреждения Академии: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Пансион воспитанниц Министерства обороны Российской Федерации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Arial Unicode MS"/>
              </a:rPr>
              <a:t> ГБОУ Реабилитационно-образовательного центра № 76 Департамента труда и социальной защиты населения г. Москвы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EE8E106-616B-4815-9981-6D4E044EE851}"/>
              </a:ext>
            </a:extLst>
          </p:cNvPr>
          <p:cNvSpPr/>
          <p:nvPr/>
        </p:nvSpPr>
        <p:spPr>
          <a:xfrm>
            <a:off x="775481" y="1728005"/>
            <a:ext cx="3620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Привлекаемые ресурсы: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345BD9-55AB-4E1F-80EE-73192D07D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46" y="3711526"/>
            <a:ext cx="3877499" cy="25849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47BA3A3-5559-4EC4-B06E-BE263D92C6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181974"/>
            <a:ext cx="4533901" cy="3400426"/>
          </a:xfrm>
          <a:prstGeom prst="rect">
            <a:avLst/>
          </a:prstGeom>
        </p:spPr>
      </p:pic>
      <p:pic>
        <p:nvPicPr>
          <p:cNvPr id="23" name="Picture 2" descr="C:\Users\admin\Desktop\Анаст\отчеты\День первой помощи\1.png">
            <a:extLst>
              <a:ext uri="{FF2B5EF4-FFF2-40B4-BE49-F238E27FC236}">
                <a16:creationId xmlns:a16="http://schemas.microsoft.com/office/drawing/2014/main" id="{3F8084C2-F4C0-43FC-9C97-FCFA1CC93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38925"/>
          <a:stretch/>
        </p:blipFill>
        <p:spPr bwMode="auto">
          <a:xfrm>
            <a:off x="5235522" y="3909146"/>
            <a:ext cx="2652562" cy="2443923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0" y="639633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Фотосъемка участников образовательных мероприятий осуществляется согласно договору о сотрудничестве Академии с подшефными учреждениями с разрешения попечительского совета школьников. Проект одобрен Комитетом по этике научных исследований РМАНПО</a:t>
            </a:r>
          </a:p>
        </p:txBody>
      </p:sp>
    </p:spTree>
    <p:extLst>
      <p:ext uri="{BB962C8B-B14F-4D97-AF65-F5344CB8AC3E}">
        <p14:creationId xmlns:p14="http://schemas.microsoft.com/office/powerpoint/2010/main" val="157819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D4A8B5E-AF2A-4214-AFE2-8B84A990F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306680"/>
              </p:ext>
            </p:extLst>
          </p:nvPr>
        </p:nvGraphicFramePr>
        <p:xfrm>
          <a:off x="296562" y="518984"/>
          <a:ext cx="11452093" cy="6983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2B03C08B-3078-4B19-B0D5-D0AE7CB9F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03BA372-9584-4649-9750-5D13F5022A98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BF9035-1023-415F-8B84-3230790D6E84}"/>
              </a:ext>
            </a:extLst>
          </p:cNvPr>
          <p:cNvSpPr/>
          <p:nvPr/>
        </p:nvSpPr>
        <p:spPr>
          <a:xfrm>
            <a:off x="3701563" y="313565"/>
            <a:ext cx="4597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Цель и задачи проекта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9" name="Picture 3" descr="C:\Users\user\Desktop\2.jpg"/>
          <p:cNvPicPr>
            <a:picLocks noChangeAspect="1" noChangeArrowheads="1"/>
          </p:cNvPicPr>
          <p:nvPr/>
        </p:nvPicPr>
        <p:blipFill>
          <a:blip r:embed="rId8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034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" descr="C:\Users\user\Desktop\2.jpg"/>
          <p:cNvPicPr>
            <a:picLocks noChangeAspect="1" noChangeArrowheads="1"/>
          </p:cNvPicPr>
          <p:nvPr/>
        </p:nvPicPr>
        <p:blipFill>
          <a:blip r:embed="rId3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1B2284A-6393-40AC-93A9-C009D419FBEA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24AE28AC-964B-4A72-A203-D360A98C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81">
            <a:extLst>
              <a:ext uri="{FF2B5EF4-FFF2-40B4-BE49-F238E27FC236}">
                <a16:creationId xmlns:a16="http://schemas.microsoft.com/office/drawing/2014/main" id="{A12AA28D-B36D-4957-A723-D410E93F01E5}"/>
              </a:ext>
            </a:extLst>
          </p:cNvPr>
          <p:cNvSpPr/>
          <p:nvPr/>
        </p:nvSpPr>
        <p:spPr>
          <a:xfrm>
            <a:off x="227150" y="1944759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B0F0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181">
            <a:extLst>
              <a:ext uri="{FF2B5EF4-FFF2-40B4-BE49-F238E27FC236}">
                <a16:creationId xmlns:a16="http://schemas.microsoft.com/office/drawing/2014/main" id="{E3858673-CC65-4CFB-B82B-AFB034B30A40}"/>
              </a:ext>
            </a:extLst>
          </p:cNvPr>
          <p:cNvSpPr/>
          <p:nvPr/>
        </p:nvSpPr>
        <p:spPr>
          <a:xfrm>
            <a:off x="1496948" y="1944759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B0F0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Shape 181">
            <a:extLst>
              <a:ext uri="{FF2B5EF4-FFF2-40B4-BE49-F238E27FC236}">
                <a16:creationId xmlns:a16="http://schemas.microsoft.com/office/drawing/2014/main" id="{B811CB45-FACE-4D15-92A6-47C91247E5BD}"/>
              </a:ext>
            </a:extLst>
          </p:cNvPr>
          <p:cNvSpPr/>
          <p:nvPr/>
        </p:nvSpPr>
        <p:spPr>
          <a:xfrm>
            <a:off x="2759126" y="1944759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B0F0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81">
            <a:extLst>
              <a:ext uri="{FF2B5EF4-FFF2-40B4-BE49-F238E27FC236}">
                <a16:creationId xmlns:a16="http://schemas.microsoft.com/office/drawing/2014/main" id="{A521162D-D8F6-437E-8EC5-9E6B50D41295}"/>
              </a:ext>
            </a:extLst>
          </p:cNvPr>
          <p:cNvSpPr/>
          <p:nvPr/>
        </p:nvSpPr>
        <p:spPr>
          <a:xfrm>
            <a:off x="4043801" y="1944759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00FF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81">
            <a:extLst>
              <a:ext uri="{FF2B5EF4-FFF2-40B4-BE49-F238E27FC236}">
                <a16:creationId xmlns:a16="http://schemas.microsoft.com/office/drawing/2014/main" id="{BC5B2047-AB93-48C3-B9CD-EB6C5AA96306}"/>
              </a:ext>
            </a:extLst>
          </p:cNvPr>
          <p:cNvSpPr/>
          <p:nvPr/>
        </p:nvSpPr>
        <p:spPr>
          <a:xfrm>
            <a:off x="5320530" y="1944759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00FF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81">
            <a:extLst>
              <a:ext uri="{FF2B5EF4-FFF2-40B4-BE49-F238E27FC236}">
                <a16:creationId xmlns:a16="http://schemas.microsoft.com/office/drawing/2014/main" id="{491D8031-E1A1-4785-8991-83F132AB652F}"/>
              </a:ext>
            </a:extLst>
          </p:cNvPr>
          <p:cNvSpPr/>
          <p:nvPr/>
        </p:nvSpPr>
        <p:spPr>
          <a:xfrm>
            <a:off x="6590654" y="1944759"/>
            <a:ext cx="1469947" cy="2106950"/>
          </a:xfrm>
          <a:prstGeom prst="chevron">
            <a:avLst>
              <a:gd name="adj" fmla="val 17842"/>
            </a:avLst>
          </a:prstGeom>
          <a:solidFill>
            <a:srgbClr val="0000FF"/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81">
            <a:extLst>
              <a:ext uri="{FF2B5EF4-FFF2-40B4-BE49-F238E27FC236}">
                <a16:creationId xmlns:a16="http://schemas.microsoft.com/office/drawing/2014/main" id="{9E2ECC19-B30B-4A2D-8B92-FBB558F01020}"/>
              </a:ext>
            </a:extLst>
          </p:cNvPr>
          <p:cNvSpPr/>
          <p:nvPr/>
        </p:nvSpPr>
        <p:spPr>
          <a:xfrm>
            <a:off x="7846225" y="1944759"/>
            <a:ext cx="1469947" cy="2106950"/>
          </a:xfrm>
          <a:prstGeom prst="chevron">
            <a:avLst>
              <a:gd name="adj" fmla="val 17842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181">
            <a:extLst>
              <a:ext uri="{FF2B5EF4-FFF2-40B4-BE49-F238E27FC236}">
                <a16:creationId xmlns:a16="http://schemas.microsoft.com/office/drawing/2014/main" id="{7F7A8FD6-8E10-4C08-A883-922B33D09CAF}"/>
              </a:ext>
            </a:extLst>
          </p:cNvPr>
          <p:cNvSpPr/>
          <p:nvPr/>
        </p:nvSpPr>
        <p:spPr>
          <a:xfrm>
            <a:off x="9130902" y="1944759"/>
            <a:ext cx="1469947" cy="2106950"/>
          </a:xfrm>
          <a:prstGeom prst="chevron">
            <a:avLst>
              <a:gd name="adj" fmla="val 17842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93">
            <a:extLst>
              <a:ext uri="{FF2B5EF4-FFF2-40B4-BE49-F238E27FC236}">
                <a16:creationId xmlns:a16="http://schemas.microsoft.com/office/drawing/2014/main" id="{F732274D-5716-4C34-9B2D-18C5AD9B6D22}"/>
              </a:ext>
            </a:extLst>
          </p:cNvPr>
          <p:cNvSpPr/>
          <p:nvPr/>
        </p:nvSpPr>
        <p:spPr>
          <a:xfrm>
            <a:off x="4381069" y="2652997"/>
            <a:ext cx="3348869" cy="690474"/>
          </a:xfrm>
          <a:prstGeom prst="roundRect">
            <a:avLst>
              <a:gd name="adj" fmla="val 50000"/>
            </a:avLst>
          </a:prstGeom>
          <a:solidFill>
            <a:srgbClr val="0814F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материалов занятий</a:t>
            </a:r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Shape 182">
            <a:extLst>
              <a:ext uri="{FF2B5EF4-FFF2-40B4-BE49-F238E27FC236}">
                <a16:creationId xmlns:a16="http://schemas.microsoft.com/office/drawing/2014/main" id="{630F0188-B4FF-4B19-9CF0-1221B62FB438}"/>
              </a:ext>
            </a:extLst>
          </p:cNvPr>
          <p:cNvSpPr/>
          <p:nvPr/>
        </p:nvSpPr>
        <p:spPr>
          <a:xfrm>
            <a:off x="586380" y="2529808"/>
            <a:ext cx="3588586" cy="99431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Определение актуальных вопросов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FF5FCD-4281-4A55-851C-E3D9ED520808}"/>
              </a:ext>
            </a:extLst>
          </p:cNvPr>
          <p:cNvSpPr/>
          <p:nvPr/>
        </p:nvSpPr>
        <p:spPr>
          <a:xfrm>
            <a:off x="4097279" y="306380"/>
            <a:ext cx="4483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</a:rPr>
              <a:t>Дорожная карта проекта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7" name="Shape 181">
            <a:extLst>
              <a:ext uri="{FF2B5EF4-FFF2-40B4-BE49-F238E27FC236}">
                <a16:creationId xmlns:a16="http://schemas.microsoft.com/office/drawing/2014/main" id="{0D078E62-B990-4E2D-B66C-2F0EBF683AED}"/>
              </a:ext>
            </a:extLst>
          </p:cNvPr>
          <p:cNvSpPr/>
          <p:nvPr/>
        </p:nvSpPr>
        <p:spPr>
          <a:xfrm>
            <a:off x="10386473" y="1944759"/>
            <a:ext cx="1469947" cy="2106950"/>
          </a:xfrm>
          <a:prstGeom prst="chevron">
            <a:avLst>
              <a:gd name="adj" fmla="val 17842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EAEAEA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109250" dir="3267739" algn="ctr" rotWithShape="0">
              <a:srgbClr val="333333">
                <a:alpha val="498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93">
            <a:extLst>
              <a:ext uri="{FF2B5EF4-FFF2-40B4-BE49-F238E27FC236}">
                <a16:creationId xmlns:a16="http://schemas.microsoft.com/office/drawing/2014/main" id="{5227229C-F464-4A42-BF03-D64F23418473}"/>
              </a:ext>
            </a:extLst>
          </p:cNvPr>
          <p:cNvSpPr/>
          <p:nvPr/>
        </p:nvSpPr>
        <p:spPr>
          <a:xfrm>
            <a:off x="8220178" y="2371569"/>
            <a:ext cx="3617943" cy="1310794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381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занятий в подшефных учреждениях </a:t>
            </a:r>
            <a:endParaRPr lang="ru-RU" sz="2400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0" name="Shape 182">
            <a:extLst>
              <a:ext uri="{FF2B5EF4-FFF2-40B4-BE49-F238E27FC236}">
                <a16:creationId xmlns:a16="http://schemas.microsoft.com/office/drawing/2014/main" id="{BFD88489-6E0B-4135-8262-7F3A21FA2621}"/>
              </a:ext>
            </a:extLst>
          </p:cNvPr>
          <p:cNvSpPr/>
          <p:nvPr/>
        </p:nvSpPr>
        <p:spPr>
          <a:xfrm>
            <a:off x="1324426" y="1444562"/>
            <a:ext cx="1800577" cy="317322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b="1" dirty="0">
                <a:solidFill>
                  <a:schemeClr val="lt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2018 год</a:t>
            </a:r>
          </a:p>
        </p:txBody>
      </p:sp>
      <p:sp>
        <p:nvSpPr>
          <p:cNvPr id="32" name="Shape 193">
            <a:extLst>
              <a:ext uri="{FF2B5EF4-FFF2-40B4-BE49-F238E27FC236}">
                <a16:creationId xmlns:a16="http://schemas.microsoft.com/office/drawing/2014/main" id="{76E74B1C-6AAB-4FEB-A1B5-6FC1B14DD20B}"/>
              </a:ext>
            </a:extLst>
          </p:cNvPr>
          <p:cNvSpPr/>
          <p:nvPr/>
        </p:nvSpPr>
        <p:spPr>
          <a:xfrm>
            <a:off x="4989900" y="1356983"/>
            <a:ext cx="1800577" cy="395259"/>
          </a:xfrm>
          <a:prstGeom prst="roundRect">
            <a:avLst>
              <a:gd name="adj" fmla="val 50000"/>
            </a:avLst>
          </a:prstGeom>
          <a:solidFill>
            <a:srgbClr val="0814F0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2018-2019</a:t>
            </a:r>
          </a:p>
        </p:txBody>
      </p:sp>
      <p:sp>
        <p:nvSpPr>
          <p:cNvPr id="33" name="Shape 189">
            <a:extLst>
              <a:ext uri="{FF2B5EF4-FFF2-40B4-BE49-F238E27FC236}">
                <a16:creationId xmlns:a16="http://schemas.microsoft.com/office/drawing/2014/main" id="{58FC88FB-1EAF-4393-9675-394418927B16}"/>
              </a:ext>
            </a:extLst>
          </p:cNvPr>
          <p:cNvSpPr/>
          <p:nvPr/>
        </p:nvSpPr>
        <p:spPr>
          <a:xfrm>
            <a:off x="8671908" y="1311623"/>
            <a:ext cx="1928941" cy="450261"/>
          </a:xfrm>
          <a:prstGeom prst="roundRect">
            <a:avLst>
              <a:gd name="adj" fmla="val 50000"/>
            </a:avLst>
          </a:prstGeom>
          <a:solidFill>
            <a:srgbClr val="22009A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ru-RU" b="1" dirty="0">
                <a:solidFill>
                  <a:schemeClr val="lt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2019-2020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AB525DD-2A6A-4B96-B5AA-A390536AE9E0}"/>
              </a:ext>
            </a:extLst>
          </p:cNvPr>
          <p:cNvGrpSpPr/>
          <p:nvPr/>
        </p:nvGrpSpPr>
        <p:grpSpPr>
          <a:xfrm>
            <a:off x="-8861" y="4536486"/>
            <a:ext cx="11749321" cy="2058322"/>
            <a:chOff x="4394111" y="1024129"/>
            <a:chExt cx="7343937" cy="838589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AEB7017E-3E18-422B-8D0C-9C372E0EFC99}"/>
                </a:ext>
              </a:extLst>
            </p:cNvPr>
            <p:cNvSpPr/>
            <p:nvPr/>
          </p:nvSpPr>
          <p:spPr>
            <a:xfrm>
              <a:off x="4607204" y="1024129"/>
              <a:ext cx="7130844" cy="838589"/>
            </a:xfrm>
            <a:prstGeom prst="rect">
              <a:avLst/>
            </a:prstGeom>
            <a:ln w="22225">
              <a:solidFill>
                <a:schemeClr val="accent4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D29E4D6-C6CD-48AF-962B-C441D90B6625}"/>
                </a:ext>
              </a:extLst>
            </p:cNvPr>
            <p:cNvSpPr txBox="1"/>
            <p:nvPr/>
          </p:nvSpPr>
          <p:spPr>
            <a:xfrm>
              <a:off x="4394111" y="1024129"/>
              <a:ext cx="7343937" cy="838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800" kern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 Unicode MS"/>
                <a:cs typeface="Arial Unicode MS"/>
              </a:endParaRP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3E58C9F-DBC0-4DC3-A28D-E1EA21C3CC6D}"/>
              </a:ext>
            </a:extLst>
          </p:cNvPr>
          <p:cNvSpPr/>
          <p:nvPr/>
        </p:nvSpPr>
        <p:spPr>
          <a:xfrm>
            <a:off x="451540" y="4638436"/>
            <a:ext cx="113842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701290" algn="l"/>
              </a:tabLst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К 2020 году планируется провести образовательные мероприятия для не менее, чем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500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школьников 1-11 классов и повысить информированность о профилактических мероприятиях в отношении здоровья не менее чем на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35%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от исходного уровня.</a:t>
            </a:r>
          </a:p>
        </p:txBody>
      </p:sp>
    </p:spTree>
    <p:extLst>
      <p:ext uri="{BB962C8B-B14F-4D97-AF65-F5344CB8AC3E}">
        <p14:creationId xmlns:p14="http://schemas.microsoft.com/office/powerpoint/2010/main" val="93720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1B2284A-6393-40AC-93A9-C009D419FBEA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24AE28AC-964B-4A72-A203-D360A98C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AEB17A6-946E-48AF-BD9D-24A58F4BED24}"/>
              </a:ext>
            </a:extLst>
          </p:cNvPr>
          <p:cNvSpPr/>
          <p:nvPr/>
        </p:nvSpPr>
        <p:spPr>
          <a:xfrm>
            <a:off x="3488249" y="331427"/>
            <a:ext cx="5562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Определение актуальных вопросов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8BEF19D-8990-4F56-BF56-9A65CBF10F5E}"/>
              </a:ext>
            </a:extLst>
          </p:cNvPr>
          <p:cNvSpPr/>
          <p:nvPr/>
        </p:nvSpPr>
        <p:spPr>
          <a:xfrm>
            <a:off x="222504" y="411534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Т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ематики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занятий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определяются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b="1" spc="-45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эпидемиологическими</a:t>
            </a:r>
            <a:r>
              <a:rPr lang="en-US" sz="2000" b="1" spc="-45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 и </a:t>
            </a:r>
            <a:r>
              <a:rPr lang="en-US" sz="2000" b="1" spc="-45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экологическими</a:t>
            </a:r>
            <a:r>
              <a:rPr lang="en-US" sz="2000" b="1" spc="-45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b="1" spc="-45" dirty="0" err="1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особенностями</a:t>
            </a:r>
            <a:r>
              <a:rPr lang="en-US" sz="2000" b="1" spc="-45" dirty="0">
                <a:solidFill>
                  <a:srgbClr val="C00000"/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ru-RU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г. Москвы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: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особое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внимание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уделяется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профилактике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заболеваний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органов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дыхания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сердечно-сосудистой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системы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аллергическим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заболеваниям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и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другим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нозологиям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,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наиболее</a:t>
            </a:r>
            <a:r>
              <a:rPr lang="en-US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spc="-45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распространенным</a:t>
            </a:r>
            <a:r>
              <a:rPr lang="ru-RU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* в г. Москва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E1A9F3-6451-4B74-BCB6-219A6D0CCEE9}"/>
              </a:ext>
            </a:extLst>
          </p:cNvPr>
          <p:cNvSpPr/>
          <p:nvPr/>
        </p:nvSpPr>
        <p:spPr>
          <a:xfrm>
            <a:off x="6637553" y="4045911"/>
            <a:ext cx="50583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Приоритетные направления образовательных мероприятий были определены на основании материалов приказа Министерства здравоохранения РФ от 26 октября 2017 г. № 869н </a:t>
            </a:r>
            <a:r>
              <a:rPr lang="ru-RU" sz="2000" b="1" spc="-45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“Об утверждении порядка проведения диспансеризации определенных групп взрослого населения”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AutoShape 2" descr="https://pp.userapi.com/c854228/v854228281/42ad9/7h-GwoNwQ_8.jpg">
            <a:extLst>
              <a:ext uri="{FF2B5EF4-FFF2-40B4-BE49-F238E27FC236}">
                <a16:creationId xmlns:a16="http://schemas.microsoft.com/office/drawing/2014/main" id="{322F0327-DED3-492C-933E-AEE6445600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100148" cy="210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pp.userapi.com/c854228/v854228281/42ad9/7h-GwoNwQ_8.jpg">
            <a:extLst>
              <a:ext uri="{FF2B5EF4-FFF2-40B4-BE49-F238E27FC236}">
                <a16:creationId xmlns:a16="http://schemas.microsoft.com/office/drawing/2014/main" id="{BF5B235A-9888-495A-925D-D19D34DE87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pp.userapi.com/c854228/v854228281/42ad9/7h-GwoNwQ_8.jpg">
            <a:extLst>
              <a:ext uri="{FF2B5EF4-FFF2-40B4-BE49-F238E27FC236}">
                <a16:creationId xmlns:a16="http://schemas.microsoft.com/office/drawing/2014/main" id="{4024B86A-8892-4E23-98B6-6C4648CEC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07" y="1429920"/>
            <a:ext cx="2135115" cy="2528971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p.userapi.com/c851036/v851036723/120a42/kLDepLzCJRg.jpg">
            <a:extLst>
              <a:ext uri="{FF2B5EF4-FFF2-40B4-BE49-F238E27FC236}">
                <a16:creationId xmlns:a16="http://schemas.microsoft.com/office/drawing/2014/main" id="{E965D9DE-241B-4E77-A548-7D1C8D3DB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78" y="1389261"/>
            <a:ext cx="2092145" cy="2540853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823E0A-6067-48F6-B136-87F122F6B727}"/>
              </a:ext>
            </a:extLst>
          </p:cNvPr>
          <p:cNvSpPr/>
          <p:nvPr/>
        </p:nvSpPr>
        <p:spPr>
          <a:xfrm>
            <a:off x="222503" y="6275373"/>
            <a:ext cx="11529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 данным Приказа Департамента здравоохранения города Москвы от 12.01.2018 № 13 «О проведении диспансеризации определенных групп взрослого населения в городе Москве»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A8B41D68-2F0D-4491-806D-C8544E195888}"/>
              </a:ext>
            </a:extLst>
          </p:cNvPr>
          <p:cNvCxnSpPr>
            <a:cxnSpLocks/>
          </p:cNvCxnSpPr>
          <p:nvPr/>
        </p:nvCxnSpPr>
        <p:spPr>
          <a:xfrm>
            <a:off x="222503" y="6292680"/>
            <a:ext cx="117561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 descr="C:\Users\user\Desktop\2.jpg"/>
          <p:cNvPicPr>
            <a:picLocks noChangeAspect="1" noChangeArrowheads="1"/>
          </p:cNvPicPr>
          <p:nvPr/>
        </p:nvPicPr>
        <p:blipFill>
          <a:blip r:embed="rId6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722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media.jelastic.com/blog/wp-content/uploads/2013/10/question_mark.jpg">
            <a:extLst>
              <a:ext uri="{FF2B5EF4-FFF2-40B4-BE49-F238E27FC236}">
                <a16:creationId xmlns:a16="http://schemas.microsoft.com/office/drawing/2014/main" id="{2FDB458A-CA4F-479D-B989-B9204D4C5A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8" r="20043"/>
          <a:stretch/>
        </p:blipFill>
        <p:spPr bwMode="auto">
          <a:xfrm>
            <a:off x="1729486" y="619064"/>
            <a:ext cx="1316520" cy="24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B8F7101E-E047-42A4-A554-6EE48E46B530}"/>
              </a:ext>
            </a:extLst>
          </p:cNvPr>
          <p:cNvSpPr/>
          <p:nvPr/>
        </p:nvSpPr>
        <p:spPr>
          <a:xfrm>
            <a:off x="2831417" y="449802"/>
            <a:ext cx="6400801" cy="280751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2E0EEF6-EF15-440B-ABB6-9E7592DBBC20}"/>
              </a:ext>
            </a:extLst>
          </p:cNvPr>
          <p:cNvSpPr/>
          <p:nvPr/>
        </p:nvSpPr>
        <p:spPr>
          <a:xfrm>
            <a:off x="3289935" y="1041827"/>
            <a:ext cx="56121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pc="-4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Зачем детям знать о диспансеризации?</a:t>
            </a:r>
          </a:p>
        </p:txBody>
      </p:sp>
      <p:pic>
        <p:nvPicPr>
          <p:cNvPr id="11270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E9B7B104-A571-407E-AB8A-622F69F09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064" y="3494954"/>
            <a:ext cx="2552049" cy="255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BDC741-2CCE-47B1-B9DC-8A8DD9EBFD14}"/>
              </a:ext>
            </a:extLst>
          </p:cNvPr>
          <p:cNvSpPr/>
          <p:nvPr/>
        </p:nvSpPr>
        <p:spPr>
          <a:xfrm>
            <a:off x="3773455" y="4001536"/>
            <a:ext cx="451672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spc="-4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Дети – «проводники» знаний для взрослых</a:t>
            </a:r>
            <a:r>
              <a:rPr lang="ru-RU" sz="4000" spc="-4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  <a:p>
            <a:pPr algn="ctr"/>
            <a:endParaRPr lang="ru-RU" spc="-45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2" name="Picture 8" descr="https://pp.userapi.com/c846322/v846322704/1fd44c/nKs_pMw-OeA.jpg">
            <a:extLst>
              <a:ext uri="{FF2B5EF4-FFF2-40B4-BE49-F238E27FC236}">
                <a16:creationId xmlns:a16="http://schemas.microsoft.com/office/drawing/2014/main" id="{17E56231-255F-47B8-8946-AEE6781E8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60"/>
          <a:stretch/>
        </p:blipFill>
        <p:spPr bwMode="auto">
          <a:xfrm>
            <a:off x="737887" y="3034251"/>
            <a:ext cx="2801302" cy="353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24AE28AC-964B-4A72-A203-D360A98C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2.jpg"/>
          <p:cNvPicPr>
            <a:picLocks noChangeAspect="1" noChangeArrowheads="1"/>
          </p:cNvPicPr>
          <p:nvPr/>
        </p:nvPicPr>
        <p:blipFill>
          <a:blip r:embed="rId6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846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K:\Фото\Общая для проекта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4825" y="4727277"/>
            <a:ext cx="2859658" cy="19064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6BD467A-B200-4667-843E-9F72E04F10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18" y="2656924"/>
            <a:ext cx="2438387" cy="1623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F3EC49-F4F2-4085-A197-4691110F50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250" t="31991" r="59124" b="17362"/>
          <a:stretch/>
        </p:blipFill>
        <p:spPr>
          <a:xfrm>
            <a:off x="7060607" y="1881533"/>
            <a:ext cx="2508086" cy="184900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BF939CB-EDFF-4BC4-AA7C-0964EF9C1336}"/>
              </a:ext>
            </a:extLst>
          </p:cNvPr>
          <p:cNvSpPr/>
          <p:nvPr/>
        </p:nvSpPr>
        <p:spPr>
          <a:xfrm>
            <a:off x="3703146" y="1450608"/>
            <a:ext cx="3357461" cy="2829953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6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F81B1CAE-F0E8-49C1-BA00-29C8A3831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E2B810-E339-46A9-A161-B791A9ECCD1C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E480807-DD23-4972-8519-CD53FABAF20F}"/>
              </a:ext>
            </a:extLst>
          </p:cNvPr>
          <p:cNvSpPr/>
          <p:nvPr/>
        </p:nvSpPr>
        <p:spPr>
          <a:xfrm>
            <a:off x="3560433" y="375121"/>
            <a:ext cx="5071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Подготовка материалов занятий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C38C4FE-36A6-4D87-A194-CBF82A1087FC}"/>
              </a:ext>
            </a:extLst>
          </p:cNvPr>
          <p:cNvSpPr/>
          <p:nvPr/>
        </p:nvSpPr>
        <p:spPr>
          <a:xfrm>
            <a:off x="-3591760" y="2411230"/>
            <a:ext cx="2737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Подготовка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врачами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, ординаторами и аспирантами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соответствующих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специальностей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endParaRP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Курирование процесса подготовки профессорско-преподавательским составом академии</a:t>
            </a:r>
          </a:p>
          <a:p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Изучение актуальных методик подачи материала (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интеракткные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занятия, активное обучение)</a:t>
            </a:r>
          </a:p>
        </p:txBody>
      </p:sp>
      <p:pic>
        <p:nvPicPr>
          <p:cNvPr id="14338" name="Picture 2" descr="https://pp.userapi.com/c855528/v855528569/41c6b/oJEtKh0LIRM.jpg">
            <a:extLst>
              <a:ext uri="{FF2B5EF4-FFF2-40B4-BE49-F238E27FC236}">
                <a16:creationId xmlns:a16="http://schemas.microsoft.com/office/drawing/2014/main" id="{0576E3EE-ECFE-4DDD-84AE-B5AD5D8B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277" y="2877165"/>
            <a:ext cx="2682652" cy="383743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pp.userapi.com/c851136/v851136569/1199f9/cZB_yOLSono.jpg">
            <a:extLst>
              <a:ext uri="{FF2B5EF4-FFF2-40B4-BE49-F238E27FC236}">
                <a16:creationId xmlns:a16="http://schemas.microsoft.com/office/drawing/2014/main" id="{8991F772-C6B5-45D4-9FDC-F57DDE481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60"/>
          <a:stretch/>
        </p:blipFill>
        <p:spPr bwMode="auto">
          <a:xfrm>
            <a:off x="9209789" y="1379053"/>
            <a:ext cx="2737951" cy="13925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s://pp.userapi.com/c851136/v851136569/119a02/aWqxamg_pAg.jpg">
            <a:extLst>
              <a:ext uri="{FF2B5EF4-FFF2-40B4-BE49-F238E27FC236}">
                <a16:creationId xmlns:a16="http://schemas.microsoft.com/office/drawing/2014/main" id="{75840AB8-EC9D-4B35-BC7F-A21A7D68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169" y="3979223"/>
            <a:ext cx="1693108" cy="249632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870EC09-AD55-4E8E-A6AB-B00809735B66}"/>
              </a:ext>
            </a:extLst>
          </p:cNvPr>
          <p:cNvSpPr/>
          <p:nvPr/>
        </p:nvSpPr>
        <p:spPr>
          <a:xfrm>
            <a:off x="3763148" y="1478913"/>
            <a:ext cx="32974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Информационные материалы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(брошюры, листовки)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Лекционные материалы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(презентации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Средства для оценки эффективности проведенного занятия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(анкеты, тесты, онлайн-опросники)</a:t>
            </a:r>
          </a:p>
          <a:p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132E756-201B-4D88-A680-0BA2A952F1A6}"/>
              </a:ext>
            </a:extLst>
          </p:cNvPr>
          <p:cNvSpPr/>
          <p:nvPr/>
        </p:nvSpPr>
        <p:spPr>
          <a:xfrm>
            <a:off x="287303" y="1402273"/>
            <a:ext cx="3115398" cy="1238379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A033EDB-AED5-4EB6-9858-8100444792CA}"/>
              </a:ext>
            </a:extLst>
          </p:cNvPr>
          <p:cNvSpPr/>
          <p:nvPr/>
        </p:nvSpPr>
        <p:spPr>
          <a:xfrm>
            <a:off x="380883" y="4374975"/>
            <a:ext cx="1953147" cy="2325198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5E5F86C-0DB0-49FE-B0C8-90C256479801}"/>
              </a:ext>
            </a:extLst>
          </p:cNvPr>
          <p:cNvSpPr/>
          <p:nvPr/>
        </p:nvSpPr>
        <p:spPr>
          <a:xfrm>
            <a:off x="2608201" y="7585151"/>
            <a:ext cx="3487798" cy="1208211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E799276-269C-46FF-99BA-F11824A0A714}"/>
              </a:ext>
            </a:extLst>
          </p:cNvPr>
          <p:cNvSpPr/>
          <p:nvPr/>
        </p:nvSpPr>
        <p:spPr>
          <a:xfrm>
            <a:off x="453845" y="1399280"/>
            <a:ext cx="3115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Подготовка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врачами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, ординаторами и аспирантами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соответствующих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специальностей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A429AC3-3D3E-4C17-B7A3-14319E8E92A4}"/>
              </a:ext>
            </a:extLst>
          </p:cNvPr>
          <p:cNvSpPr/>
          <p:nvPr/>
        </p:nvSpPr>
        <p:spPr>
          <a:xfrm>
            <a:off x="482339" y="4346953"/>
            <a:ext cx="17685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Изучение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актуальных методик подачи материала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(интерактивные занятия, активное обучение)</a:t>
            </a:r>
          </a:p>
        </p:txBody>
      </p:sp>
      <p:pic>
        <p:nvPicPr>
          <p:cNvPr id="14337" name="Рисунок 14336">
            <a:extLst>
              <a:ext uri="{FF2B5EF4-FFF2-40B4-BE49-F238E27FC236}">
                <a16:creationId xmlns:a16="http://schemas.microsoft.com/office/drawing/2014/main" id="{DAC9C497-4EB6-4234-845B-1E937554B9D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34" y="4468482"/>
            <a:ext cx="2769081" cy="1846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3" descr="C:\Users\user\Desktop\2.jpg"/>
          <p:cNvPicPr>
            <a:picLocks noChangeAspect="1" noChangeArrowheads="1"/>
          </p:cNvPicPr>
          <p:nvPr/>
        </p:nvPicPr>
        <p:blipFill>
          <a:blip r:embed="rId11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1B2284A-6393-40AC-93A9-C009D419FBEA}"/>
              </a:ext>
            </a:extLst>
          </p:cNvPr>
          <p:cNvSpPr/>
          <p:nvPr/>
        </p:nvSpPr>
        <p:spPr>
          <a:xfrm>
            <a:off x="2327049" y="221033"/>
            <a:ext cx="7346312" cy="83139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4" descr="https://pp.userapi.com/c845218/v845218888/2069e6/P865yvqZWso.jpg">
            <a:extLst>
              <a:ext uri="{FF2B5EF4-FFF2-40B4-BE49-F238E27FC236}">
                <a16:creationId xmlns:a16="http://schemas.microsoft.com/office/drawing/2014/main" id="{24AE28AC-964B-4A72-A203-D360A98C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255"/>
            <a:ext cx="1800577" cy="12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AEB17A6-946E-48AF-BD9D-24A58F4BED24}"/>
              </a:ext>
            </a:extLst>
          </p:cNvPr>
          <p:cNvSpPr/>
          <p:nvPr/>
        </p:nvSpPr>
        <p:spPr>
          <a:xfrm>
            <a:off x="4305895" y="355307"/>
            <a:ext cx="3388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Проведение занятий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748596-FD76-45A0-8F08-B46441A2C8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721" y="3945625"/>
            <a:ext cx="3855720" cy="2478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0B3743-9E5E-4EB2-8258-A113DD60188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878268" y="-2366606"/>
            <a:ext cx="3549907" cy="23666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843B4DD-05CA-411C-B497-F6A405315E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0" y="3939540"/>
            <a:ext cx="3733800" cy="243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B6CF62-CB45-49F5-A4EB-0632D2DE919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860" y="3502108"/>
            <a:ext cx="2516919" cy="33558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18C2343A-DB29-4A85-A3FA-A97178E9707D}"/>
              </a:ext>
            </a:extLst>
          </p:cNvPr>
          <p:cNvSpPr/>
          <p:nvPr/>
        </p:nvSpPr>
        <p:spPr>
          <a:xfrm>
            <a:off x="502986" y="1361241"/>
            <a:ext cx="5846255" cy="1284713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Занятия проводятся в виде квестов, викторин, дискуссий, круглых столов, ролевых и деловых игр, семинаров и в других форматах с использованием интерактивных форм обучения.</a:t>
            </a:r>
          </a:p>
          <a:p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0C436C1-056A-4011-ABF5-577B1DA78BF7}"/>
              </a:ext>
            </a:extLst>
          </p:cNvPr>
          <p:cNvSpPr/>
          <p:nvPr/>
        </p:nvSpPr>
        <p:spPr>
          <a:xfrm>
            <a:off x="502986" y="2853751"/>
            <a:ext cx="5846255" cy="994952"/>
          </a:xfrm>
          <a:prstGeom prst="rect">
            <a:avLst/>
          </a:prstGeom>
          <a:ln w="22225">
            <a:solidFill>
              <a:schemeClr val="accent4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rial Unicode MS"/>
              </a:rPr>
              <a:t>Выбор формата проведения каждого занятия определяется индивидуально в соответствие с возрастом школьников</a:t>
            </a:r>
            <a:endParaRPr lang="ru-RU" sz="2000" dirty="0"/>
          </a:p>
        </p:txBody>
      </p:sp>
      <p:pic>
        <p:nvPicPr>
          <p:cNvPr id="16386" name="Picture 2" descr="https://pp.userapi.com/c851428/v851428888/11d7c9/qL-5kcM5ZdA.jpg">
            <a:extLst>
              <a:ext uri="{FF2B5EF4-FFF2-40B4-BE49-F238E27FC236}">
                <a16:creationId xmlns:a16="http://schemas.microsoft.com/office/drawing/2014/main" id="{19B6C8D2-AEFC-485A-888B-F02CDF65C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3704" y="1519602"/>
            <a:ext cx="1018688" cy="77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user\Desktop\2.jpg"/>
          <p:cNvPicPr>
            <a:picLocks noChangeAspect="1" noChangeArrowheads="1"/>
          </p:cNvPicPr>
          <p:nvPr/>
        </p:nvPicPr>
        <p:blipFill>
          <a:blip r:embed="rId9" cstate="print"/>
          <a:srcRect t="11320" r="14452" b="10386"/>
          <a:stretch>
            <a:fillRect/>
          </a:stretch>
        </p:blipFill>
        <p:spPr bwMode="auto">
          <a:xfrm>
            <a:off x="10158152" y="0"/>
            <a:ext cx="2033848" cy="1379913"/>
          </a:xfrm>
          <a:prstGeom prst="rect">
            <a:avLst/>
          </a:prstGeom>
          <a:noFill/>
        </p:spPr>
      </p:pic>
      <p:pic>
        <p:nvPicPr>
          <p:cNvPr id="9217" name="Picture 1" descr="K:\Грант\фото\фото (106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" y="3934460"/>
            <a:ext cx="3802380" cy="24434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18" name="Picture 2" descr="K:\Грант\фото\фото (122).JPG"/>
          <p:cNvPicPr>
            <a:picLocks noChangeAspect="1" noChangeArrowheads="1"/>
          </p:cNvPicPr>
          <p:nvPr/>
        </p:nvPicPr>
        <p:blipFill>
          <a:blip r:embed="rId11" cstate="print"/>
          <a:srcRect t="34000"/>
          <a:stretch>
            <a:fillRect/>
          </a:stretch>
        </p:blipFill>
        <p:spPr bwMode="auto">
          <a:xfrm>
            <a:off x="6630786" y="1371600"/>
            <a:ext cx="5142114" cy="22625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0" y="6427113"/>
            <a:ext cx="12192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50" dirty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Фотосъемка участников образовательных мероприятий осуществляется согласно договору о сотрудничестве Академии с подшефными учреждениями с разрешения попечительского совета школьников. Проект одобрен Комитетом по этике научных исследований РМАНПО</a:t>
            </a:r>
          </a:p>
        </p:txBody>
      </p:sp>
    </p:spTree>
    <p:extLst>
      <p:ext uri="{BB962C8B-B14F-4D97-AF65-F5344CB8AC3E}">
        <p14:creationId xmlns:p14="http://schemas.microsoft.com/office/powerpoint/2010/main" val="1280070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4168</TotalTime>
  <Words>1288</Words>
  <Application>Microsoft Office PowerPoint</Application>
  <PresentationFormat>Широкоэкранный</PresentationFormat>
  <Paragraphs>117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Асоскова</dc:creator>
  <cp:lastModifiedBy>Анастасия Асоскова</cp:lastModifiedBy>
  <cp:revision>117</cp:revision>
  <dcterms:created xsi:type="dcterms:W3CDTF">2019-05-13T16:14:01Z</dcterms:created>
  <dcterms:modified xsi:type="dcterms:W3CDTF">2019-06-15T11:44:40Z</dcterms:modified>
</cp:coreProperties>
</file>