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6" r:id="rId4"/>
    <p:sldId id="271" r:id="rId5"/>
    <p:sldId id="273" r:id="rId6"/>
    <p:sldId id="274" r:id="rId7"/>
    <p:sldId id="270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/>
  </p:normalViewPr>
  <p:slideViewPr>
    <p:cSldViewPr>
      <p:cViewPr>
        <p:scale>
          <a:sx n="80" d="100"/>
          <a:sy n="80" d="100"/>
        </p:scale>
        <p:origin x="-89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FCC3-4BF1-47E7-BE8E-546272901DF7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8E1AC-F273-41A8-8AFF-B79B8A599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4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D19E-A4D1-4640-88CF-C1A61FE5E98C}" type="datetimeFigureOut">
              <a:rPr lang="ru-RU"/>
              <a:pPr>
                <a:defRPr/>
              </a:pPr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0244-050B-4BD2-9328-E49CA3250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FB1B-EEF8-4C7D-92DC-8251218AC847}" type="datetimeFigureOut">
              <a:rPr lang="ru-RU"/>
              <a:pPr>
                <a:defRPr/>
              </a:pPr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5A06-350A-405D-A54A-EC63638A5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9364-67B0-406E-94EC-AC8E30F2B2ED}" type="datetimeFigureOut">
              <a:rPr lang="ru-RU"/>
              <a:pPr>
                <a:defRPr/>
              </a:pPr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499D-B5CA-43E9-B10C-803591B76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A5751-75B5-408B-B3C8-E4B0F1D5F1C0}" type="datetimeFigureOut">
              <a:rPr lang="ru-RU"/>
              <a:pPr>
                <a:defRPr/>
              </a:pPr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D546-2F74-4B3B-A063-3BB431B6E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95E8-8AB1-4DEC-9690-04CA0C62E2A7}" type="datetimeFigureOut">
              <a:rPr lang="ru-RU"/>
              <a:pPr>
                <a:defRPr/>
              </a:pPr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0451B-5C01-4A25-88F0-2CA20A1FA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B5F61-79F3-4A23-B772-4D5AB108B694}" type="datetimeFigureOut">
              <a:rPr lang="ru-RU"/>
              <a:pPr>
                <a:defRPr/>
              </a:pPr>
              <a:t>09.08.2018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6307-2B8B-4F5D-BBDC-036A1E44F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495B-48AA-45A1-824C-A8A9FDD6CB5B}" type="datetimeFigureOut">
              <a:rPr lang="ru-RU"/>
              <a:pPr>
                <a:defRPr/>
              </a:pPr>
              <a:t>09.08.2018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C4096-1312-4196-959A-45922601B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2FAC-4D29-4A4D-ABF5-B16C74F583DD}" type="datetimeFigureOut">
              <a:rPr lang="ru-RU"/>
              <a:pPr>
                <a:defRPr/>
              </a:pPr>
              <a:t>09.08.2018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D0B1-69F0-43DA-BAFA-9C90F0184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016F-564A-4897-88AE-B3BF6905576B}" type="datetimeFigureOut">
              <a:rPr lang="ru-RU"/>
              <a:pPr>
                <a:defRPr/>
              </a:pPr>
              <a:t>09.08.2018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0ACE-DB57-4493-BAAE-6D64CCC7D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8906-D23D-4FC1-9CB0-73881069FC37}" type="datetimeFigureOut">
              <a:rPr lang="ru-RU"/>
              <a:pPr>
                <a:defRPr/>
              </a:pPr>
              <a:t>09.08.2018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3A4D-9D06-4BFB-BB40-B798944F3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85BC-489E-40E4-9288-0DBD4965BF39}" type="datetimeFigureOut">
              <a:rPr lang="ru-RU"/>
              <a:pPr>
                <a:defRPr/>
              </a:pPr>
              <a:t>09.08.2018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6AF9-46A0-4DC5-9E5B-C74A4EA7E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9FA3F5-3430-4CB9-AFB3-C7BD0E5D55BB}" type="datetimeFigureOut">
              <a:rPr lang="ru-RU"/>
              <a:pPr>
                <a:defRPr/>
              </a:pPr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D6434C-BC3C-4474-AC93-68D6EC478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ixtrim@mail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parajita" pitchFamily="34" charset="0"/>
              </a:rPr>
              <a:t>Социальная программа </a:t>
            </a:r>
            <a:br>
              <a:rPr lang="ru-RU" sz="60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parajita" pitchFamily="34" charset="0"/>
              </a:rPr>
            </a:br>
            <a:r>
              <a:rPr lang="ru-RU" sz="60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parajita" pitchFamily="34" charset="0"/>
              </a:rPr>
              <a:t>«Дай лапу, друг»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071942"/>
            <a:ext cx="3629028" cy="1852610"/>
          </a:xfr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Автор:  Ефимова И.А., руководитель волонтерского отряда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ВОЛчОК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» ЗСП ЯМР Ярославской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-7143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Результаты программы к июню 2018 года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28625" y="500063"/>
            <a:ext cx="828675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За период реализации программы было:</a:t>
            </a:r>
          </a:p>
          <a:p>
            <a:r>
              <a:rPr lang="ru-RU" sz="2400" dirty="0"/>
              <a:t>• организовано 3 благотворительных сбора, 4 акции «Бумажное счастье»;</a:t>
            </a:r>
          </a:p>
          <a:p>
            <a:r>
              <a:rPr lang="ru-RU" sz="2400" dirty="0"/>
              <a:t>• написано 18 постов о </a:t>
            </a:r>
            <a:r>
              <a:rPr lang="ru-RU" sz="2400" dirty="0" err="1"/>
              <a:t>пристройстве</a:t>
            </a:r>
            <a:r>
              <a:rPr lang="ru-RU" sz="2400" dirty="0"/>
              <a:t> 8 собак, 3 из которых благополучно обрели дом, а также 19 постов в целом о приюте «Ковчег» и его нуждах;</a:t>
            </a:r>
          </a:p>
          <a:p>
            <a:r>
              <a:rPr lang="ru-RU" sz="2400" dirty="0"/>
              <a:t>• собрано около 2500 кг макулатуры, около 140 кг корма для собак;</a:t>
            </a:r>
          </a:p>
          <a:p>
            <a:r>
              <a:rPr lang="ru-RU" sz="2400" dirty="0"/>
              <a:t>• </a:t>
            </a:r>
            <a:r>
              <a:rPr lang="ru-RU" sz="2400" dirty="0">
                <a:latin typeface="+mj-lt"/>
              </a:rPr>
              <a:t>организовано 7 классных часов для </a:t>
            </a:r>
          </a:p>
          <a:p>
            <a:r>
              <a:rPr lang="ru-RU" sz="2400" dirty="0">
                <a:latin typeface="+mj-lt"/>
              </a:rPr>
              <a:t>120 школьников;</a:t>
            </a:r>
          </a:p>
          <a:p>
            <a:r>
              <a:rPr lang="ru-RU" sz="2400" dirty="0"/>
              <a:t>• в направление волонтерской </a:t>
            </a:r>
          </a:p>
          <a:p>
            <a:r>
              <a:rPr lang="ru-RU" sz="2400" dirty="0"/>
              <a:t>деятельности «помощь</a:t>
            </a:r>
          </a:p>
          <a:p>
            <a:r>
              <a:rPr lang="ru-RU" sz="2400" dirty="0"/>
              <a:t> животным» вовлечено 16</a:t>
            </a:r>
          </a:p>
          <a:p>
            <a:r>
              <a:rPr lang="ru-RU" sz="2400" dirty="0"/>
              <a:t> волонтеров;      </a:t>
            </a:r>
          </a:p>
          <a:p>
            <a:r>
              <a:rPr lang="ru-RU" sz="2400" dirty="0"/>
              <a:t>• новыми участниками</a:t>
            </a:r>
          </a:p>
          <a:p>
            <a:r>
              <a:rPr lang="ru-RU" sz="2400" dirty="0"/>
              <a:t> добровольческого движения </a:t>
            </a:r>
          </a:p>
          <a:p>
            <a:r>
              <a:rPr lang="ru-RU" sz="2400" dirty="0"/>
              <a:t>стали 11 человек.</a:t>
            </a:r>
          </a:p>
          <a:p>
            <a:endParaRPr lang="ru-RU" dirty="0"/>
          </a:p>
        </p:txBody>
      </p:sp>
      <p:pic>
        <p:nvPicPr>
          <p:cNvPr id="11268" name="Picture 4" descr="Собака домашнее животное с красной чашей, полной еды Бесплатные вектор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3071813"/>
            <a:ext cx="3786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0" y="777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/>
              <a:t>Социальный эффект</a:t>
            </a: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142875" y="850692"/>
            <a:ext cx="87153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Уменьшение количества бездомных животных на улицах и в приютах г. Ярославля и его окрестностях и увеличение числа собак, переехавших на постоянное место жительство к новым хозяевам;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endParaRPr lang="ru-RU" sz="2400" dirty="0">
              <a:latin typeface="Arial" charset="0"/>
              <a:ea typeface="SimSun" pitchFamily="2" charset="-122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Воспитание в  детях школьного возраста чувства заботы и ответственности перед животными;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endParaRPr lang="ru-RU" sz="2400" dirty="0">
              <a:latin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Улучшение условий пребывания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собак в приюте;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endParaRPr lang="ru-RU" sz="2400" dirty="0">
              <a:latin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Увеличение числа неравнодушных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людей к проблеме существования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бездомных животных.</a:t>
            </a:r>
            <a:endParaRPr lang="ru-RU" sz="2400" dirty="0">
              <a:latin typeface="Arial" charset="0"/>
            </a:endParaRPr>
          </a:p>
        </p:txBody>
      </p:sp>
      <p:pic>
        <p:nvPicPr>
          <p:cNvPr id="4" name="Picture 2" descr="Собака любит кость Бесплатные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429032"/>
            <a:ext cx="3500430" cy="342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Эффективность реализации программы</a:t>
            </a:r>
            <a:endParaRPr lang="ru-RU" sz="4000" b="1" dirty="0"/>
          </a:p>
        </p:txBody>
      </p:sp>
      <p:pic>
        <p:nvPicPr>
          <p:cNvPr id="1026" name="Picture 2" descr="https://psv4.userapi.com/c848420/u88509186/docs/d9/0f481cb6af7d/20180630_203058_002.jpg?extra=CXr3On3onwYm3NrveAPT3gDCVAdJzFx3EAnFUd5utUd-oTSjZ1O7z7ys9agt8yYZoe-e-vQN0GkM2N_r9JahAt4OJY9wxJCTrRERnnPjZWkoaGKUNsZidc6aaicFO_DV5IQ55gCg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5794" r="11465" b="9722"/>
          <a:stretch/>
        </p:blipFill>
        <p:spPr bwMode="auto">
          <a:xfrm rot="5400000">
            <a:off x="904179" y="-211481"/>
            <a:ext cx="3325528" cy="513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sv4.userapi.com/c848232/u88509186/docs/d17/eacc94c9770b/20180809_171215_001.jpg?extra=QaONVdmWaMGa1yfEgj-X-zuoU1kjwRoDElgxcITRkaHG6WHS5vl699nqMyLybY1um1Iwxe8trYp3DiC-C4hgGVtyAw33OOKWbhOEogRW9DQNueaBqusoeH7AMdhRBIEYYXOCUkdMx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11976" r="5225" b="8373"/>
          <a:stretch/>
        </p:blipFill>
        <p:spPr bwMode="auto">
          <a:xfrm rot="16200000">
            <a:off x="4942069" y="2683004"/>
            <a:ext cx="3270978" cy="505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3" y="1412776"/>
            <a:ext cx="323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год, начало реализации проекта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08504"/>
            <a:ext cx="4052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год, момент подачи заявки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5280472" y="1717864"/>
            <a:ext cx="509163" cy="321549"/>
          </a:xfrm>
          <a:prstGeom prst="rightArrow">
            <a:avLst/>
          </a:prstGeom>
          <a:solidFill>
            <a:srgbClr val="717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347864" y="5597109"/>
            <a:ext cx="509163" cy="321549"/>
          </a:xfrm>
          <a:prstGeom prst="rightArrow">
            <a:avLst/>
          </a:prstGeom>
          <a:solidFill>
            <a:srgbClr val="717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Эффективность реализации программы</a:t>
            </a:r>
            <a:endParaRPr lang="ru-RU" sz="4000" b="1" dirty="0"/>
          </a:p>
        </p:txBody>
      </p:sp>
      <p:pic>
        <p:nvPicPr>
          <p:cNvPr id="2050" name="Picture 2" descr="https://psv4.userapi.com/c848420/u88509186/docs/d4/01189fa8abbe/20180630_203058_003.jpg?extra=Vwfu46-otZSBP0Q90vZk8eKOwS_WsH5KEFPFUKDaO4v-HDlLwSJqgtQePIuBtXSBdsYiaYJMD0KeTetoATbVzruBCTIMRWNAvyfNpasDqf2hG8lHMwdlu-D-5w66jOpXQRsku0-o_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t="5637" r="9141" b="6989"/>
          <a:stretch/>
        </p:blipFill>
        <p:spPr bwMode="auto">
          <a:xfrm rot="5400000">
            <a:off x="820925" y="3594"/>
            <a:ext cx="3107572" cy="474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sv4.userapi.com/c848232/u88509186/docs/d13/a238bcbc97f9/20180809_171215_002.jpg?extra=dbX01VuiIjNp-h-4mCqEjCOYCrwvpNCgaT7wW5eK9GRIwbpfPvcpHdwuThI4gCCODYTGwx_5DAO4vGesnYwfQPH2kTCSZL8msaidbKnJdm5N4N2E7bAv7xh9aOfqu4YJrn6EIF3ew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3" t="11473" r="5318" b="8282"/>
          <a:stretch/>
        </p:blipFill>
        <p:spPr bwMode="auto">
          <a:xfrm rot="16200000">
            <a:off x="4806485" y="2543367"/>
            <a:ext cx="3360069" cy="52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5" y="1412776"/>
            <a:ext cx="3666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год, начало реализации проекта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08504"/>
            <a:ext cx="4052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год, момент подачи заявки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4896598" y="1667499"/>
            <a:ext cx="509163" cy="321549"/>
          </a:xfrm>
          <a:prstGeom prst="rightArrow">
            <a:avLst/>
          </a:prstGeom>
          <a:solidFill>
            <a:srgbClr val="717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03848" y="5717952"/>
            <a:ext cx="509163" cy="321549"/>
          </a:xfrm>
          <a:prstGeom prst="rightArrow">
            <a:avLst/>
          </a:prstGeom>
          <a:solidFill>
            <a:srgbClr val="717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Эффективность реализации программы</a:t>
            </a:r>
            <a:endParaRPr lang="ru-RU" sz="4000" b="1" dirty="0"/>
          </a:p>
        </p:txBody>
      </p:sp>
      <p:pic>
        <p:nvPicPr>
          <p:cNvPr id="3074" name="Picture 2" descr="https://psv4.userapi.com/c848420/u88509186/docs/d1/9daffd47a1cd/20180630_203058_001.jpg?extra=qBE0NPIxmo2HfqQmyZd3P6S1wHkxReOIEUgAR-ufmMSDNGJ-D4S1QME9SKK8rxrjUER0bCLClGrctTFippMiuOV7WnBoKN0L8OCUPzNi2nn8CIbD1-cpOvKzTYW_G3xUvpGD7ZZB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9366" r="8494" b="10978"/>
          <a:stretch/>
        </p:blipFill>
        <p:spPr bwMode="auto">
          <a:xfrm rot="5400000">
            <a:off x="693620" y="135219"/>
            <a:ext cx="3336966" cy="46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sv4.userapi.com/c848232/u88509186/docs/d8/ab401cc3dc6a/20180809_171138.jpg?extra=J47NR6Dqo-YNL8v700whzERk5tVkdXw2vY-1YUo38jjZO4NIMrbA3DsWlCGg979NuDRiqi5eKttsTh0kCn8NYAOl7yCrzhltyFVrrW5vl2GhkPQVYXXpBnwth-7aMLvhYLx8JNiPc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3" t="8163" r="11550" b="13281"/>
          <a:stretch/>
        </p:blipFill>
        <p:spPr bwMode="auto">
          <a:xfrm rot="5400000">
            <a:off x="4831767" y="2572285"/>
            <a:ext cx="3404394" cy="5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3885" y="1412776"/>
            <a:ext cx="396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год, начало реализации проекта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08504"/>
            <a:ext cx="4052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год, момент подачи заявки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4708632" y="1717863"/>
            <a:ext cx="509163" cy="321549"/>
          </a:xfrm>
          <a:prstGeom prst="rightArrow">
            <a:avLst/>
          </a:prstGeom>
          <a:solidFill>
            <a:srgbClr val="717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131840" y="5717952"/>
            <a:ext cx="509163" cy="321549"/>
          </a:xfrm>
          <a:prstGeom prst="rightArrow">
            <a:avLst/>
          </a:prstGeom>
          <a:solidFill>
            <a:srgbClr val="717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040BA485-96F8-48E8-8DB4-B5AC304C5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7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/>
              <a:t>Благодарственные письма</a:t>
            </a:r>
          </a:p>
        </p:txBody>
      </p:sp>
      <p:pic>
        <p:nvPicPr>
          <p:cNvPr id="6" name="Рисунок 5" descr="Изображение выглядит как собака, черный, животное, млекопитающее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93AAB23-870B-4D8A-83F3-CD404592B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2548" b="1960"/>
          <a:stretch/>
        </p:blipFill>
        <p:spPr>
          <a:xfrm>
            <a:off x="586990" y="1268760"/>
            <a:ext cx="3768986" cy="54006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CFA0A07C-96F4-42E3-9803-5A1959E26C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/>
          <a:stretch/>
        </p:blipFill>
        <p:spPr>
          <a:xfrm>
            <a:off x="4932040" y="1268760"/>
            <a:ext cx="366140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9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506B43-B8AE-45C4-A36E-B4A01B1E4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829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/>
              <a:t>Ожидаемые результаты</a:t>
            </a:r>
          </a:p>
          <a:p>
            <a:pPr algn="ctr"/>
            <a:r>
              <a:rPr lang="ru-RU" sz="2400" b="1" dirty="0"/>
              <a:t>Планы на июль-декабрь 2018 года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351A67E8-C05D-41C6-B3F7-EFDCD591F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13" y="1323920"/>
            <a:ext cx="871537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+mj-lt"/>
                <a:ea typeface="SimSun" pitchFamily="2" charset="-122"/>
                <a:cs typeface="Times New Roman" pitchFamily="18" charset="0"/>
              </a:rPr>
              <a:t> Улучшение знаний волонтеров о поведении собак с элементами профориентации молодежи (повышение интереса к профессии кинолога), обучение не менее 18 волонтеров навыкам дрессировки;</a:t>
            </a:r>
            <a:endParaRPr lang="ru-RU" sz="2200" dirty="0">
              <a:latin typeface="+mj-lt"/>
              <a:ea typeface="SimSun" pitchFamily="2" charset="-122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+mj-lt"/>
                <a:ea typeface="SimSun" pitchFamily="2" charset="-122"/>
                <a:cs typeface="Times New Roman" pitchFamily="18" charset="0"/>
              </a:rPr>
              <a:t> Организация 2 сборов макулатуры «Бумажное счастье» (июль и ноябрь);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</a:rPr>
              <a:t> Проведение не менее 5 классных часов </a:t>
            </a:r>
            <a:r>
              <a:rPr lang="ru-RU" sz="2200" dirty="0"/>
              <a:t>«Мы в ответе за тех, кого приручили» </a:t>
            </a:r>
            <a:r>
              <a:rPr lang="ru-RU" sz="2200" dirty="0">
                <a:latin typeface="+mj-lt"/>
              </a:rPr>
              <a:t>в первой половине 2018-19 учебного года;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</a:rPr>
              <a:t> </a:t>
            </a:r>
            <a:r>
              <a:rPr lang="ru-RU" sz="2200" dirty="0" err="1">
                <a:latin typeface="+mj-lt"/>
              </a:rPr>
              <a:t>Пристройство</a:t>
            </a:r>
            <a:r>
              <a:rPr lang="ru-RU" sz="2200" dirty="0">
                <a:latin typeface="+mj-lt"/>
              </a:rPr>
              <a:t> не менее 9 собак приюта «Ковчег», обученных с помощью волонтеров базовым командам;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</a:rPr>
              <a:t> Вовлечение не менее 7 новых волонтеров в направление «помощь животным»;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+mj-lt"/>
                <a:ea typeface="SimSun" pitchFamily="2" charset="-122"/>
              </a:rPr>
              <a:t> Продолжение активного освещения деятельности волонтеров в рамках программы «Дай лапу, друг!» и информирования людей о нуждах и подопечных приюта.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endParaRPr lang="ru-R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7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95536" y="0"/>
            <a:ext cx="70008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/>
              <a:t>Социальная программа «Дай лапу, друг!»</a:t>
            </a:r>
          </a:p>
        </p:txBody>
      </p:sp>
      <p:pic>
        <p:nvPicPr>
          <p:cNvPr id="2" name="Picture 2" descr="https://pp.userapi.com/c621509/v621509816/3032a/1_oT2xMInHk.jpg"/>
          <p:cNvPicPr>
            <a:picLocks noChangeAspect="1" noChangeArrowheads="1"/>
          </p:cNvPicPr>
          <p:nvPr/>
        </p:nvPicPr>
        <p:blipFill>
          <a:blip r:embed="rId2" cstate="print"/>
          <a:srcRect t="11842" b="9704"/>
          <a:stretch>
            <a:fillRect/>
          </a:stretch>
        </p:blipFill>
        <p:spPr bwMode="auto">
          <a:xfrm>
            <a:off x="5500694" y="1071545"/>
            <a:ext cx="3500462" cy="488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57188" y="2143125"/>
            <a:ext cx="48577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Segoe Print" pitchFamily="2" charset="0"/>
              </a:rPr>
              <a:t>«Чаще всего настоящий друг подает тебе не руку, а лапу»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55576" y="5517232"/>
            <a:ext cx="45005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Автор программы: </a:t>
            </a:r>
            <a:endParaRPr lang="en-US" dirty="0"/>
          </a:p>
          <a:p>
            <a:r>
              <a:rPr lang="ru-RU" dirty="0"/>
              <a:t>Ефимова Ирина Александровна</a:t>
            </a:r>
            <a:endParaRPr lang="en-US" dirty="0"/>
          </a:p>
          <a:p>
            <a:r>
              <a:rPr lang="en-US" dirty="0">
                <a:hlinkClick r:id="rId3"/>
              </a:rPr>
              <a:t>fixtrim@mail.ru</a:t>
            </a:r>
            <a:endParaRPr lang="en-US" dirty="0"/>
          </a:p>
          <a:p>
            <a:r>
              <a:rPr lang="en-US" dirty="0"/>
              <a:t>8 (980) 740-41-95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389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Социальная программа  «Дай лапу, друг»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«Дай лапу, друг»</dc:title>
  <dc:creator>Пользователь Windows</dc:creator>
  <cp:lastModifiedBy>Настя</cp:lastModifiedBy>
  <cp:revision>57</cp:revision>
  <dcterms:created xsi:type="dcterms:W3CDTF">2018-01-05T10:20:39Z</dcterms:created>
  <dcterms:modified xsi:type="dcterms:W3CDTF">2018-08-09T19:33:06Z</dcterms:modified>
</cp:coreProperties>
</file>