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0" r:id="rId4"/>
    <p:sldId id="261" r:id="rId5"/>
    <p:sldId id="259" r:id="rId6"/>
    <p:sldId id="263" r:id="rId7"/>
    <p:sldId id="265" r:id="rId8"/>
    <p:sldId id="268" r:id="rId9"/>
    <p:sldId id="264" r:id="rId10"/>
    <p:sldId id="267" r:id="rId11"/>
    <p:sldId id="266" r:id="rId12"/>
    <p:sldId id="270" r:id="rId13"/>
    <p:sldId id="269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8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87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42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1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79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067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430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15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91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681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02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07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18864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" pitchFamily="18" charset="0"/>
              </a:rPr>
              <a:t>Муниципальное бюджетное общеобразовательное учреждение «</a:t>
            </a:r>
            <a:r>
              <a:rPr lang="ru-RU" dirty="0" err="1">
                <a:solidFill>
                  <a:schemeClr val="bg1"/>
                </a:solidFill>
                <a:latin typeface="Century" pitchFamily="18" charset="0"/>
              </a:rPr>
              <a:t>Надеждинская</a:t>
            </a:r>
            <a:r>
              <a:rPr lang="ru-RU" dirty="0">
                <a:solidFill>
                  <a:schemeClr val="bg1"/>
                </a:solidFill>
                <a:latin typeface="Century" pitchFamily="18" charset="0"/>
              </a:rPr>
              <a:t> основная общеобразовательная школа имени полного кавалера орденов Славы </a:t>
            </a:r>
            <a:r>
              <a:rPr lang="ru-RU" dirty="0" err="1">
                <a:solidFill>
                  <a:schemeClr val="bg1"/>
                </a:solidFill>
                <a:latin typeface="Century" pitchFamily="18" charset="0"/>
              </a:rPr>
              <a:t>В.Р.Платонова</a:t>
            </a:r>
            <a:r>
              <a:rPr lang="ru-RU" dirty="0">
                <a:solidFill>
                  <a:schemeClr val="bg1"/>
                </a:solidFill>
                <a:latin typeface="Century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entury" pitchFamily="18" charset="0"/>
              </a:rPr>
              <a:t>Кайбицкого</a:t>
            </a:r>
            <a:r>
              <a:rPr lang="ru-RU" dirty="0">
                <a:solidFill>
                  <a:schemeClr val="bg1"/>
                </a:solidFill>
                <a:latin typeface="Century" pitchFamily="18" charset="0"/>
              </a:rPr>
              <a:t> муниципального района Республики Татарстан»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8494" y="1643298"/>
            <a:ext cx="63367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" pitchFamily="18" charset="0"/>
              </a:rPr>
              <a:t>Научно - исследовательский проект</a:t>
            </a:r>
          </a:p>
          <a:p>
            <a:r>
              <a:rPr lang="ru-RU" sz="2800" dirty="0">
                <a:solidFill>
                  <a:schemeClr val="bg1"/>
                </a:solidFill>
                <a:latin typeface="Century" pitchFamily="18" charset="0"/>
              </a:rPr>
              <a:t> по экологии по теме: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entury" pitchFamily="18" charset="0"/>
              </a:rPr>
              <a:t>«Пришельцы или инвазивные виды моей «малой» Родины»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44478" y="51571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" pitchFamily="18" charset="0"/>
              </a:rPr>
              <a:t>Выполнила ученица 9 класса</a:t>
            </a:r>
          </a:p>
          <a:p>
            <a:r>
              <a:rPr lang="ru-RU" dirty="0">
                <a:solidFill>
                  <a:schemeClr val="bg1"/>
                </a:solidFill>
                <a:latin typeface="Century" pitchFamily="18" charset="0"/>
              </a:rPr>
              <a:t>Платонова Виктория Борисовна</a:t>
            </a:r>
          </a:p>
          <a:p>
            <a:r>
              <a:rPr lang="ru-RU" dirty="0" smtClean="0">
                <a:solidFill>
                  <a:schemeClr val="bg1"/>
                </a:solidFill>
                <a:latin typeface="Century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6165304"/>
            <a:ext cx="2193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" pitchFamily="18" charset="0"/>
              </a:rPr>
              <a:t>2019  учебный год</a:t>
            </a:r>
          </a:p>
        </p:txBody>
      </p:sp>
    </p:spTree>
    <p:extLst>
      <p:ext uri="{BB962C8B-B14F-4D97-AF65-F5344CB8AC3E}">
        <p14:creationId xmlns:p14="http://schemas.microsoft.com/office/powerpoint/2010/main" val="186573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6478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100" u="sng" dirty="0">
                <a:solidFill>
                  <a:schemeClr val="bg1"/>
                </a:solidFill>
                <a:latin typeface="Century" pitchFamily="18" charset="0"/>
              </a:rPr>
              <a:t>Проблема</a:t>
            </a:r>
            <a:r>
              <a:rPr lang="ru-RU" sz="3100" dirty="0">
                <a:solidFill>
                  <a:schemeClr val="bg1"/>
                </a:solidFill>
                <a:latin typeface="Century" pitchFamily="18" charset="0"/>
              </a:rPr>
              <a:t>: </a:t>
            </a:r>
            <a:endParaRPr lang="ru-RU" sz="3100" dirty="0" smtClean="0">
              <a:solidFill>
                <a:schemeClr val="bg1"/>
              </a:solidFill>
              <a:latin typeface="Century" pitchFamily="18" charset="0"/>
            </a:endParaRPr>
          </a:p>
          <a:p>
            <a:r>
              <a:rPr lang="ru-RU" sz="3100" dirty="0" smtClean="0">
                <a:solidFill>
                  <a:schemeClr val="bg1"/>
                </a:solidFill>
                <a:latin typeface="Century" pitchFamily="18" charset="0"/>
              </a:rPr>
              <a:t>меры </a:t>
            </a:r>
            <a:r>
              <a:rPr lang="ru-RU" sz="3100" dirty="0">
                <a:solidFill>
                  <a:schemeClr val="bg1"/>
                </a:solidFill>
                <a:latin typeface="Century" pitchFamily="18" charset="0"/>
              </a:rPr>
              <a:t>борьбы с вредными и опасными </a:t>
            </a:r>
            <a:r>
              <a:rPr lang="ru-RU" sz="3100" dirty="0" smtClean="0">
                <a:solidFill>
                  <a:schemeClr val="bg1"/>
                </a:solidFill>
                <a:latin typeface="Century" pitchFamily="18" charset="0"/>
              </a:rPr>
              <a:t>растениями </a:t>
            </a:r>
            <a:endParaRPr lang="ru-RU" sz="3100" dirty="0">
              <a:solidFill>
                <a:schemeClr val="bg1"/>
              </a:solidFill>
              <a:latin typeface="Century" pitchFamily="18" charset="0"/>
            </a:endParaRPr>
          </a:p>
          <a:p>
            <a:r>
              <a:rPr lang="ru-RU" sz="3100" u="sng" dirty="0">
                <a:solidFill>
                  <a:schemeClr val="bg1"/>
                </a:solidFill>
                <a:latin typeface="Century" pitchFamily="18" charset="0"/>
              </a:rPr>
              <a:t>Цель исследования</a:t>
            </a:r>
            <a:r>
              <a:rPr lang="ru-RU" sz="3100" dirty="0">
                <a:solidFill>
                  <a:schemeClr val="bg1"/>
                </a:solidFill>
                <a:latin typeface="Century" pitchFamily="18" charset="0"/>
              </a:rPr>
              <a:t>: </a:t>
            </a:r>
            <a:endParaRPr lang="ru-RU" sz="3100" dirty="0" smtClean="0">
              <a:solidFill>
                <a:schemeClr val="bg1"/>
              </a:solidFill>
              <a:latin typeface="Century" pitchFamily="18" charset="0"/>
            </a:endParaRPr>
          </a:p>
          <a:p>
            <a:r>
              <a:rPr lang="ru-RU" sz="3100" dirty="0" smtClean="0">
                <a:solidFill>
                  <a:schemeClr val="bg1"/>
                </a:solidFill>
                <a:latin typeface="Century" pitchFamily="18" charset="0"/>
              </a:rPr>
              <a:t>изучить </a:t>
            </a:r>
            <a:r>
              <a:rPr lang="ru-RU" sz="3100" dirty="0">
                <a:solidFill>
                  <a:schemeClr val="bg1"/>
                </a:solidFill>
                <a:latin typeface="Century" pitchFamily="18" charset="0"/>
              </a:rPr>
              <a:t>состояние инвазивных видов моей «малой» </a:t>
            </a:r>
            <a:r>
              <a:rPr lang="ru-RU" sz="3100" dirty="0" smtClean="0">
                <a:solidFill>
                  <a:schemeClr val="bg1"/>
                </a:solidFill>
                <a:latin typeface="Century" pitchFamily="18" charset="0"/>
              </a:rPr>
              <a:t>Родины</a:t>
            </a:r>
            <a:endParaRPr lang="ru-RU" sz="3100" dirty="0">
              <a:solidFill>
                <a:schemeClr val="bg1"/>
              </a:solidFill>
              <a:latin typeface="Century" pitchFamily="18" charset="0"/>
            </a:endParaRPr>
          </a:p>
          <a:p>
            <a:r>
              <a:rPr lang="ru-RU" sz="3100" dirty="0">
                <a:solidFill>
                  <a:schemeClr val="bg1"/>
                </a:solidFill>
                <a:latin typeface="Century" pitchFamily="18" charset="0"/>
              </a:rPr>
              <a:t> </a:t>
            </a:r>
            <a:r>
              <a:rPr lang="ru-RU" sz="3100" u="sng" dirty="0">
                <a:solidFill>
                  <a:schemeClr val="bg1"/>
                </a:solidFill>
                <a:latin typeface="Century" pitchFamily="18" charset="0"/>
              </a:rPr>
              <a:t>Актуальность</a:t>
            </a:r>
            <a:r>
              <a:rPr lang="ru-RU" sz="3100" dirty="0">
                <a:solidFill>
                  <a:schemeClr val="bg1"/>
                </a:solidFill>
                <a:latin typeface="Century" pitchFamily="18" charset="0"/>
              </a:rPr>
              <a:t> : В последнее время много стали говорить о создании Черной книги Татарстана, которая является полной противоположностью Красной книги, в которую заносятся животные и растения, подлежащие охране. В Черную книгу, наоборот, заносятся виды, популяции которых необходимо </a:t>
            </a:r>
            <a:r>
              <a:rPr lang="ru-RU" sz="3100" dirty="0" smtClean="0">
                <a:solidFill>
                  <a:schemeClr val="bg1"/>
                </a:solidFill>
                <a:latin typeface="Century" pitchFamily="18" charset="0"/>
              </a:rPr>
              <a:t>сокращать </a:t>
            </a:r>
            <a:endParaRPr lang="ru-RU" sz="3100" dirty="0">
              <a:solidFill>
                <a:schemeClr val="bg1"/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008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3838"/>
            <a:ext cx="4311467" cy="4837720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95398"/>
            <a:ext cx="5106144" cy="3829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9572" y="260647"/>
            <a:ext cx="77048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u="sng" dirty="0">
                <a:solidFill>
                  <a:schemeClr val="bg1"/>
                </a:solidFill>
              </a:rPr>
              <a:t>Первая Черная книга в </a:t>
            </a:r>
            <a:r>
              <a:rPr lang="ru-RU" sz="4400" u="sng" dirty="0" smtClean="0">
                <a:solidFill>
                  <a:schemeClr val="bg1"/>
                </a:solidFill>
              </a:rPr>
              <a:t>России</a:t>
            </a:r>
            <a:endParaRPr lang="ru-RU" sz="4400" u="sng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1030088"/>
            <a:ext cx="55293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u="sng" dirty="0">
                <a:solidFill>
                  <a:schemeClr val="bg1"/>
                </a:solidFill>
              </a:rPr>
              <a:t>издана в 2010 году </a:t>
            </a:r>
            <a:endParaRPr lang="ru-RU" sz="4400" u="sng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1922703"/>
            <a:ext cx="35850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u="sng" dirty="0">
                <a:solidFill>
                  <a:schemeClr val="bg1"/>
                </a:solidFill>
              </a:rPr>
              <a:t>учеными </a:t>
            </a:r>
            <a:r>
              <a:rPr lang="ru-RU" sz="4400" u="sng" dirty="0" smtClean="0">
                <a:solidFill>
                  <a:schemeClr val="bg1"/>
                </a:solidFill>
              </a:rPr>
              <a:t>МГУ</a:t>
            </a:r>
            <a:endParaRPr lang="ru-RU" sz="44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07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570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084" y="3645024"/>
            <a:ext cx="4142317" cy="3106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4103936" cy="2576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210" y="330492"/>
            <a:ext cx="4572744" cy="31723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496" y="330492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Century" pitchFamily="18" charset="0"/>
              </a:rPr>
              <a:t>Инвазивные растения - это чужеродные виды, которые проявляют тенденцию к выходу из-под контроля. </a:t>
            </a:r>
          </a:p>
        </p:txBody>
      </p:sp>
    </p:spTree>
    <p:extLst>
      <p:ext uri="{BB962C8B-B14F-4D97-AF65-F5344CB8AC3E}">
        <p14:creationId xmlns:p14="http://schemas.microsoft.com/office/powerpoint/2010/main" val="191449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67979" y="5085184"/>
            <a:ext cx="575670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entury" pitchFamily="18" charset="0"/>
              </a:rPr>
              <a:t>Клён </a:t>
            </a:r>
            <a:r>
              <a:rPr lang="ru-RU" sz="4400" dirty="0" err="1">
                <a:solidFill>
                  <a:schemeClr val="bg1"/>
                </a:solidFill>
                <a:latin typeface="Century" pitchFamily="18" charset="0"/>
              </a:rPr>
              <a:t>ясенелистный</a:t>
            </a:r>
            <a:r>
              <a:rPr lang="ru-RU" sz="4400" dirty="0">
                <a:solidFill>
                  <a:schemeClr val="bg1"/>
                </a:solidFill>
                <a:latin typeface="Century" pitchFamily="18" charset="0"/>
              </a:rPr>
              <a:t> </a:t>
            </a:r>
            <a:endParaRPr lang="ru-RU" sz="4400" dirty="0" smtClean="0">
              <a:solidFill>
                <a:schemeClr val="bg1"/>
              </a:solidFill>
              <a:latin typeface="Century" pitchFamily="18" charset="0"/>
            </a:endParaRPr>
          </a:p>
          <a:p>
            <a:r>
              <a:rPr lang="ru-RU" sz="4400" dirty="0" smtClean="0">
                <a:solidFill>
                  <a:schemeClr val="bg1"/>
                </a:solidFill>
                <a:latin typeface="Century" pitchFamily="18" charset="0"/>
              </a:rPr>
              <a:t>или </a:t>
            </a:r>
            <a:r>
              <a:rPr lang="ru-RU" sz="4400" dirty="0">
                <a:solidFill>
                  <a:schemeClr val="bg1"/>
                </a:solidFill>
                <a:latin typeface="Century" pitchFamily="18" charset="0"/>
              </a:rPr>
              <a:t>американский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067" y="396750"/>
            <a:ext cx="3741044" cy="2492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11" y="168779"/>
            <a:ext cx="2585848" cy="354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71" y="2889646"/>
            <a:ext cx="3184706" cy="2390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7" y="4714585"/>
            <a:ext cx="3320192" cy="21434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70" y="764704"/>
            <a:ext cx="2734045" cy="3645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3362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530" y="188640"/>
            <a:ext cx="4252708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38842"/>
            <a:ext cx="4781550" cy="3562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82" y="2369822"/>
            <a:ext cx="4571282" cy="2571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4941168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err="1" smtClean="0">
                <a:solidFill>
                  <a:schemeClr val="bg1"/>
                </a:solidFill>
              </a:rPr>
              <a:t>Эхиноцистис</a:t>
            </a:r>
            <a:endParaRPr lang="ru-RU" sz="5400" dirty="0" smtClean="0">
              <a:solidFill>
                <a:schemeClr val="bg1"/>
              </a:solidFill>
            </a:endParaRPr>
          </a:p>
          <a:p>
            <a:r>
              <a:rPr lang="ru-RU" sz="5400" dirty="0" smtClean="0">
                <a:solidFill>
                  <a:schemeClr val="bg1"/>
                </a:solidFill>
              </a:rPr>
              <a:t> </a:t>
            </a:r>
            <a:r>
              <a:rPr lang="ru-RU" sz="5400" dirty="0">
                <a:solidFill>
                  <a:schemeClr val="bg1"/>
                </a:solidFill>
              </a:rPr>
              <a:t>лопастный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11" y="197619"/>
            <a:ext cx="3312368" cy="2281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43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464496" cy="3348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195" y="726141"/>
            <a:ext cx="4297805" cy="57657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407707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Подсолнечник клубненосный, или топинамбур</a:t>
            </a:r>
          </a:p>
        </p:txBody>
      </p:sp>
    </p:spTree>
    <p:extLst>
      <p:ext uri="{BB962C8B-B14F-4D97-AF65-F5344CB8AC3E}">
        <p14:creationId xmlns:p14="http://schemas.microsoft.com/office/powerpoint/2010/main" val="32772648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8" y="0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6224" y="5982504"/>
            <a:ext cx="62655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Мелколепестник канадский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3887573" cy="3559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24489"/>
            <a:ext cx="5508612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1" y="3309420"/>
            <a:ext cx="3564111" cy="2673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25" y="512494"/>
            <a:ext cx="4794381" cy="31996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7457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60648"/>
            <a:ext cx="4312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Борщевик Сосновского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59" y="692696"/>
            <a:ext cx="5184576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96752"/>
            <a:ext cx="4665887" cy="3626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35991"/>
            <a:ext cx="5475181" cy="3217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09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355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88640"/>
            <a:ext cx="87863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Меры борьбы с инвазивными видами: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124744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-химические 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9937" y="200946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-биологические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19674" y="2926384"/>
            <a:ext cx="42356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-механические 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10628" y="3933544"/>
            <a:ext cx="71400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-</a:t>
            </a:r>
            <a:r>
              <a:rPr lang="ru-RU" sz="4800" dirty="0" smtClean="0">
                <a:solidFill>
                  <a:schemeClr val="bg1"/>
                </a:solidFill>
              </a:rPr>
              <a:t>агротехнические </a:t>
            </a:r>
            <a:r>
              <a:rPr lang="ru-RU" sz="4800" dirty="0">
                <a:solidFill>
                  <a:schemeClr val="bg1"/>
                </a:solidFill>
              </a:rPr>
              <a:t>способы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381" y="962605"/>
            <a:ext cx="3139845" cy="2354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15314"/>
            <a:ext cx="2744071" cy="2055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928" y="4800359"/>
            <a:ext cx="2838888" cy="21291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994271"/>
            <a:ext cx="3041281" cy="1697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22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6732240" cy="44881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528" y="3882777"/>
            <a:ext cx="4457263" cy="2975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43689"/>
            <a:ext cx="3947412" cy="2414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73" y="169459"/>
            <a:ext cx="2606674" cy="3475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4570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04664"/>
            <a:ext cx="4337423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3504997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4664"/>
            <a:ext cx="4107497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383" y="3645024"/>
            <a:ext cx="3997610" cy="2665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31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06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704523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76" y="3908107"/>
            <a:ext cx="3718183" cy="27886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051" y="882216"/>
            <a:ext cx="3700153" cy="2756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051" y="3638821"/>
            <a:ext cx="2640293" cy="3258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6" y="0"/>
            <a:ext cx="9144000" cy="704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0019" y="2852936"/>
            <a:ext cx="8923981" cy="1015663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prstTxWarp prst="textChevronInverted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6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Благодарю за внимание </a:t>
            </a:r>
            <a:endParaRPr lang="ru-RU" sz="6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2267744" y="1844824"/>
            <a:ext cx="360040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3347864" y="2276872"/>
            <a:ext cx="432048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87796" y="2492896"/>
            <a:ext cx="632276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6084168" y="2060848"/>
            <a:ext cx="432048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7236296" y="1772816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2267744" y="5877272"/>
            <a:ext cx="720080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203848" y="4797152"/>
            <a:ext cx="720080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4903934" y="4293096"/>
            <a:ext cx="604170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6732240" y="4653136"/>
            <a:ext cx="792088" cy="8640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8172400" y="6201308"/>
            <a:ext cx="648072" cy="65669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899592" y="1124744"/>
            <a:ext cx="720080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8172400" y="476672"/>
            <a:ext cx="648072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683568" y="4797152"/>
            <a:ext cx="720080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2447764" y="476672"/>
            <a:ext cx="684076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/>
          <p:cNvSpPr/>
          <p:nvPr/>
        </p:nvSpPr>
        <p:spPr>
          <a:xfrm>
            <a:off x="4903934" y="908720"/>
            <a:ext cx="748186" cy="8640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5-конечная звезда 19"/>
          <p:cNvSpPr/>
          <p:nvPr/>
        </p:nvSpPr>
        <p:spPr>
          <a:xfrm>
            <a:off x="6516216" y="800708"/>
            <a:ext cx="720080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5-конечная звезда 20"/>
          <p:cNvSpPr/>
          <p:nvPr/>
        </p:nvSpPr>
        <p:spPr>
          <a:xfrm>
            <a:off x="5508104" y="6201308"/>
            <a:ext cx="576064" cy="65669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87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lick.wav"/>
          </p:stSnd>
        </p:sndAc>
      </p:transition>
    </mc:Choice>
    <mc:Fallback xmlns="">
      <p:transition spd="slow">
        <p:checker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179</Words>
  <Application>Microsoft Office PowerPoint</Application>
  <PresentationFormat>Экран (4:3)</PresentationFormat>
  <Paragraphs>30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12</cp:revision>
  <dcterms:created xsi:type="dcterms:W3CDTF">2019-04-07T13:59:26Z</dcterms:created>
  <dcterms:modified xsi:type="dcterms:W3CDTF">2019-06-14T12:30:10Z</dcterms:modified>
</cp:coreProperties>
</file>