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 varScale="1">
        <p:scale>
          <a:sx n="76" d="100"/>
          <a:sy n="76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Сколько времени в день Вы тратите на посещение сайтов интернета ?</a:t>
            </a:r>
          </a:p>
        </c:rich>
      </c:tx>
      <c:layout>
        <c:manualLayout>
          <c:xMode val="edge"/>
          <c:yMode val="edge"/>
          <c:x val="0.15011037527593821"/>
          <c:y val="2.0648967551622585E-2"/>
        </c:manualLayout>
      </c:layout>
      <c:spPr>
        <a:noFill/>
        <a:ln w="25403">
          <a:noFill/>
        </a:ln>
      </c:spPr>
    </c:title>
    <c:plotArea>
      <c:layout>
        <c:manualLayout>
          <c:layoutTarget val="inner"/>
          <c:xMode val="edge"/>
          <c:yMode val="edge"/>
          <c:x val="0.40618101545253865"/>
          <c:y val="0.53097345132743368"/>
          <c:w val="0.18543046357616028"/>
          <c:h val="0.2477876106194694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25403">
              <a:noFill/>
            </a:ln>
          </c:spPr>
          <c:dPt>
            <c:idx val="1"/>
            <c:spPr>
              <a:solidFill>
                <a:srgbClr val="993366"/>
              </a:solidFill>
              <a:ln w="25403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403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4.9032025842342918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До 2 часов -  34%</a:t>
                    </a:r>
                  </a:p>
                </c:rich>
              </c:tx>
              <c:dLblPos val="outEnd"/>
            </c:dLbl>
            <c:dLbl>
              <c:idx val="1"/>
              <c:layout>
                <c:manualLayout>
                  <c:x val="-3.7070584098583145E-2"/>
                  <c:y val="-7.5433885911296555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От 2 часов до 4 часов -  29%</a:t>
                    </a:r>
                  </a:p>
                </c:rich>
              </c:tx>
              <c:dLblPos val="outEnd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Более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4 часов -  37%</a:t>
                    </a:r>
                  </a:p>
                </c:rich>
              </c:tx>
              <c:dLblPos val="outEnd"/>
            </c:dLbl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Val val="1"/>
            <c:showCatName val="1"/>
          </c:dLbls>
          <c:cat>
            <c:strRef>
              <c:f>Sheet1!$B$1:$D$1</c:f>
              <c:strCache>
                <c:ptCount val="3"/>
                <c:pt idx="0">
                  <c:v>До 2 часов</c:v>
                </c:pt>
                <c:pt idx="1">
                  <c:v>От 2ч. До 4ч.</c:v>
                </c:pt>
                <c:pt idx="2">
                  <c:v>Более 4 ч.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0.3400000000000003</c:v>
                </c:pt>
                <c:pt idx="1">
                  <c:v>0.29000000000000031</c:v>
                </c:pt>
                <c:pt idx="2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2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Sheet1!$B$1:$D$1</c:f>
              <c:strCache>
                <c:ptCount val="3"/>
                <c:pt idx="0">
                  <c:v>До 2 часов</c:v>
                </c:pt>
                <c:pt idx="1">
                  <c:v>От 2ч. До 4ч.</c:v>
                </c:pt>
                <c:pt idx="2">
                  <c:v>Более 4 ч.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2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Sheet1!$B$1:$D$1</c:f>
              <c:strCache>
                <c:ptCount val="3"/>
                <c:pt idx="0">
                  <c:v>До 2 часов</c:v>
                </c:pt>
                <c:pt idx="1">
                  <c:v>От 2ч. До 4ч.</c:v>
                </c:pt>
                <c:pt idx="2">
                  <c:v>Более 4 ч.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1" b="1" i="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i="0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 сайт Вы посещаете чаще всего?</a:t>
            </a:r>
          </a:p>
        </c:rich>
      </c:tx>
      <c:layout>
        <c:manualLayout>
          <c:xMode val="edge"/>
          <c:yMode val="edge"/>
          <c:x val="0.14069003689642695"/>
          <c:y val="4.2539548339122546E-2"/>
        </c:manualLayout>
      </c:layout>
      <c:spPr>
        <a:noFill/>
        <a:ln w="25413">
          <a:noFill/>
        </a:ln>
      </c:spPr>
    </c:title>
    <c:plotArea>
      <c:layout>
        <c:manualLayout>
          <c:layoutTarget val="inner"/>
          <c:xMode val="edge"/>
          <c:yMode val="edge"/>
          <c:x val="0.30145530145530147"/>
          <c:y val="0.30099502487562191"/>
          <c:w val="0.45322245322245525"/>
          <c:h val="0.5422885572139303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Одноклассники -  49%</a:t>
                    </a:r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Вконтакте -  26%</a:t>
                    </a:r>
                  </a:p>
                </c:rich>
              </c:tx>
            </c:dLbl>
            <c:dLbl>
              <c:idx val="2"/>
              <c:layout>
                <c:manualLayout>
                  <c:x val="9.2659181952914033E-2"/>
                  <c:y val="5.4624074319299994E-3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Майл -  4%</a:t>
                    </a:r>
                  </a:p>
                </c:rich>
              </c:tx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Онлайн игры -  21%</a:t>
                    </a:r>
                  </a:p>
                </c:rich>
              </c:tx>
            </c:dLbl>
            <c:spPr>
              <a:noFill/>
              <a:ln w="25413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Sheet1!$B$1:$E$1</c:f>
              <c:strCache>
                <c:ptCount val="4"/>
                <c:pt idx="0">
                  <c:v>Одноклассники</c:v>
                </c:pt>
                <c:pt idx="1">
                  <c:v>Вконтакте</c:v>
                </c:pt>
                <c:pt idx="2">
                  <c:v>Майл</c:v>
                </c:pt>
                <c:pt idx="3">
                  <c:v>Онлайн игры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0.49000000000000032</c:v>
                </c:pt>
                <c:pt idx="1">
                  <c:v>0.26</c:v>
                </c:pt>
                <c:pt idx="2">
                  <c:v>4.0000000000000022E-2</c:v>
                </c:pt>
                <c:pt idx="3">
                  <c:v>0.21000000000000021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13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Sheet1!$B$1:$E$1</c:f>
              <c:strCache>
                <c:ptCount val="4"/>
                <c:pt idx="0">
                  <c:v>Одноклассники</c:v>
                </c:pt>
                <c:pt idx="1">
                  <c:v>Вконтакте</c:v>
                </c:pt>
                <c:pt idx="2">
                  <c:v>Майл</c:v>
                </c:pt>
                <c:pt idx="3">
                  <c:v>Онлайн игры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13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Sheet1!$B$1:$E$1</c:f>
              <c:strCache>
                <c:ptCount val="4"/>
                <c:pt idx="0">
                  <c:v>Одноклассники</c:v>
                </c:pt>
                <c:pt idx="1">
                  <c:v>Вконтакте</c:v>
                </c:pt>
                <c:pt idx="2">
                  <c:v>Майл</c:v>
                </c:pt>
                <c:pt idx="3">
                  <c:v>Онлайн игры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1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1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 какой целью Вы находитесь на сайте ?</a:t>
            </a:r>
          </a:p>
        </c:rich>
      </c:tx>
      <c:layout>
        <c:manualLayout>
          <c:xMode val="edge"/>
          <c:yMode val="edge"/>
          <c:x val="0.14871794871794988"/>
          <c:y val="2.0642201834862386E-2"/>
        </c:manualLayout>
      </c:layout>
      <c:spPr>
        <a:noFill/>
        <a:ln w="25409">
          <a:noFill/>
        </a:ln>
      </c:spPr>
    </c:title>
    <c:plotArea>
      <c:layout>
        <c:manualLayout>
          <c:layoutTarget val="inner"/>
          <c:xMode val="edge"/>
          <c:yMode val="edge"/>
          <c:x val="0.35384615384615387"/>
          <c:y val="0.22018348623853212"/>
          <c:w val="0.35213675213675216"/>
          <c:h val="0.4724770642201834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4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Общение -  36%</a:t>
                    </a:r>
                  </a:p>
                </c:rich>
              </c:tx>
            </c:dLbl>
            <c:dLbl>
              <c:idx val="1"/>
              <c:layout>
                <c:manualLayout>
                  <c:x val="-7.6473908503372559E-2"/>
                  <c:y val="-7.3597459283158292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Знакомства -  13%</a:t>
                    </a:r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Игры -  20%</a:t>
                    </a:r>
                  </a:p>
                </c:rich>
              </c:tx>
            </c:dLbl>
            <c:dLbl>
              <c:idx val="3"/>
              <c:layout>
                <c:manualLayout>
                  <c:x val="0.15702981683741207"/>
                  <c:y val="0.12392613987791723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Поиск информации -  31%</a:t>
                    </a:r>
                  </a:p>
                </c:rich>
              </c:tx>
              <c:dLblPos val="bestFit"/>
            </c:dLbl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19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Sheet1!$B$1:$E$1</c:f>
              <c:strCache>
                <c:ptCount val="4"/>
                <c:pt idx="0">
                  <c:v>Общения</c:v>
                </c:pt>
                <c:pt idx="1">
                  <c:v>Знакомства</c:v>
                </c:pt>
                <c:pt idx="2">
                  <c:v>Игры</c:v>
                </c:pt>
                <c:pt idx="3">
                  <c:v>Поиск информации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0.36000000000000032</c:v>
                </c:pt>
                <c:pt idx="1">
                  <c:v>0.13</c:v>
                </c:pt>
                <c:pt idx="2">
                  <c:v>0.2</c:v>
                </c:pt>
                <c:pt idx="3">
                  <c:v>0.31000000000000127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19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Sheet1!$B$1:$E$1</c:f>
              <c:strCache>
                <c:ptCount val="4"/>
                <c:pt idx="0">
                  <c:v>Общения</c:v>
                </c:pt>
                <c:pt idx="1">
                  <c:v>Знакомства</c:v>
                </c:pt>
                <c:pt idx="2">
                  <c:v>Игры</c:v>
                </c:pt>
                <c:pt idx="3">
                  <c:v>Поиск информации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4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19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Sheet1!$B$1:$E$1</c:f>
              <c:strCache>
                <c:ptCount val="4"/>
                <c:pt idx="0">
                  <c:v>Общения</c:v>
                </c:pt>
                <c:pt idx="1">
                  <c:v>Знакомства</c:v>
                </c:pt>
                <c:pt idx="2">
                  <c:v>Игры</c:v>
                </c:pt>
                <c:pt idx="3">
                  <c:v>Поиск информации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7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2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Как долго Вы можете не заходить на сайт ?</a:t>
            </a:r>
          </a:p>
        </c:rich>
      </c:tx>
      <c:layout>
        <c:manualLayout>
          <c:xMode val="edge"/>
          <c:yMode val="edge"/>
          <c:x val="0.18639488418860103"/>
          <c:y val="2.723566507663288E-2"/>
        </c:manualLayout>
      </c:layout>
      <c:spPr>
        <a:noFill/>
        <a:ln w="25409">
          <a:noFill/>
        </a:ln>
      </c:spPr>
    </c:title>
    <c:plotArea>
      <c:layout>
        <c:manualLayout>
          <c:layoutTarget val="inner"/>
          <c:xMode val="edge"/>
          <c:yMode val="edge"/>
          <c:x val="0.2318157012551649"/>
          <c:y val="0.22665584760884339"/>
          <c:w val="0.58640776699028785"/>
          <c:h val="0.7763496143958953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5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2925388879440664"/>
                  <c:y val="6.378621571984712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Не более одного дня -  41%</a:t>
                    </a:r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0.16477042616436091"/>
                  <c:y val="-9.8023289860153198E-2"/>
                </c:manualLayout>
              </c:layout>
              <c:tx>
                <c:rich>
                  <a:bodyPr/>
                  <a:lstStyle/>
                  <a:p>
                    <a:pPr>
                      <a:defRPr sz="150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От 2 дней до 7 дней -  31%</a:t>
                    </a:r>
                  </a:p>
                </c:rich>
              </c:tx>
              <c:spPr>
                <a:noFill/>
                <a:ln w="25409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9783106253090321"/>
                  <c:y val="0.18208634507728247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Более 7 дней -  28%</a:t>
                    </a:r>
                  </a:p>
                </c:rich>
              </c:tx>
              <c:dLblPos val="bestFit"/>
            </c:dLbl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23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Не более одного дня</c:v>
                </c:pt>
                <c:pt idx="1">
                  <c:v>От 2 дней до 7 дней</c:v>
                </c:pt>
                <c:pt idx="2">
                  <c:v>Более 7 дней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0.41000000000000031</c:v>
                </c:pt>
                <c:pt idx="1">
                  <c:v>0.31000000000000139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23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Не более одного дня</c:v>
                </c:pt>
                <c:pt idx="1">
                  <c:v>От 2 дней до 7 дней</c:v>
                </c:pt>
                <c:pt idx="2">
                  <c:v>Более 7 дней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5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9">
                <a:noFill/>
              </a:ln>
            </c:spPr>
            <c:txPr>
              <a:bodyPr/>
              <a:lstStyle/>
              <a:p>
                <a:pPr>
                  <a:defRPr sz="232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Не более одного дня</c:v>
                </c:pt>
                <c:pt idx="1">
                  <c:v>От 2 дней до 7 дней</c:v>
                </c:pt>
                <c:pt idx="2">
                  <c:v>Более 7 дней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7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5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Считаете ли Вы себя зависимым от интернет сайтов ?</a:t>
            </a:r>
            <a:r>
              <a:rPr lang="ru-RU"/>
              <a:t>
</a:t>
            </a:r>
          </a:p>
        </c:rich>
      </c:tx>
      <c:layout>
        <c:manualLayout>
          <c:xMode val="edge"/>
          <c:yMode val="edge"/>
          <c:x val="9.1579045218023597E-2"/>
          <c:y val="5.1592398544707291E-2"/>
        </c:manualLayout>
      </c:layout>
      <c:spPr>
        <a:noFill/>
        <a:ln w="25415">
          <a:noFill/>
        </a:ln>
      </c:spPr>
    </c:title>
    <c:plotArea>
      <c:layout>
        <c:manualLayout>
          <c:layoutTarget val="inner"/>
          <c:xMode val="edge"/>
          <c:yMode val="edge"/>
          <c:x val="0.11252679436142612"/>
          <c:y val="0.19738596920944618"/>
          <c:w val="0.70403587443946514"/>
          <c:h val="0.7319347319347319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63887389685967"/>
                  <c:y val="0.18447695104572118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Да -  22%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0.1828193097502262"/>
                  <c:y val="-0.26180358327010811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Нет -   69%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4.5354773055197833E-2"/>
                  <c:y val="8.120222953718581E-2"/>
                </c:manualLayout>
              </c:layout>
              <c:tx>
                <c:rich>
                  <a:bodyPr/>
                  <a:lstStyle/>
                  <a:p>
                    <a:pPr>
                      <a:defRPr sz="120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Затрудняюсь ответить  -  9%</a:t>
                    </a:r>
                  </a:p>
                </c:rich>
              </c:tx>
              <c:spPr>
                <a:noFill/>
                <a:ln w="25415">
                  <a:noFill/>
                </a:ln>
              </c:spPr>
              <c:dLblPos val="bestFit"/>
            </c:dLbl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2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0.22000000000000003</c:v>
                </c:pt>
                <c:pt idx="1">
                  <c:v>0.69000000000000061</c:v>
                </c:pt>
                <c:pt idx="2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2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7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7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2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1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57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7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67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8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33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18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09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53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0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57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082A-0FD9-4ACD-9407-E204CC4E77AA}" type="datetimeFigureOut">
              <a:rPr lang="zh-CN" altLang="en-US" smtClean="0"/>
              <a:pPr/>
              <a:t>2017/11/27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6211-A387-4D30-B425-0E5D2F9FE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351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Интернет</a:t>
            </a:r>
            <a:endParaRPr lang="zh-CN" altLang="en-US" sz="9600" dirty="0"/>
          </a:p>
        </p:txBody>
      </p:sp>
      <p:pic>
        <p:nvPicPr>
          <p:cNvPr id="5" name="Рисунок 4" descr="https://www.mocana.com/hubfs/week_news_.jpg?t=15072147155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2143116"/>
            <a:ext cx="66427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Волонтерский социальный проект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«Интернет-зависимость - проблема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современного общества»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28860" y="142852"/>
            <a:ext cx="46652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№10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Солдато-Александровского Советского района»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357166"/>
            <a:ext cx="8643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Общешкольная линейка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безопасности детей в интернете»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G_23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57232"/>
            <a:ext cx="8381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DCIM\123___10\IMG_5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4040772" cy="304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DCIM\123___10\IMG_5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643050"/>
            <a:ext cx="4362241" cy="332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35816" y="214290"/>
            <a:ext cx="4672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практический (ноябрь)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357166"/>
            <a:ext cx="51892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Внеклассное мероприятие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«Суд над Интернетом»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IMG_5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6512"/>
            <a:ext cx="3286116" cy="24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_5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319087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MG_5471"/>
          <p:cNvPicPr>
            <a:picLocks noChangeAspect="1" noChangeArrowheads="1"/>
          </p:cNvPicPr>
          <p:nvPr/>
        </p:nvPicPr>
        <p:blipFill>
          <a:blip r:embed="rId4" cstate="print"/>
          <a:srcRect t="21429"/>
          <a:stretch>
            <a:fillRect/>
          </a:stretch>
        </p:blipFill>
        <p:spPr bwMode="auto">
          <a:xfrm>
            <a:off x="571472" y="1643050"/>
            <a:ext cx="4000500" cy="235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IMG_54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140414"/>
            <a:ext cx="3429024" cy="257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19676" y="428604"/>
            <a:ext cx="55046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плакатов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безопасный интернет»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alsel1.narod.ru/bezopas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85926"/>
            <a:ext cx="274321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0017-011-"/>
          <p:cNvPicPr>
            <a:picLocks noChangeAspect="1" noChangeArrowheads="1"/>
          </p:cNvPicPr>
          <p:nvPr/>
        </p:nvPicPr>
        <p:blipFill>
          <a:blip r:embed="rId3" cstate="print"/>
          <a:srcRect b="14359"/>
          <a:stretch>
            <a:fillRect/>
          </a:stretch>
        </p:blipFill>
        <p:spPr bwMode="auto">
          <a:xfrm>
            <a:off x="4643438" y="1857363"/>
            <a:ext cx="4167191" cy="267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https://lytgimnazian7.edumsko.ru/uploads/2000/1116/section/49358/01_Novosti/2016-10-26/bezop_intern.jpg?14779171756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64078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85728"/>
            <a:ext cx="6715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листовок среди учащихся и жителей села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«Угроза Интернета»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34201/v834201091/380a1/c5tuWrdaB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500249" cy="444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pp.userapi.com/c834201/v834201091/380ab/HErvIMPBv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24053"/>
            <a:ext cx="2357454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548" y="714356"/>
            <a:ext cx="714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Предпочитай живое общение!!!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sovetclub.ru/tim/eb312b2db9ec056a2f274eaf39242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804346" cy="393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72476" cy="4972072"/>
          </a:xfrm>
        </p:spPr>
        <p:txBody>
          <a:bodyPr>
            <a:normAutofit fontScale="70000" lnSpcReduction="20000"/>
          </a:bodyPr>
          <a:lstStyle/>
          <a:p>
            <a:pPr marL="0" indent="34290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определить наличие проблемы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учащихся школы; разработать профилактические мероприятия, которые помогут школьникам предотвратить появление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снизить ее влияние.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что такое интернет-зависимость;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определить самые популярные соц. сети России и возраст аудитории пользования;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ознакомить учащихся нашей школы с проблемой современного общества,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провести социальный опрос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учеников нашей школы;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предложить варианты решения данной проблемы.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интернет-зависимость?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857364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Интернет-зависимость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психическое расстройство: навязчивое желание подключиться к Интернету и болезненная неспособность вовремя отключиться от него.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j02836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631591"/>
            <a:ext cx="3143272" cy="222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43912" cy="8382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неограниченного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пребывания за компьютером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775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77582" y="4774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58381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20281" y="47410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738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46400" y="3732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9700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2028825"/>
            <a:ext cx="360363" cy="360363"/>
            <a:chOff x="1973" y="1706"/>
            <a:chExt cx="227" cy="227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3684588"/>
            <a:ext cx="360362" cy="360362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5227638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78438" y="2008188"/>
            <a:ext cx="360362" cy="360362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27763" y="3684588"/>
            <a:ext cx="360362" cy="360362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284788"/>
            <a:ext cx="360363" cy="360362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15000" y="1955800"/>
            <a:ext cx="241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/>
              <a:t> </a:t>
            </a:r>
            <a:endParaRPr lang="en-US" b="1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611188" y="1341438"/>
            <a:ext cx="27162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dirty="0">
                <a:solidFill>
                  <a:schemeClr val="folHlink"/>
                </a:solidFill>
              </a:rPr>
              <a:t>Замедление темпов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dirty="0">
                <a:solidFill>
                  <a:schemeClr val="folHlink"/>
                </a:solidFill>
              </a:rPr>
              <a:t>общего развития</a:t>
            </a:r>
          </a:p>
          <a:p>
            <a:pPr algn="ctr" eaLnBrk="0" hangingPunct="0"/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588125" y="3573463"/>
            <a:ext cx="21955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folHlink"/>
                </a:solidFill>
              </a:rPr>
              <a:t>Замена живого </a:t>
            </a:r>
          </a:p>
          <a:p>
            <a:pPr algn="ctr" eaLnBrk="0" hangingPunct="0"/>
            <a:r>
              <a:rPr lang="ru-RU" sz="2000" b="1">
                <a:solidFill>
                  <a:schemeClr val="folHlink"/>
                </a:solidFill>
              </a:rPr>
              <a:t>общения компьютером</a:t>
            </a:r>
            <a:endParaRPr lang="en-US" sz="2000" b="1">
              <a:solidFill>
                <a:schemeClr val="folHlink"/>
              </a:solidFill>
            </a:endParaRP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383213" y="1603375"/>
            <a:ext cx="2874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2000" b="1">
                <a:solidFill>
                  <a:schemeClr val="folHlink"/>
                </a:solidFill>
              </a:rPr>
              <a:t>Ухудшение здоровья</a:t>
            </a:r>
            <a:endParaRPr lang="en-US" sz="2000" b="1">
              <a:solidFill>
                <a:schemeClr val="folHlink"/>
              </a:solidFill>
            </a:endParaRP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323850" y="5607050"/>
            <a:ext cx="3287713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</a:rPr>
              <a:t>Снижение двигательной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</a:rPr>
              <a:t> активности</a:t>
            </a:r>
            <a:endParaRPr lang="en-US" sz="2000" b="1">
              <a:solidFill>
                <a:schemeClr val="folHlink"/>
              </a:solidFill>
            </a:endParaRPr>
          </a:p>
          <a:p>
            <a:pPr algn="ctr"/>
            <a:r>
              <a:rPr lang="ru-RU" sz="2000" b="1">
                <a:solidFill>
                  <a:schemeClr val="folHlink"/>
                </a:solidFill>
              </a:rPr>
              <a:t> </a:t>
            </a:r>
            <a:endParaRPr lang="en-US" sz="2000" b="1">
              <a:solidFill>
                <a:schemeClr val="folHlink"/>
              </a:solidFill>
            </a:endParaRPr>
          </a:p>
          <a:p>
            <a:pPr algn="ctr" eaLnBrk="0" hangingPunct="0"/>
            <a:r>
              <a:rPr lang="ru-RU" sz="1600"/>
              <a:t> </a:t>
            </a:r>
            <a:endParaRPr lang="en-US" sz="1600"/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468313" y="3500438"/>
            <a:ext cx="16891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folHlink"/>
                </a:solidFill>
              </a:rPr>
              <a:t>Негативное влияние на психику</a:t>
            </a:r>
            <a:endParaRPr lang="en-US" sz="2000" b="1" dirty="0">
              <a:solidFill>
                <a:schemeClr val="folHlink"/>
              </a:solidFill>
            </a:endParaRPr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5867400" y="573405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5867400" y="5300663"/>
            <a:ext cx="208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Нервное напряжение</a:t>
            </a:r>
          </a:p>
        </p:txBody>
      </p:sp>
      <p:pic>
        <p:nvPicPr>
          <p:cNvPr id="51251" name="Picture 51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997200"/>
            <a:ext cx="1871663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1144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layroom.ru/wp-content/uploads/2017/02/socseti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846" y="2428868"/>
            <a:ext cx="6348309" cy="377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799498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- подготовительный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РАБОТА Щ.А.М\Щербакова А.М.!!!!!\вожатая\Фотолетопись\2014-2015\волонтеры\IMG_03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364330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8" y="1071546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социальный опрос с целью определения зависимости учеников нашей школы от интернета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(анкетирование);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основании данных, полученных в анкетировании, разработать программу мероприятий, направленных на формирование потребности в безопасном общении в сети Интернет;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составление графика и реализации всех пунктов плана;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определение обязанностей и их распределение.</a:t>
            </a:r>
          </a:p>
        </p:txBody>
      </p:sp>
      <p:pic>
        <p:nvPicPr>
          <p:cNvPr id="1027" name="Рисунок 1" descr="G:\DCIM\130___05\IMG_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32575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7" descr="http://900igr.net/up/datai/266958/0005-007-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4157662"/>
            <a:ext cx="2228850" cy="270033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7375" y="428604"/>
            <a:ext cx="73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социального опроса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1"/>
          <p:cNvGraphicFramePr/>
          <p:nvPr/>
        </p:nvGraphicFramePr>
        <p:xfrm>
          <a:off x="0" y="1285860"/>
          <a:ext cx="4453666" cy="336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2"/>
          <p:cNvGraphicFramePr/>
          <p:nvPr/>
        </p:nvGraphicFramePr>
        <p:xfrm>
          <a:off x="3357554" y="2214554"/>
          <a:ext cx="4679315" cy="39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/>
          <p:nvPr/>
        </p:nvGraphicFramePr>
        <p:xfrm>
          <a:off x="0" y="0"/>
          <a:ext cx="5026306" cy="426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4"/>
          <p:cNvGraphicFramePr/>
          <p:nvPr/>
        </p:nvGraphicFramePr>
        <p:xfrm>
          <a:off x="4141470" y="785794"/>
          <a:ext cx="5002530" cy="380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5"/>
          <p:cNvGraphicFramePr/>
          <p:nvPr/>
        </p:nvGraphicFramePr>
        <p:xfrm>
          <a:off x="0" y="2928935"/>
          <a:ext cx="6142617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357166"/>
            <a:ext cx="7458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- практический (ноябрь – декабрь)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9" y="1000108"/>
          <a:ext cx="7347410" cy="5464436"/>
        </p:xfrm>
        <a:graphic>
          <a:graphicData uri="http://schemas.openxmlformats.org/drawingml/2006/table">
            <a:tbl>
              <a:tblPr/>
              <a:tblGrid>
                <a:gridCol w="1571635"/>
                <a:gridCol w="4620629"/>
                <a:gridCol w="1155146"/>
              </a:tblGrid>
              <a:tr h="343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Анкетирование учащихся на определение Интернет – зависимости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составление детального плана работы;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составление графика и реализации всех пунктов плана;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определение обязанностей и их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распределение;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выступление на общешкольном родительском собрании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Общешкольная линейка «Правила безопасности детей в интернете»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плакатов «Мой безопасный интернет»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Внеклассное мероприятие «Суд над Интернетом»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Распространение листовок среди учащихся и жителей села «Угроза Интернета»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1-11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Внеклассное мероприятие «Путешествие в страну «ИНТЕРНЕТ»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Круглый стол «ИНТЕРНЕТ. ЗА И ПРОТИВ» 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8-11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 результатов проекта, публикация отчета в средствах массовой информации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2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2_Presentation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112_Presentation12</Template>
  <TotalTime>162</TotalTime>
  <Words>526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112_Presentation12</vt:lpstr>
      <vt:lpstr>Интернет</vt:lpstr>
      <vt:lpstr>Слайд 2</vt:lpstr>
      <vt:lpstr>Что такое интернет-зависимость?</vt:lpstr>
      <vt:lpstr>Последствия неограниченного  пребывания за компьютером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IT</dc:subject>
  <dc:creator>Dima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171</cp:lastModifiedBy>
  <cp:revision>27</cp:revision>
  <dcterms:created xsi:type="dcterms:W3CDTF">2014-10-03T13:41:05Z</dcterms:created>
  <dcterms:modified xsi:type="dcterms:W3CDTF">2017-11-27T19:17:34Z</dcterms:modified>
  <cp:category>PowerPoint template, IT</cp:category>
</cp:coreProperties>
</file>