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36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6450-D1DB-43BF-BCF1-2354CBA9CB47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757E-9F31-4B05-A323-CA7097FEF5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790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6450-D1DB-43BF-BCF1-2354CBA9CB47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757E-9F31-4B05-A323-CA7097FEF5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51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6450-D1DB-43BF-BCF1-2354CBA9CB47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757E-9F31-4B05-A323-CA7097FEF5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17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6450-D1DB-43BF-BCF1-2354CBA9CB47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757E-9F31-4B05-A323-CA7097FEF5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01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6450-D1DB-43BF-BCF1-2354CBA9CB47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757E-9F31-4B05-A323-CA7097FEF5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349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6450-D1DB-43BF-BCF1-2354CBA9CB47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757E-9F31-4B05-A323-CA7097FEF5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23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6450-D1DB-43BF-BCF1-2354CBA9CB47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757E-9F31-4B05-A323-CA7097FEF5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935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6450-D1DB-43BF-BCF1-2354CBA9CB47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757E-9F31-4B05-A323-CA7097FEF5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806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6450-D1DB-43BF-BCF1-2354CBA9CB47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757E-9F31-4B05-A323-CA7097FEF5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68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6450-D1DB-43BF-BCF1-2354CBA9CB47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757E-9F31-4B05-A323-CA7097FEF5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055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6450-D1DB-43BF-BCF1-2354CBA9CB47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757E-9F31-4B05-A323-CA7097FEF5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83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887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152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095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00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092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51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116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484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587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441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40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919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224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076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38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103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676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685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328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021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920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879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C6450-D1DB-43BF-BCF1-2354CBA9CB47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2757E-9F31-4B05-A323-CA7097FEF5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769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36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28.06.2018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651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31 мая"/>
          <p:cNvPicPr>
            <a:picLocks noChangeAspect="1" noChangeArrowheads="1"/>
          </p:cNvPicPr>
          <p:nvPr/>
        </p:nvPicPr>
        <p:blipFill>
          <a:blip r:embed="rId3" cstate="print"/>
          <a:srcRect r="1962" b="6944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B2B2B2"/>
          </a:solidFill>
          <a:ln w="9525">
            <a:solidFill>
              <a:srgbClr val="B2B2B2"/>
            </a:solidFill>
            <a:miter lim="800000"/>
            <a:headEnd/>
            <a:tailEnd/>
          </a:ln>
        </p:spPr>
      </p:pic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xfrm>
            <a:off x="107776" y="3928492"/>
            <a:ext cx="2502074" cy="279407"/>
          </a:xfrm>
        </p:spPr>
        <p:txBody>
          <a:bodyPr/>
          <a:lstStyle/>
          <a:p>
            <a:r>
              <a:rPr lang="ru-RU" sz="1600" dirty="0" err="1" smtClean="0">
                <a:solidFill>
                  <a:srgbClr val="0000FF"/>
                </a:solidFill>
              </a:rPr>
              <a:t>с.Черноречье</a:t>
            </a:r>
            <a:endParaRPr lang="ru-RU" sz="1600" dirty="0">
              <a:solidFill>
                <a:srgbClr val="0000FF"/>
              </a:solidFill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-1" y="5135418"/>
            <a:ext cx="3476626" cy="1722583"/>
          </a:xfrm>
          <a:prstGeom prst="rect">
            <a:avLst/>
          </a:prstGeom>
          <a:solidFill>
            <a:srgbClr val="C0C0C0"/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3248024" y="6453189"/>
            <a:ext cx="3556001" cy="404812"/>
          </a:xfrm>
          <a:prstGeom prst="rect">
            <a:avLst/>
          </a:prstGeom>
          <a:solidFill>
            <a:srgbClr val="C0C0C0"/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7" name="Picture 6" descr="img15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" t="49284" r="-20" b="3278"/>
          <a:stretch/>
        </p:blipFill>
        <p:spPr bwMode="auto">
          <a:xfrm>
            <a:off x="3759442" y="222216"/>
            <a:ext cx="6089166" cy="4098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ttps://i.mycdn.me/image?t=35&amp;bid=559609772317&amp;id=559609772317&amp;plc=WEB&amp;tkn=*gNgBMNEGYYDC1D6lNWBDcmSrjr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2" b="12172"/>
          <a:stretch/>
        </p:blipFill>
        <p:spPr bwMode="auto">
          <a:xfrm>
            <a:off x="6572250" y="3644544"/>
            <a:ext cx="5389612" cy="3011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5150069"/>
            <a:ext cx="375944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0000FF"/>
                </a:solidFill>
              </a:rPr>
              <a:t>Село Черноречье </a:t>
            </a:r>
            <a:r>
              <a:rPr lang="ru-RU" sz="2000" i="1" dirty="0">
                <a:solidFill>
                  <a:srgbClr val="0000FF"/>
                </a:solidFill>
              </a:rPr>
              <a:t>Оренбургского района</a:t>
            </a:r>
          </a:p>
          <a:p>
            <a:r>
              <a:rPr lang="ru-RU" sz="2000" i="1" dirty="0" smtClean="0">
                <a:solidFill>
                  <a:srgbClr val="0000FF"/>
                </a:solidFill>
              </a:rPr>
              <a:t>Оренбургской области </a:t>
            </a:r>
          </a:p>
          <a:p>
            <a:r>
              <a:rPr lang="ru-RU" sz="2000" i="1" dirty="0" smtClean="0"/>
              <a:t>Год основания</a:t>
            </a:r>
            <a:r>
              <a:rPr lang="ru-RU" sz="2000" i="1" dirty="0" smtClean="0">
                <a:solidFill>
                  <a:srgbClr val="0000FF"/>
                </a:solidFill>
              </a:rPr>
              <a:t>: 1736 год</a:t>
            </a:r>
          </a:p>
          <a:p>
            <a:r>
              <a:rPr lang="ru-RU" sz="2000" i="1" dirty="0" smtClean="0"/>
              <a:t>Численность:</a:t>
            </a:r>
            <a:r>
              <a:rPr lang="ru-RU" sz="2000" i="1" dirty="0" smtClean="0">
                <a:solidFill>
                  <a:srgbClr val="0000FF"/>
                </a:solidFill>
              </a:rPr>
              <a:t> </a:t>
            </a:r>
            <a:r>
              <a:rPr lang="ru-RU" sz="2000" i="1" dirty="0">
                <a:solidFill>
                  <a:srgbClr val="0000FF"/>
                </a:solidFill>
              </a:rPr>
              <a:t>1633 </a:t>
            </a:r>
            <a:r>
              <a:rPr lang="ru-RU" sz="2000" i="1" dirty="0" smtClean="0">
                <a:solidFill>
                  <a:srgbClr val="0000FF"/>
                </a:solidFill>
              </a:rPr>
              <a:t>человека</a:t>
            </a:r>
            <a:r>
              <a:rPr lang="ru-RU" sz="2000" i="1" dirty="0" smtClean="0"/>
              <a:t> </a:t>
            </a:r>
            <a:endParaRPr lang="ru-RU" sz="2000" i="1" dirty="0" smtClean="0">
              <a:solidFill>
                <a:srgbClr val="0000FF"/>
              </a:solidFill>
            </a:endParaRPr>
          </a:p>
          <a:p>
            <a:endParaRPr lang="ru-RU" sz="1600" i="1" dirty="0" smtClean="0">
              <a:solidFill>
                <a:srgbClr val="0000FF"/>
              </a:solidFill>
            </a:endParaRPr>
          </a:p>
          <a:p>
            <a:endParaRPr lang="ru-RU" sz="1600" i="1" dirty="0"/>
          </a:p>
          <a:p>
            <a:endParaRPr lang="ru-RU" sz="1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800475" y="266700"/>
            <a:ext cx="60102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У нас славное прошлое,</a:t>
            </a:r>
          </a:p>
          <a:p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                 стабильное настоящее,</a:t>
            </a:r>
          </a:p>
          <a:p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                            а будущее мы строим вместе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54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"/>
                    </a14:imgEffect>
                    <a14:imgEffect>
                      <a14:brightnessContrast bright="49000" contrast="-7000"/>
                    </a14:imgEffect>
                  </a14:imgLayer>
                </a14:imgProps>
              </a:ext>
            </a:extLst>
          </a:blip>
          <a:srcRect b="27461"/>
          <a:stretch/>
        </p:blipFill>
        <p:spPr>
          <a:xfrm>
            <a:off x="0" y="77850"/>
            <a:ext cx="12245357" cy="6705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5028" y="0"/>
            <a:ext cx="110163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31825" algn="just"/>
            <a:r>
              <a:rPr lang="ru-RU" b="1" dirty="0">
                <a:solidFill>
                  <a:srgbClr val="0000FF"/>
                </a:solidFill>
              </a:rPr>
              <a:t>Черноречье - старинное </a:t>
            </a:r>
            <a:r>
              <a:rPr lang="ru-RU" b="1" dirty="0" smtClean="0">
                <a:solidFill>
                  <a:srgbClr val="0000FF"/>
                </a:solidFill>
              </a:rPr>
              <a:t>казачье село</a:t>
            </a:r>
            <a:r>
              <a:rPr lang="ru-RU" b="1" dirty="0">
                <a:solidFill>
                  <a:srgbClr val="0000FF"/>
                </a:solidFill>
              </a:rPr>
              <a:t>. Основано оно </a:t>
            </a:r>
            <a:r>
              <a:rPr lang="ru-RU" b="1" dirty="0" smtClean="0">
                <a:solidFill>
                  <a:srgbClr val="0000FF"/>
                </a:solidFill>
              </a:rPr>
              <a:t>раньше </a:t>
            </a:r>
            <a:r>
              <a:rPr lang="ru-RU" b="1" dirty="0">
                <a:solidFill>
                  <a:srgbClr val="0000FF"/>
                </a:solidFill>
              </a:rPr>
              <a:t>Оренбурга - в 1736 году - и называется так по имени протекающей рядом реки Черной. Село принадлежит к числу первых крепостей, заложенных Оренбургской экспедицией по реке Яик (Урал). </a:t>
            </a:r>
          </a:p>
          <a:p>
            <a:pPr indent="631825" algn="just"/>
            <a:r>
              <a:rPr lang="ru-RU" b="1" dirty="0">
                <a:solidFill>
                  <a:srgbClr val="0000FF"/>
                </a:solidFill>
              </a:rPr>
              <a:t>Село находится в центральной части Оренбургской области, в западном направлении, в 33 </a:t>
            </a:r>
            <a:r>
              <a:rPr lang="ru-RU" b="1" dirty="0" smtClean="0">
                <a:solidFill>
                  <a:srgbClr val="0000FF"/>
                </a:solidFill>
              </a:rPr>
              <a:t>километрах </a:t>
            </a:r>
            <a:r>
              <a:rPr lang="ru-RU" b="1" dirty="0">
                <a:solidFill>
                  <a:srgbClr val="0000FF"/>
                </a:solidFill>
              </a:rPr>
              <a:t>от Оренбурга</a:t>
            </a:r>
            <a:r>
              <a:rPr lang="ru-RU" b="1" dirty="0" smtClean="0">
                <a:solidFill>
                  <a:srgbClr val="0000FF"/>
                </a:solidFill>
              </a:rPr>
              <a:t>.</a:t>
            </a:r>
          </a:p>
          <a:p>
            <a:pPr indent="631825" algn="just"/>
            <a:r>
              <a:rPr lang="ru-RU" b="1" dirty="0">
                <a:solidFill>
                  <a:srgbClr val="0000FF"/>
                </a:solidFill>
              </a:rPr>
              <a:t>Село стоит на высоком древнем берегу. Сейчас Урал далеко отошел от своего старого русла, между ними – обширная пойменная долина. У самой подошвы берега бежит маленькая речушка Черная, впадающая ниже села в старицу Урала. С высоты открывается превосходный вид на окрестности: обширную долину с рощами и замыкающую ее вдали уральскую ленту.</a:t>
            </a:r>
          </a:p>
          <a:p>
            <a:pPr algn="just"/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41613" y="5433618"/>
            <a:ext cx="10918371" cy="512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03200" indent="381000" algn="just">
              <a:lnSpc>
                <a:spcPts val="1585"/>
              </a:lnSpc>
              <a:spcAft>
                <a:spcPts val="0"/>
              </a:spcAft>
            </a:pPr>
            <a:r>
              <a:rPr lang="ru-RU" b="1" spc="5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У Черноречья богатая и звонкая судьба. Маленькая частичка обширной страны, небольшой уголок земли русской... Каждая историческая веха, как в зеркале, отразилась в облике села…</a:t>
            </a:r>
            <a:endParaRPr lang="ru-RU" b="1" spc="5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190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DSC02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4" r="11166" b="4962"/>
          <a:stretch>
            <a:fillRect/>
          </a:stretch>
        </p:blipFill>
        <p:spPr bwMode="auto">
          <a:xfrm>
            <a:off x="10445514" y="3993344"/>
            <a:ext cx="1494899" cy="24667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барельеф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63"/>
          <a:stretch/>
        </p:blipFill>
        <p:spPr bwMode="auto">
          <a:xfrm>
            <a:off x="255032" y="2187192"/>
            <a:ext cx="1668924" cy="15864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DSC_05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9" y="174445"/>
            <a:ext cx="2445472" cy="1626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 descr="DSC_047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5935" y="4487891"/>
            <a:ext cx="3163984" cy="2104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4" descr="C:\Documents and Settings\_\Мои документы\Мои рисунки\фото1\IMG_0603.jpg"/>
          <p:cNvPicPr>
            <a:picLocks noChangeAspect="1" noChangeArrowheads="1"/>
          </p:cNvPicPr>
          <p:nvPr/>
        </p:nvPicPr>
        <p:blipFill>
          <a:blip r:embed="rId6" cstate="print">
            <a:lum bright="10000"/>
          </a:blip>
          <a:srcRect/>
          <a:stretch>
            <a:fillRect/>
          </a:stretch>
        </p:blipFill>
        <p:spPr bwMode="auto">
          <a:xfrm>
            <a:off x="10303551" y="148271"/>
            <a:ext cx="1559545" cy="2079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-228599" y="1871744"/>
            <a:ext cx="3026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00FF"/>
                </a:solidFill>
              </a:rPr>
              <a:t>Комната-музей А.С. Пушкина</a:t>
            </a:r>
            <a:endParaRPr lang="ru-RU" sz="1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353322" y="3826212"/>
            <a:ext cx="3026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00FF"/>
                </a:solidFill>
              </a:rPr>
              <a:t>Барельеф А.С. Пушкина</a:t>
            </a:r>
            <a:endParaRPr lang="ru-RU" sz="14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70210" y="2214275"/>
            <a:ext cx="30262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00FF"/>
                </a:solidFill>
              </a:rPr>
              <a:t>Барельеф кавалера</a:t>
            </a:r>
          </a:p>
          <a:p>
            <a:pPr algn="ctr"/>
            <a:r>
              <a:rPr lang="ru-RU" sz="1400" dirty="0" smtClean="0">
                <a:solidFill>
                  <a:srgbClr val="0000FF"/>
                </a:solidFill>
              </a:rPr>
              <a:t> ордена Красной Звезды </a:t>
            </a:r>
          </a:p>
          <a:p>
            <a:pPr algn="ctr"/>
            <a:r>
              <a:rPr lang="ru-RU" sz="1400" dirty="0" err="1" smtClean="0">
                <a:solidFill>
                  <a:srgbClr val="0000FF"/>
                </a:solidFill>
              </a:rPr>
              <a:t>Гонышева</a:t>
            </a:r>
            <a:r>
              <a:rPr lang="ru-RU" sz="1400" dirty="0" smtClean="0">
                <a:solidFill>
                  <a:srgbClr val="0000FF"/>
                </a:solidFill>
              </a:rPr>
              <a:t> А.И.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35798" y="6383141"/>
            <a:ext cx="3026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FF"/>
                </a:solidFill>
              </a:rPr>
              <a:t>Памятник казакам</a:t>
            </a:r>
          </a:p>
          <a:p>
            <a:pPr algn="ctr"/>
            <a:r>
              <a:rPr lang="ru-RU" sz="1200" dirty="0" smtClean="0">
                <a:solidFill>
                  <a:srgbClr val="0000FF"/>
                </a:solidFill>
              </a:rPr>
              <a:t> </a:t>
            </a:r>
            <a:r>
              <a:rPr lang="ru-RU" sz="1200" dirty="0">
                <a:solidFill>
                  <a:srgbClr val="0000FF"/>
                </a:solidFill>
              </a:rPr>
              <a:t>Оренбургского казачьего войска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27065" y="6443444"/>
            <a:ext cx="24208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rgbClr val="0000FF"/>
                </a:solidFill>
                <a:effectLst/>
                <a:latin typeface="Arial Unicode MS" panose="020B0604020202020204" pitchFamily="34" charset="-128"/>
              </a:rPr>
              <a:t>Родник «</a:t>
            </a:r>
            <a:r>
              <a:rPr lang="ru-RU" sz="1400" dirty="0" err="1" smtClean="0">
                <a:solidFill>
                  <a:srgbClr val="0000FF"/>
                </a:solidFill>
                <a:effectLst/>
                <a:latin typeface="Arial Unicode MS" panose="020B0604020202020204" pitchFamily="34" charset="-128"/>
              </a:rPr>
              <a:t>Чернореченский</a:t>
            </a:r>
            <a:r>
              <a:rPr lang="ru-RU" sz="1400" dirty="0" smtClean="0">
                <a:solidFill>
                  <a:srgbClr val="0000FF"/>
                </a:solidFill>
                <a:effectLst/>
                <a:latin typeface="Arial Unicode MS" panose="020B0604020202020204" pitchFamily="34" charset="-128"/>
              </a:rPr>
              <a:t>»</a:t>
            </a:r>
            <a:endParaRPr lang="ru-RU" sz="1400" dirty="0">
              <a:solidFill>
                <a:srgbClr val="0000FF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379172" y="6478121"/>
            <a:ext cx="34307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rgbClr val="0000FF"/>
                </a:solidFill>
              </a:rPr>
              <a:t>Храм Казанской иконы Божией Матери</a:t>
            </a:r>
            <a:endParaRPr lang="ru-RU" sz="1400" dirty="0">
              <a:solidFill>
                <a:srgbClr val="0000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849" y="4641160"/>
            <a:ext cx="2697828" cy="179785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71" y="4682437"/>
            <a:ext cx="3091543" cy="173602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1156151" y="6443444"/>
            <a:ext cx="8883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rgbClr val="0000FF"/>
                </a:solidFill>
              </a:rPr>
              <a:t>Обелиск</a:t>
            </a:r>
            <a:endParaRPr lang="ru-RU" sz="14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81463" y="43657"/>
            <a:ext cx="764625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3400" algn="just"/>
            <a:r>
              <a:rPr lang="ru-RU" sz="1300" dirty="0"/>
              <a:t>В 1773 году </a:t>
            </a:r>
            <a:r>
              <a:rPr lang="ru-RU" sz="1300" dirty="0" err="1"/>
              <a:t>чернореченцы</a:t>
            </a:r>
            <a:r>
              <a:rPr lang="ru-RU" sz="1300" dirty="0"/>
              <a:t> поддержали повстанцев во главе с Е.И. Пугачевым. Об этом знаменательном событии нам напоминает ул. им. Пугачева. 1833 год ознаменован приездом А.С. Пушкина, который останавливался в селе, направляясь в Оренбург с целью исследования материалов о пугачевском бунте.</a:t>
            </a:r>
          </a:p>
          <a:p>
            <a:pPr indent="533400" algn="just"/>
            <a:r>
              <a:rPr lang="ru-RU" sz="1300" dirty="0"/>
              <a:t>25 ноября 2006 года в канун 15-летия со дня </a:t>
            </a:r>
            <a:r>
              <a:rPr lang="ru-RU" sz="1300" dirty="0" smtClean="0"/>
              <a:t>возрождения Оренбургского </a:t>
            </a:r>
            <a:r>
              <a:rPr lang="ru-RU" sz="1300" dirty="0"/>
              <a:t>казачьего войска в нашем селе открыт памятник </a:t>
            </a:r>
            <a:r>
              <a:rPr lang="ru-RU" sz="1300" dirty="0" smtClean="0"/>
              <a:t>казакам -скульптурная </a:t>
            </a:r>
            <a:r>
              <a:rPr lang="ru-RU" sz="1300" dirty="0"/>
              <a:t>композиция «Прощание</a:t>
            </a:r>
            <a:r>
              <a:rPr lang="ru-RU" sz="1300" dirty="0" smtClean="0"/>
              <a:t>.</a:t>
            </a:r>
            <a:r>
              <a:rPr lang="ru-RU" sz="1300" dirty="0"/>
              <a:t> Автор скульптуры - петербургский скульптор Сергей </a:t>
            </a:r>
            <a:r>
              <a:rPr lang="ru-RU" sz="1300" dirty="0" err="1"/>
              <a:t>Соломаха</a:t>
            </a:r>
            <a:r>
              <a:rPr lang="ru-RU" sz="1300" dirty="0"/>
              <a:t> .</a:t>
            </a:r>
          </a:p>
          <a:p>
            <a:pPr indent="533400" algn="just"/>
            <a:r>
              <a:rPr lang="ru-RU" sz="1300" dirty="0"/>
              <a:t>В годы Великой Отечественной войны из села на фронт ушли 570, не вернулись 154 </a:t>
            </a:r>
            <a:r>
              <a:rPr lang="ru-RU" sz="1300" dirty="0" err="1"/>
              <a:t>чернореченцев</a:t>
            </a:r>
            <a:r>
              <a:rPr lang="ru-RU" sz="1300" dirty="0"/>
              <a:t>. Автором обелиска является Михайлов Виктор Андреевич, скульптор-художник из г. Балашиха Московской </a:t>
            </a:r>
            <a:r>
              <a:rPr lang="ru-RU" sz="1300" dirty="0" smtClean="0"/>
              <a:t>области. Обелиск </a:t>
            </a:r>
            <a:r>
              <a:rPr lang="ru-RU" sz="1300" dirty="0"/>
              <a:t>символизирует древнегреческую богиню Нику, богиню- победительницу, хранительницу мира. </a:t>
            </a:r>
            <a:r>
              <a:rPr lang="ru-RU" sz="1300" dirty="0" smtClean="0"/>
              <a:t>Открытие </a:t>
            </a:r>
            <a:r>
              <a:rPr lang="ru-RU" sz="1300" dirty="0"/>
              <a:t>обелиска состоялось в день 40-летия Победы, 9 мая </a:t>
            </a:r>
            <a:r>
              <a:rPr lang="ru-RU" sz="1300" dirty="0" smtClean="0"/>
              <a:t>1985года</a:t>
            </a:r>
            <a:r>
              <a:rPr lang="ru-RU" sz="1300" dirty="0"/>
              <a:t>.</a:t>
            </a:r>
          </a:p>
          <a:p>
            <a:pPr indent="533400" algn="just"/>
            <a:r>
              <a:rPr lang="ru-RU" sz="1300" dirty="0"/>
              <a:t>Уже в мирное время рядом с именами героев Великой Отечественной войны высечено имя героя войны афганской - </a:t>
            </a:r>
            <a:r>
              <a:rPr lang="ru-RU" sz="1300" dirty="0" err="1"/>
              <a:t>Гонышева</a:t>
            </a:r>
            <a:r>
              <a:rPr lang="ru-RU" sz="1300" dirty="0"/>
              <a:t> Александра Ивановича</a:t>
            </a:r>
            <a:r>
              <a:rPr lang="ru-RU" sz="1300" dirty="0" smtClean="0"/>
              <a:t>.</a:t>
            </a:r>
            <a:r>
              <a:rPr lang="ru-RU" sz="1300" dirty="0"/>
              <a:t> в школе </a:t>
            </a:r>
            <a:r>
              <a:rPr lang="ru-RU" sz="1300" dirty="0" smtClean="0"/>
              <a:t>силами коллектива школы открыт </a:t>
            </a:r>
            <a:r>
              <a:rPr lang="ru-RU" sz="1300" dirty="0"/>
              <a:t>барельеф. Автор барельефа – известный оренбургский скульптор Надежда Гавриловна Петина.</a:t>
            </a:r>
          </a:p>
          <a:p>
            <a:pPr indent="533400" algn="just"/>
            <a:r>
              <a:rPr lang="ru-RU" sz="1300" dirty="0" smtClean="0"/>
              <a:t>В Год охраны окружающей среды в преддверии праздновании 75-летия Оренбургского района в рамках экологической акции «Если будут звенеть родники, будет биться и сердце России» был восстановлен родник «</a:t>
            </a:r>
            <a:r>
              <a:rPr lang="ru-RU" sz="1300" dirty="0" err="1" smtClean="0"/>
              <a:t>Чернореченский</a:t>
            </a:r>
            <a:r>
              <a:rPr lang="ru-RU" sz="1300" dirty="0" smtClean="0"/>
              <a:t>». Открытие родника состоялось 15 июля 2013 года.</a:t>
            </a:r>
          </a:p>
          <a:p>
            <a:pPr algn="ctr"/>
            <a:r>
              <a:rPr lang="ru-RU" sz="1600" b="1" dirty="0" smtClean="0"/>
              <a:t>Но главная достопримечательность села – это храм Казанской иконы Божией Матери. </a:t>
            </a:r>
          </a:p>
          <a:p>
            <a:pPr algn="just"/>
            <a:endParaRPr lang="ru-RU" sz="1600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958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32938" cy="49381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3849497" cy="1749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Стоит моя станица величаво                                                                                                  На берегу старинного Урала,                                                                                                      А на краю высокого холма                                                                                                       Издалека </a:t>
            </a:r>
            <a:r>
              <a:rPr lang="ru-RU" b="1" dirty="0" err="1" smtClean="0">
                <a:solidFill>
                  <a:schemeClr val="bg1"/>
                </a:solidFill>
              </a:rPr>
              <a:t>церковенка</a:t>
            </a:r>
            <a:r>
              <a:rPr lang="ru-RU" b="1" dirty="0" smtClean="0">
                <a:solidFill>
                  <a:schemeClr val="bg1"/>
                </a:solidFill>
              </a:rPr>
              <a:t> видна….</a:t>
            </a:r>
          </a:p>
          <a:p>
            <a:pPr>
              <a:lnSpc>
                <a:spcPct val="850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                                                                                                  </a:t>
            </a:r>
            <a:r>
              <a:rPr lang="ru-RU" sz="1200" b="1" i="1" dirty="0" smtClean="0">
                <a:solidFill>
                  <a:schemeClr val="bg1"/>
                </a:solidFill>
              </a:rPr>
              <a:t>Из ст. А.А </a:t>
            </a:r>
            <a:r>
              <a:rPr lang="ru-RU" sz="1200" b="1" i="1" dirty="0" err="1" smtClean="0">
                <a:solidFill>
                  <a:schemeClr val="bg1"/>
                </a:solidFill>
              </a:rPr>
              <a:t>Вотинцевой</a:t>
            </a:r>
            <a:r>
              <a:rPr lang="ru-RU" sz="1200" b="1" i="1" dirty="0" smtClean="0">
                <a:solidFill>
                  <a:schemeClr val="bg1"/>
                </a:solidFill>
              </a:rPr>
              <a:t>, </a:t>
            </a:r>
          </a:p>
          <a:p>
            <a:pPr>
              <a:lnSpc>
                <a:spcPct val="85000"/>
              </a:lnSpc>
            </a:pPr>
            <a:r>
              <a:rPr lang="ru-RU" sz="1200" b="1" i="1" dirty="0" smtClean="0">
                <a:solidFill>
                  <a:schemeClr val="bg1"/>
                </a:solidFill>
              </a:rPr>
              <a:t>жительницы </a:t>
            </a:r>
            <a:r>
              <a:rPr lang="ru-RU" sz="1200" b="1" i="1" dirty="0" err="1" smtClean="0">
                <a:solidFill>
                  <a:schemeClr val="bg1"/>
                </a:solidFill>
              </a:rPr>
              <a:t>с.Черноречье</a:t>
            </a:r>
            <a:endParaRPr lang="ru-RU" sz="1200" b="1" i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32938" y="413657"/>
            <a:ext cx="505906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31825" algn="just"/>
            <a:r>
              <a:rPr lang="ru-RU" i="1" dirty="0">
                <a:solidFill>
                  <a:srgbClr val="0000FF"/>
                </a:solidFill>
              </a:rPr>
              <a:t>Изучая историю нашего храма, мы были удивлены его триединой судьбой: первоначально храм был деревянным, затем деревянным на каменном фундаменте, и, наконец, он приобрел каменное обличие.  </a:t>
            </a:r>
          </a:p>
          <a:p>
            <a:pPr algn="just"/>
            <a:r>
              <a:rPr lang="ru-RU" i="1" dirty="0">
                <a:solidFill>
                  <a:srgbClr val="0000FF"/>
                </a:solidFill>
              </a:rPr>
              <a:t>Первая церковь была заложена в 1742 году, но ее строительство продолжалось целых 9 лет и связано это было с трудностями заселения </a:t>
            </a:r>
            <a:r>
              <a:rPr lang="ru-RU" i="1" dirty="0" err="1">
                <a:solidFill>
                  <a:srgbClr val="0000FF"/>
                </a:solidFill>
              </a:rPr>
              <a:t>Чернореченской</a:t>
            </a:r>
            <a:r>
              <a:rPr lang="ru-RU" i="1" dirty="0">
                <a:solidFill>
                  <a:srgbClr val="0000FF"/>
                </a:solidFill>
              </a:rPr>
              <a:t> крепости. </a:t>
            </a:r>
            <a:r>
              <a:rPr lang="ru-RU" i="1" dirty="0" smtClean="0">
                <a:solidFill>
                  <a:srgbClr val="0000FF"/>
                </a:solidFill>
              </a:rPr>
              <a:t>Через </a:t>
            </a:r>
            <a:r>
              <a:rPr lang="ru-RU" i="1" dirty="0">
                <a:solidFill>
                  <a:srgbClr val="0000FF"/>
                </a:solidFill>
              </a:rPr>
              <a:t>23 года церковь обветшала, и в 1779 году на казенный кошт при пособии прихожан возведена новая церковь. В 1848 году в селе произошел сильный пожар, во время которого церковь сгорела. </a:t>
            </a:r>
          </a:p>
          <a:p>
            <a:pPr algn="just"/>
            <a:r>
              <a:rPr lang="ru-RU" i="1" dirty="0">
                <a:solidFill>
                  <a:srgbClr val="0000FF"/>
                </a:solidFill>
              </a:rPr>
              <a:t>После пожара новая каменная церковь была построена и освящена в 1852 году. Возведена она была на средства жительницы Оренбурга, титулярной советницы Татьяны Ивановны </a:t>
            </a:r>
            <a:r>
              <a:rPr lang="ru-RU" i="1" dirty="0" err="1">
                <a:solidFill>
                  <a:srgbClr val="0000FF"/>
                </a:solidFill>
              </a:rPr>
              <a:t>Приезжевой</a:t>
            </a:r>
            <a:r>
              <a:rPr lang="ru-RU" i="1" dirty="0" smtClean="0">
                <a:solidFill>
                  <a:srgbClr val="0000FF"/>
                </a:solidFill>
              </a:rPr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" y="5107357"/>
            <a:ext cx="6980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Храм Казанской иконы Божией Матери </a:t>
            </a:r>
            <a:r>
              <a:rPr lang="ru-RU" dirty="0"/>
              <a:t>является </a:t>
            </a:r>
            <a:r>
              <a:rPr lang="ru-RU" dirty="0" smtClean="0"/>
              <a:t>одним </a:t>
            </a:r>
            <a:r>
              <a:rPr lang="ru-RU" dirty="0"/>
              <a:t>из ценнейших архитектурных исторических и духовных памятников Оренбуржья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8343" y="6139543"/>
            <a:ext cx="1135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0000FF"/>
                </a:solidFill>
              </a:rPr>
              <a:t>За многовековую историю храм насчитывает немало легенд. Старожилы утверждают, что здесь венчался Емельян Пугачев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3703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24600" y="340703"/>
            <a:ext cx="55626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solidFill>
                  <a:srgbClr val="0000FF"/>
                </a:solidFill>
              </a:rPr>
              <a:t>Храм прочный и красивый, внушительных размеров: ширина храма составляет 27 метров, длина 38 метров, высота под куполом 21 метр.</a:t>
            </a:r>
          </a:p>
          <a:p>
            <a:pPr algn="just"/>
            <a:r>
              <a:rPr lang="ru-RU" i="1" dirty="0" smtClean="0">
                <a:solidFill>
                  <a:srgbClr val="0000FF"/>
                </a:solidFill>
              </a:rPr>
              <a:t>Со времени основания крепости и до гражданской войны в церкви хранилась дорогая для </a:t>
            </a:r>
            <a:r>
              <a:rPr lang="ru-RU" i="1" dirty="0" err="1" smtClean="0">
                <a:solidFill>
                  <a:srgbClr val="0000FF"/>
                </a:solidFill>
              </a:rPr>
              <a:t>чернореченцев</a:t>
            </a:r>
            <a:r>
              <a:rPr lang="ru-RU" i="1" dirty="0" smtClean="0">
                <a:solidFill>
                  <a:srgbClr val="0000FF"/>
                </a:solidFill>
              </a:rPr>
              <a:t> реликвия – знамя с изображением Георгия Победоносца. Это знамя было вручено от имени императрицы Елизаветы Петровны партии самарских и </a:t>
            </a:r>
            <a:r>
              <a:rPr lang="ru-RU" i="1" dirty="0" err="1" smtClean="0">
                <a:solidFill>
                  <a:srgbClr val="0000FF"/>
                </a:solidFill>
              </a:rPr>
              <a:t>алексеевских</a:t>
            </a:r>
            <a:r>
              <a:rPr lang="ru-RU" i="1" dirty="0" smtClean="0">
                <a:solidFill>
                  <a:srgbClr val="0000FF"/>
                </a:solidFill>
              </a:rPr>
              <a:t> казаков, основавших Черноречье. В 1919 году стоявший здесь Курский полк Красной Армии устроил в церкви конюшню, а уходя забрал с собой знамя. </a:t>
            </a:r>
          </a:p>
          <a:p>
            <a:pPr algn="just"/>
            <a:r>
              <a:rPr lang="ru-RU" i="1" dirty="0" smtClean="0">
                <a:solidFill>
                  <a:srgbClr val="0000FF"/>
                </a:solidFill>
              </a:rPr>
              <a:t>В 1937 году церковь закрыли, заняли хлебом. С этого времени храм переживал страшную судьбу: сначала в нем решили сделать клуб, но молодежь отказалась проводить там вечера. Пытались растащить храм тракторами, ничего не вышло.  Тогда отдали под зернохранилище.</a:t>
            </a:r>
          </a:p>
          <a:p>
            <a:pPr algn="just"/>
            <a:r>
              <a:rPr lang="ru-RU" i="1" dirty="0" smtClean="0">
                <a:solidFill>
                  <a:srgbClr val="0000FF"/>
                </a:solidFill>
              </a:rPr>
              <a:t>Восстановление нашего храма после долгих лет запустения началось в 1995 году.</a:t>
            </a:r>
            <a:endParaRPr lang="ru-RU" i="1" dirty="0">
              <a:solidFill>
                <a:srgbClr val="0000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57" y="3371477"/>
            <a:ext cx="5009933" cy="28160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85" y="340703"/>
            <a:ext cx="2117676" cy="2470124"/>
          </a:xfrm>
          <a:prstGeom prst="rect">
            <a:avLst/>
          </a:prstGeom>
        </p:spPr>
      </p:pic>
      <p:pic>
        <p:nvPicPr>
          <p:cNvPr id="7" name="Рисунок 6" descr="https://pp.vk.me/c637318/v637318016/1afe3/kdvixtP4eIE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1"/>
          <a:stretch/>
        </p:blipFill>
        <p:spPr bwMode="auto">
          <a:xfrm rot="16200000">
            <a:off x="3331484" y="-2631"/>
            <a:ext cx="2094993" cy="35319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5685" y="2906486"/>
            <a:ext cx="2117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Алтарь, 1995 г.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458314" y="2906486"/>
            <a:ext cx="2117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Храм, 2006 г.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234494" y="6283203"/>
            <a:ext cx="2117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Храм, 2016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794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494" y="568287"/>
            <a:ext cx="6120914" cy="1950889"/>
          </a:xfrm>
          <a:prstGeom prst="rect">
            <a:avLst/>
          </a:prstGeom>
        </p:spPr>
      </p:pic>
      <p:sp>
        <p:nvSpPr>
          <p:cNvPr id="5" name="Надпись 46"/>
          <p:cNvSpPr txBox="1"/>
          <p:nvPr/>
        </p:nvSpPr>
        <p:spPr>
          <a:xfrm>
            <a:off x="2857265" y="2558825"/>
            <a:ext cx="5857875" cy="29527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Изображение «Господь Вседержитель» над главными вратами храма. 8.01.2017г.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3216" y="159306"/>
            <a:ext cx="1691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Святыни храма</a:t>
            </a:r>
            <a:endParaRPr lang="ru-RU" dirty="0"/>
          </a:p>
        </p:txBody>
      </p:sp>
      <p:pic>
        <p:nvPicPr>
          <p:cNvPr id="10" name="Рисунок 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4" t="11905" r="4441" b="3595"/>
          <a:stretch/>
        </p:blipFill>
        <p:spPr bwMode="auto">
          <a:xfrm>
            <a:off x="180476" y="2135548"/>
            <a:ext cx="2507615" cy="1533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1" t="23342" r="13001" b="9430"/>
          <a:stretch/>
        </p:blipFill>
        <p:spPr bwMode="auto">
          <a:xfrm>
            <a:off x="9103811" y="2083160"/>
            <a:ext cx="2542540" cy="1638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9" t="18887" b="6082"/>
          <a:stretch/>
        </p:blipFill>
        <p:spPr bwMode="auto">
          <a:xfrm>
            <a:off x="288954" y="3855889"/>
            <a:ext cx="1899285" cy="26955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4" t="14153" r="15802" b="603"/>
          <a:stretch/>
        </p:blipFill>
        <p:spPr bwMode="auto">
          <a:xfrm>
            <a:off x="9103811" y="3975501"/>
            <a:ext cx="2724150" cy="26060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454057" y="6297764"/>
            <a:ext cx="4664290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Изображение евангелистов на парусах храма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4560811" y="2387280"/>
            <a:ext cx="2670279" cy="3999323"/>
          </a:xfrm>
          <a:prstGeom prst="rect">
            <a:avLst/>
          </a:prstGeom>
        </p:spPr>
      </p:pic>
      <p:sp>
        <p:nvSpPr>
          <p:cNvPr id="17" name="Надпись 53"/>
          <p:cNvSpPr txBox="1"/>
          <p:nvPr/>
        </p:nvSpPr>
        <p:spPr>
          <a:xfrm>
            <a:off x="3985977" y="5892784"/>
            <a:ext cx="3600450" cy="42862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Лик Господа Вседержителя на куполе храма </a:t>
            </a:r>
            <a:endParaRPr lang="ru-R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8954" y="261257"/>
            <a:ext cx="22474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0000FF"/>
                </a:solidFill>
              </a:rPr>
              <a:t>На стенах храма после реставрации остались старинные фрески</a:t>
            </a:r>
            <a:endParaRPr lang="ru-RU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959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p.vk.me/c637318/v637318016/1ad77/xCuZOkRl-M4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6" t="2167" r="593" b="25500"/>
          <a:stretch/>
        </p:blipFill>
        <p:spPr bwMode="auto">
          <a:xfrm>
            <a:off x="8239000" y="63324"/>
            <a:ext cx="2404381" cy="3577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064" y="352108"/>
            <a:ext cx="2479222" cy="357763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314325" y="392974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Казанская икона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Божией Матери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46104" y="3738133"/>
            <a:ext cx="1997277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Икона Скорбящая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" y="4920342"/>
            <a:ext cx="5823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solidFill>
                  <a:srgbClr val="0000FF"/>
                </a:solidFill>
              </a:rPr>
              <a:t>В обновленный храм прихожане вернули старинные святыни: икона Казанской Божией Матери, икона Николая Чудотворца, икона «Скорбящая», икона Божией Матери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93971" y="4126829"/>
            <a:ext cx="58238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srgbClr val="0000FF"/>
                </a:solidFill>
              </a:rPr>
              <a:t>Икона «Скорбящая» привезена из соседнего села. По воспоминаниям старосты </a:t>
            </a:r>
            <a:r>
              <a:rPr lang="ru-RU" i="1" dirty="0" err="1" smtClean="0">
                <a:solidFill>
                  <a:srgbClr val="0000FF"/>
                </a:solidFill>
              </a:rPr>
              <a:t>Баймрат</a:t>
            </a:r>
            <a:r>
              <a:rPr lang="ru-RU" i="1" dirty="0" smtClean="0">
                <a:solidFill>
                  <a:srgbClr val="0000FF"/>
                </a:solidFill>
              </a:rPr>
              <a:t> А.Н., икона использовалась одной из жительниц села </a:t>
            </a:r>
            <a:r>
              <a:rPr lang="ru-RU" i="1" dirty="0" err="1" smtClean="0">
                <a:solidFill>
                  <a:srgbClr val="0000FF"/>
                </a:solidFill>
              </a:rPr>
              <a:t>Шуваловка</a:t>
            </a:r>
            <a:r>
              <a:rPr lang="ru-RU" i="1" dirty="0" smtClean="0">
                <a:solidFill>
                  <a:srgbClr val="0000FF"/>
                </a:solidFill>
              </a:rPr>
              <a:t> в качестве доски, которой она накрывала кадушку с квашеной капустой. Доска практически рассыпалась на щепки, когда женщина обнаружила на ней еле заметный лик. Она передала икону в храм. С каждым годом лик становится более ясным и отчетливым.  </a:t>
            </a:r>
            <a:endParaRPr lang="ru-RU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722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114" y="3627664"/>
            <a:ext cx="5301343" cy="29820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94" y="185057"/>
            <a:ext cx="5167086" cy="29064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56" y="3627664"/>
            <a:ext cx="5278363" cy="29690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29399" y="185057"/>
            <a:ext cx="5278363" cy="1390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81000" algn="r">
              <a:lnSpc>
                <a:spcPct val="107000"/>
              </a:lnSpc>
              <a:spcAft>
                <a:spcPts val="0"/>
              </a:spcAft>
            </a:pPr>
            <a:r>
              <a:rPr lang="ru-RU" sz="1200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Божий Храм всему у нас начало,</a:t>
            </a:r>
            <a:endParaRPr lang="ru-RU" sz="1200" i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81000" algn="r">
              <a:lnSpc>
                <a:spcPct val="107000"/>
              </a:lnSpc>
              <a:spcAft>
                <a:spcPts val="0"/>
              </a:spcAft>
            </a:pPr>
            <a:r>
              <a:rPr lang="ru-RU" sz="1200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земле, которую поем,</a:t>
            </a:r>
            <a:endParaRPr lang="ru-RU" sz="1200" i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81000" algn="r">
              <a:lnSpc>
                <a:spcPct val="107000"/>
              </a:lnSpc>
              <a:spcAft>
                <a:spcPts val="0"/>
              </a:spcAft>
            </a:pPr>
            <a:r>
              <a:rPr lang="ru-RU" sz="1200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любимой родиною малой</a:t>
            </a:r>
            <a:endParaRPr lang="ru-RU" sz="1200" i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81000" algn="r">
              <a:lnSpc>
                <a:spcPct val="107000"/>
              </a:lnSpc>
              <a:spcAft>
                <a:spcPts val="0"/>
              </a:spcAft>
            </a:pPr>
            <a:r>
              <a:rPr lang="ru-RU" sz="1200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Черноречье с гордостью зовем.</a:t>
            </a:r>
          </a:p>
          <a:p>
            <a:pPr indent="381000" algn="r">
              <a:lnSpc>
                <a:spcPct val="107000"/>
              </a:lnSpc>
              <a:spcAft>
                <a:spcPts val="0"/>
              </a:spcAft>
            </a:pPr>
            <a:r>
              <a:rPr lang="ru-RU" sz="1400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гимна села Черноречье </a:t>
            </a:r>
            <a:endParaRPr lang="ru-RU" sz="1400" i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068785" y="1279071"/>
            <a:ext cx="6096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i="1" dirty="0" smtClean="0"/>
              <a:t>На сегодняшний день территория храма нуждается в  благоустройстве и уходе. Один настоятель храма с такой территорией не справится. Коллектив школы, включающий учителей, школьников и их родителей,  готов посадить деревья, цветы, обеспечить уход.  Мы уверены, что у нас получится, потому что силами коллектива при поддержке социальных партнеров уже был восстановлен родник «</a:t>
            </a:r>
            <a:r>
              <a:rPr lang="ru-RU" sz="1400" i="1" dirty="0" err="1" smtClean="0"/>
              <a:t>Чернореченский</a:t>
            </a:r>
            <a:r>
              <a:rPr lang="ru-RU" sz="1400" i="1" dirty="0" smtClean="0"/>
              <a:t>», за которым мы ухаживаем и сейчас. А также мы ухаживаем за памятниками села, за территорией школы.  Уже разработан проект по озеленению территории храма «Эдемский сад»…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1174978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Рисунок 72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961" y="2394856"/>
            <a:ext cx="7528078" cy="423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адпись 7210"/>
          <p:cNvSpPr txBox="1"/>
          <p:nvPr/>
        </p:nvSpPr>
        <p:spPr>
          <a:xfrm>
            <a:off x="1166404" y="180976"/>
            <a:ext cx="9667875" cy="55245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«Эдемский библейский сад в храмовом комплексе села Черноречье» 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адпись 7217"/>
          <p:cNvSpPr txBox="1"/>
          <p:nvPr/>
        </p:nvSpPr>
        <p:spPr>
          <a:xfrm>
            <a:off x="468086" y="587829"/>
            <a:ext cx="11255827" cy="195262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540385" algn="just">
              <a:lnSpc>
                <a:spcPct val="115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Учащиеся нашей школы всегда радеют за родное село. Вот и ученица 9 класса Бочкарева Ксения на Всероссийском конкурсе имени В.И. Вернадского совместно с Шевяковой Е, ученицей 9 класса города </a:t>
            </a:r>
            <a:r>
              <a:rPr lang="ru-RU" sz="14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Большереченска</a:t>
            </a:r>
            <a:r>
              <a:rPr lang="ru-RU" sz="1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Омской области </a:t>
            </a:r>
            <a:r>
              <a:rPr lang="ru-RU" sz="140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разработали </a:t>
            </a:r>
            <a:r>
              <a:rPr lang="ru-RU" sz="1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«Эдемский библейский сад в храмовом комплексе села Черноречье». В рамках проект школьницами были изучены библейские растения и их значения, определены растения для нашей климатической зоны, создан проект по озеленению территории храма Казанской иконы Божией Матери села Черноречье. Данный проект был отмечен жюри конкурса в номинации «За замысел создания рая на земле». Проект представлен настоятелю храма и в настоящее время готовится к реализации. </a:t>
            </a:r>
            <a:r>
              <a:rPr lang="ru-RU" sz="140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Помощь в реализации проекта уже готовы оказать местные предприятия ООО «Цветы Оренбуржья» и КГУ «</a:t>
            </a:r>
            <a:r>
              <a:rPr lang="ru-RU" sz="1400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Чернореченский</a:t>
            </a:r>
            <a:r>
              <a:rPr lang="ru-RU" sz="140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лесхоз». </a:t>
            </a:r>
            <a:endParaRPr lang="ru-RU" sz="1400" dirty="0">
              <a:solidFill>
                <a:srgbClr val="0000F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216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03914" y="1696954"/>
            <a:ext cx="790302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Село Черноречье сегодня включено в муниципальный проект – туристический маршрут «Если будет Россия, значит буду и я». Ежегодно школьники -  экскурсоводы приглашают прогуляться по селу студентов, школьников Оренбурга и Оренбургского района. Ребята с гордостью рассказывают удивительную историю села. </a:t>
            </a:r>
            <a:r>
              <a:rPr lang="ru-RU" sz="1400" dirty="0"/>
              <a:t>На въезде в село </a:t>
            </a:r>
            <a:r>
              <a:rPr lang="ru-RU" sz="1400" dirty="0" smtClean="0"/>
              <a:t>гостей </a:t>
            </a:r>
            <a:r>
              <a:rPr lang="ru-RU" sz="1400" dirty="0"/>
              <a:t>встречает бронзовый всадник – символ Оренбургского казачества</a:t>
            </a:r>
            <a:r>
              <a:rPr lang="ru-RU" sz="1400" dirty="0" smtClean="0"/>
              <a:t>.</a:t>
            </a:r>
            <a:r>
              <a:rPr lang="ru-RU" sz="1400" dirty="0"/>
              <a:t> </a:t>
            </a:r>
            <a:r>
              <a:rPr lang="ru-RU" sz="1400" dirty="0" smtClean="0"/>
              <a:t>В </a:t>
            </a:r>
            <a:r>
              <a:rPr lang="ru-RU" sz="1400" dirty="0"/>
              <a:t>центре села стоит обелиск, который был воздвигнут в честь односельчан, погибших в период Великой Отечественной  войны</a:t>
            </a:r>
            <a:r>
              <a:rPr lang="ru-RU" sz="1400" dirty="0" smtClean="0"/>
              <a:t>. Здесь же в Доме культуры расположена комната-музей и барельеф А.С. Пушкина. В школе гости склоняют голову перед барельефом воина-интернационалиста </a:t>
            </a:r>
            <a:r>
              <a:rPr lang="ru-RU" sz="1400" dirty="0" err="1" smtClean="0"/>
              <a:t>Гонышева</a:t>
            </a:r>
            <a:r>
              <a:rPr lang="ru-RU" sz="1400" dirty="0" smtClean="0"/>
              <a:t> А.И. Барельеф был установлен на средства, заработанные учащимися при проведении благотворительных ярмарок и концертов. Завершается экскурсия в храме Казанской</a:t>
            </a:r>
            <a:r>
              <a:rPr lang="ru-RU" sz="1400" dirty="0"/>
              <a:t> </a:t>
            </a:r>
            <a:r>
              <a:rPr lang="ru-RU" sz="1400" dirty="0" smtClean="0"/>
              <a:t>иконы Божией Матери. </a:t>
            </a:r>
            <a:endParaRPr lang="ru-RU" sz="1400" dirty="0"/>
          </a:p>
          <a:p>
            <a:pPr algn="just"/>
            <a:r>
              <a:rPr lang="ru-RU" sz="1400" dirty="0" smtClean="0"/>
              <a:t>После окончания экскурсии мы </a:t>
            </a:r>
            <a:r>
              <a:rPr lang="ru-RU" sz="1400" dirty="0"/>
              <a:t>приглашаем </a:t>
            </a:r>
            <a:r>
              <a:rPr lang="ru-RU" sz="1400" dirty="0" smtClean="0"/>
              <a:t>на </a:t>
            </a:r>
            <a:r>
              <a:rPr lang="ru-RU" sz="1400" dirty="0"/>
              <a:t>родник «</a:t>
            </a:r>
            <a:r>
              <a:rPr lang="ru-RU" sz="1400" dirty="0" err="1"/>
              <a:t>Чернореченский</a:t>
            </a:r>
            <a:r>
              <a:rPr lang="ru-RU" sz="1400" dirty="0"/>
              <a:t>»  испить ключевой водицы.  Деревянная беседка,  вазоны с садовыми цветами, колодец в виде сруба – во всем здесь деревенские мотивы. Все это придумали и сделали вместе </a:t>
            </a:r>
            <a:r>
              <a:rPr lang="ru-RU" sz="1400" dirty="0" err="1"/>
              <a:t>чернореченские</a:t>
            </a:r>
            <a:r>
              <a:rPr lang="ru-RU" sz="1400" dirty="0"/>
              <a:t> школьники и  сотрудники УТТ и СТ общества «Газпром добыча Оренбург». </a:t>
            </a:r>
          </a:p>
          <a:p>
            <a:pPr algn="just"/>
            <a:r>
              <a:rPr lang="ru-RU" sz="1400" dirty="0" smtClean="0">
                <a:solidFill>
                  <a:srgbClr val="0000FF"/>
                </a:solidFill>
              </a:rPr>
              <a:t> 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191000" y="5451828"/>
            <a:ext cx="792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srgbClr val="0000FF"/>
                </a:solidFill>
              </a:rPr>
              <a:t>Но мы не останавливаемся на достигнутом. У наших ребят много идей и много друзей, которые готовы нас поддержать. С 2013 года мы собираем деньги на памятник Маше Мироновой – главной героине повести «Капитанская дочка». Ведь доподлинно известно, что пушкинская героиня была из наших мест.  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314701" y="64333"/>
            <a:ext cx="922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00FF"/>
                </a:solidFill>
              </a:rPr>
              <a:t>Если </a:t>
            </a:r>
            <a:r>
              <a:rPr lang="ru-RU" sz="3200" dirty="0">
                <a:solidFill>
                  <a:srgbClr val="0000FF"/>
                </a:solidFill>
              </a:rPr>
              <a:t>будет Россия, </a:t>
            </a:r>
            <a:r>
              <a:rPr lang="ru-RU" sz="3200" dirty="0" smtClean="0">
                <a:solidFill>
                  <a:srgbClr val="0000FF"/>
                </a:solidFill>
              </a:rPr>
              <a:t>значит, </a:t>
            </a:r>
            <a:r>
              <a:rPr lang="ru-RU" sz="3200" dirty="0">
                <a:solidFill>
                  <a:srgbClr val="0000FF"/>
                </a:solidFill>
              </a:rPr>
              <a:t>буду и </a:t>
            </a:r>
            <a:r>
              <a:rPr lang="ru-RU" sz="3200" dirty="0" smtClean="0">
                <a:solidFill>
                  <a:srgbClr val="0000FF"/>
                </a:solidFill>
              </a:rPr>
              <a:t>я</a:t>
            </a:r>
            <a:endParaRPr lang="ru-RU" sz="3200" dirty="0">
              <a:solidFill>
                <a:srgbClr val="0000FF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24653" b="6432"/>
          <a:stretch/>
        </p:blipFill>
        <p:spPr>
          <a:xfrm>
            <a:off x="210186" y="3307885"/>
            <a:ext cx="3567551" cy="16328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89" y="1607692"/>
            <a:ext cx="3567551" cy="15774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837" y="51588"/>
            <a:ext cx="3562952" cy="14906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/>
          <a:srcRect t="13399"/>
          <a:stretch/>
        </p:blipFill>
        <p:spPr>
          <a:xfrm>
            <a:off x="218837" y="5063467"/>
            <a:ext cx="3558900" cy="17308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8145" y="678834"/>
            <a:ext cx="4218798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439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1398</Words>
  <Application>Microsoft Office PowerPoint</Application>
  <PresentationFormat>Широкоэкранный</PresentationFormat>
  <Paragraphs>69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 Unicode MS</vt:lpstr>
      <vt:lpstr>Arial</vt:lpstr>
      <vt:lpstr>Calibri</vt:lpstr>
      <vt:lpstr>Calibri Light</vt:lpstr>
      <vt:lpstr>Georgia</vt:lpstr>
      <vt:lpstr>Times New Roman</vt:lpstr>
      <vt:lpstr>Trebuchet MS</vt:lpstr>
      <vt:lpstr>Тема Office</vt:lpstr>
      <vt:lpstr>Воздушный поток</vt:lpstr>
      <vt:lpstr>1_Воздушный поток</vt:lpstr>
      <vt:lpstr>с.Черноречье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Бочкаревы</dc:creator>
  <cp:lastModifiedBy>Бочкаревы</cp:lastModifiedBy>
  <cp:revision>45</cp:revision>
  <dcterms:created xsi:type="dcterms:W3CDTF">2018-05-26T17:17:25Z</dcterms:created>
  <dcterms:modified xsi:type="dcterms:W3CDTF">2018-06-28T08:00:51Z</dcterms:modified>
</cp:coreProperties>
</file>