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84" r:id="rId3"/>
    <p:sldId id="257" r:id="rId4"/>
    <p:sldId id="269" r:id="rId5"/>
    <p:sldId id="275" r:id="rId6"/>
    <p:sldId id="276" r:id="rId7"/>
    <p:sldId id="277" r:id="rId8"/>
    <p:sldId id="267" r:id="rId9"/>
    <p:sldId id="258" r:id="rId10"/>
    <p:sldId id="272" r:id="rId11"/>
    <p:sldId id="281" r:id="rId12"/>
    <p:sldId id="282" r:id="rId13"/>
    <p:sldId id="283" r:id="rId14"/>
    <p:sldId id="265" r:id="rId15"/>
    <p:sldId id="274" r:id="rId16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3" d="100"/>
          <a:sy n="53" d="100"/>
        </p:scale>
        <p:origin x="217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411630577427821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Согласны ли вы с тем, что могилы ветеранов должны быть ухоженными?</c:v>
                </c:pt>
              </c:strCache>
            </c:strRef>
          </c:tx>
          <c:explosion val="51"/>
          <c:dPt>
            <c:idx val="0"/>
            <c:bubble3D val="0"/>
            <c:explosion val="56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86</c:v>
                </c:pt>
                <c:pt idx="1">
                  <c:v>0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Если ли в нашем поселке могилы ветеранов ВОВ, отсавшиеся без присмотра родственников?</c:v>
                </c:pt>
              </c:strCache>
            </c:strRef>
          </c:tx>
          <c:explosion val="16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Незнаю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63</c:v>
                </c:pt>
                <c:pt idx="1">
                  <c:v>8</c:v>
                </c:pt>
                <c:pt idx="2">
                  <c:v>15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 вы думаете, кто должен ухаживать за брошенными могилами ветеранов?</c:v>
                </c:pt>
              </c:strCache>
            </c:strRef>
          </c:tx>
          <c:explosion val="18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Волонтеры</c:v>
                </c:pt>
                <c:pt idx="1">
                  <c:v>Органы власти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36</c:v>
                </c:pt>
                <c:pt idx="1">
                  <c:v>50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Готовы ли вы оказать помощь, в благоустройстве этих могил?</c:v>
                </c:pt>
              </c:strCache>
            </c:strRef>
          </c:tx>
          <c:explosion val="22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59</c:v>
                </c:pt>
                <c:pt idx="1">
                  <c:v>27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010" y="1496484"/>
            <a:ext cx="5829981" cy="318346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010" y="4802717"/>
            <a:ext cx="5829981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954E-AEDB-4A64-9AE5-BCA7BEE53B89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2D8C-065E-44F0-BEC3-ED629A9E8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452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017" y="5719165"/>
            <a:ext cx="5831755" cy="1092473"/>
          </a:xfrm>
        </p:spPr>
        <p:txBody>
          <a:bodyPr anchor="b">
            <a:normAutofit/>
          </a:bodyPr>
          <a:lstStyle>
            <a:lvl1pPr>
              <a:defRPr sz="21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017" y="828430"/>
            <a:ext cx="5831755" cy="4506313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010" y="6811637"/>
            <a:ext cx="5830874" cy="909963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954E-AEDB-4A64-9AE5-BCA7BEE53B89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2D8C-065E-44F0-BEC3-ED629A9E8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60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009" y="812802"/>
            <a:ext cx="5823992" cy="4566479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011" y="5606427"/>
            <a:ext cx="5823991" cy="2122915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954E-AEDB-4A64-9AE5-BCA7BEE53B89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2D8C-065E-44F0-BEC3-ED629A9E8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751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494" y="812800"/>
            <a:ext cx="5232798" cy="3990539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67863" y="4813376"/>
            <a:ext cx="4923168" cy="569083"/>
          </a:xfrm>
        </p:spPr>
        <p:txBody>
          <a:bodyPr anchor="t">
            <a:normAutofit/>
          </a:bodyPr>
          <a:lstStyle>
            <a:lvl1pPr marL="0" indent="0" algn="r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009" y="5606428"/>
            <a:ext cx="5823992" cy="211517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954E-AEDB-4A64-9AE5-BCA7BEE53B89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2D8C-065E-44F0-BEC3-ED629A9E811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78934" y="855666"/>
            <a:ext cx="342900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60041" y="4097835"/>
            <a:ext cx="342900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5540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017" y="2835925"/>
            <a:ext cx="5824871" cy="334911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009" y="6200741"/>
            <a:ext cx="5823992" cy="1520859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954E-AEDB-4A64-9AE5-BCA7BEE53B89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2D8C-065E-44F0-BEC3-ED629A9E8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019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009" y="812802"/>
            <a:ext cx="5823992" cy="17674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010" y="2784427"/>
            <a:ext cx="1855663" cy="109774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010" y="3882165"/>
            <a:ext cx="1855663" cy="3839435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00244" y="2784427"/>
            <a:ext cx="1855439" cy="1097739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500244" y="3882165"/>
            <a:ext cx="1856150" cy="3839435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84981" y="2784427"/>
            <a:ext cx="1851306" cy="1097739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4486695" y="3882165"/>
            <a:ext cx="1851306" cy="3839435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954E-AEDB-4A64-9AE5-BCA7BEE53B89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2D8C-065E-44F0-BEC3-ED629A9E8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22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009" y="812802"/>
            <a:ext cx="5823992" cy="17674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4010" y="5318863"/>
            <a:ext cx="1855662" cy="768349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14261" y="2789647"/>
            <a:ext cx="1653779" cy="2032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4010" y="6087212"/>
            <a:ext cx="1855662" cy="163438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99020" y="5318863"/>
            <a:ext cx="1855678" cy="768349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570060" y="2789647"/>
            <a:ext cx="1648421" cy="2032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498258" y="6087211"/>
            <a:ext cx="1856439" cy="163438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85051" y="5318863"/>
            <a:ext cx="1850569" cy="768349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4585953" y="2789647"/>
            <a:ext cx="1649314" cy="2032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4484980" y="6087213"/>
            <a:ext cx="1853021" cy="1634387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954E-AEDB-4A64-9AE5-BCA7BEE53B89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2D8C-065E-44F0-BEC3-ED629A9E8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973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954E-AEDB-4A64-9AE5-BCA7BEE53B89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2D8C-065E-44F0-BEC3-ED629A9E8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890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812801"/>
            <a:ext cx="1430245" cy="69088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010" y="812801"/>
            <a:ext cx="4308022" cy="69088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954E-AEDB-4A64-9AE5-BCA7BEE53B89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2D8C-065E-44F0-BEC3-ED629A9E8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340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954E-AEDB-4A64-9AE5-BCA7BEE53B89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2D8C-065E-44F0-BEC3-ED629A9E8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800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450" y="876304"/>
            <a:ext cx="5475101" cy="3803649"/>
          </a:xfrm>
        </p:spPr>
        <p:txBody>
          <a:bodyPr anchor="b">
            <a:normAutofit/>
          </a:bodyPr>
          <a:lstStyle>
            <a:lvl1pPr>
              <a:defRPr sz="255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450" y="4802720"/>
            <a:ext cx="5475101" cy="2000249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954E-AEDB-4A64-9AE5-BCA7BEE53B89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2D8C-065E-44F0-BEC3-ED629A9E8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179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011" y="812802"/>
            <a:ext cx="5823991" cy="176842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010" y="2784427"/>
            <a:ext cx="2872127" cy="4937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2539" y="2784427"/>
            <a:ext cx="2865462" cy="4937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954E-AEDB-4A64-9AE5-BCA7BEE53B89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2D8C-065E-44F0-BEC3-ED629A9E8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553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011" y="812802"/>
            <a:ext cx="5823991" cy="17674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570" y="2784427"/>
            <a:ext cx="2700245" cy="1098549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009" y="3882976"/>
            <a:ext cx="2872805" cy="38386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423" y="2784427"/>
            <a:ext cx="2693578" cy="1098549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2" y="3882976"/>
            <a:ext cx="2866139" cy="38386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954E-AEDB-4A64-9AE5-BCA7BEE53B89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2D8C-065E-44F0-BEC3-ED629A9E8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78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954E-AEDB-4A64-9AE5-BCA7BEE53B89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2D8C-065E-44F0-BEC3-ED629A9E8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093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954E-AEDB-4A64-9AE5-BCA7BEE53B89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2D8C-065E-44F0-BEC3-ED629A9E8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996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41" y="812800"/>
            <a:ext cx="2211884" cy="3149600"/>
          </a:xfrm>
        </p:spPr>
        <p:txBody>
          <a:bodyPr anchor="b">
            <a:normAutofit/>
          </a:bodyPr>
          <a:lstStyle>
            <a:lvl1pPr>
              <a:defRPr sz="21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6412" y="812800"/>
            <a:ext cx="3481589" cy="69088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5941" y="3962402"/>
            <a:ext cx="2211884" cy="3759199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954E-AEDB-4A64-9AE5-BCA7BEE53B89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2D8C-065E-44F0-BEC3-ED629A9E8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066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41" y="812800"/>
            <a:ext cx="3125702" cy="31496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37449" y="1011842"/>
            <a:ext cx="2225204" cy="6510717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009" y="3962400"/>
            <a:ext cx="3128432" cy="3759200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954E-AEDB-4A64-9AE5-BCA7BEE53B89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2D8C-065E-44F0-BEC3-ED629A9E8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470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011" y="812802"/>
            <a:ext cx="5823991" cy="1768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009" y="2794752"/>
            <a:ext cx="5823992" cy="4926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19289" y="7844369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D954E-AEDB-4A64-9AE5-BCA7BEE53B89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010" y="7844369"/>
            <a:ext cx="375348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14132" y="7844369"/>
            <a:ext cx="423869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12D8C-065E-44F0-BEC3-ED629A9E8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1378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55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cs622818.vk.me/v622818240/3711b/NzZH1RjWnp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155" y="530490"/>
            <a:ext cx="5766098" cy="805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x-lines.ru/letters/i/cyrillicscript/0819/ffb878/40/1/rmejoegoz9ea8wcb4gbpddby4n97bxsozmem7wf54n47bxqozdea6egoz9em7wfh4n67dd6toet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3152" y="201184"/>
            <a:ext cx="7015727" cy="162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x-lines.ru/letters/i/cyrillicscript/1212/e1e1e1/40/0/rmejoegoz9ea8wcb4gbpddby4n97bxsozmem7wf54n47bxqozdea6egoz9em7wfh4n67dd6toet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" y="1226135"/>
            <a:ext cx="6829425" cy="109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x-lines.ru/letters/i/cyrillicscript/0034/e1e1e1/40/0/rmejoegoz9ea8wcb4gbpddby4n97bxsozmem7wf54n47bxqozdea6egoz9em7wfh4n67dd6toe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239" y="2635416"/>
            <a:ext cx="6445446" cy="53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x-lines.ru/letters/i/cyrillicscript/0552/e1e1e1/40/0/rmejoegoz9ea8wcb4gbpddby4n97bxsozmem7wf54n47bxqozdea6egoz9em7wfh4n67dd6toety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088" y="3432168"/>
            <a:ext cx="63817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x-lines.ru/letters/i/cyrillicscript/0615/e1e1e1/40/0/rmejoegoz9ea8wcb4gbpddby4n97bxsozmem7wf54n47bxqozdea6egoz9em7wfh4n67dd6toety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1438" y="4088227"/>
            <a:ext cx="6972300" cy="140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x-lines.ru/letters/i/cyrillicscript/0852/e1e1e1/40/0/rmejoegoz9ea8wcb4gbpddby4n97bxsozmem7wf54n47bxqozdea6egoz9em7wfh4n67dd6toety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088" y="6829897"/>
            <a:ext cx="6480656" cy="63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x-lines.ru/letters/i/cyrillicscript/0942/ffb878/40/0/rmejoegoz9ea8wcb4gbpddby4n97bxsozmem7wf54n47bxqozdea6egoz9em7wfh4n67dd6toety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547" y="5991182"/>
            <a:ext cx="7019925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40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kristal-online.ru/images/lenta_g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0916" y="7543799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" y="173079"/>
            <a:ext cx="705701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C:\Users\Aleftina\Desktop\проект\ветераны\_DSC6504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72" y="1442418"/>
            <a:ext cx="3621405" cy="2404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9770" y="2327216"/>
            <a:ext cx="3448050" cy="1939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C:\Users\Aleftina\Desktop\проект\ветераны\_DSC6484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75" y="3990085"/>
            <a:ext cx="3060065" cy="2031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C:\Users\Aleftina\Desktop\проект\аллея и ветераны\DSC_3676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5919" y="4523511"/>
            <a:ext cx="4007224" cy="224384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13391" y="1"/>
            <a:ext cx="6858000" cy="5378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pic>
        <p:nvPicPr>
          <p:cNvPr id="10" name="Рисунок 9" descr="C:\Users\Aleftina\Desktop\проект\аллея и ветераны\DSC_3650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605904"/>
            <a:ext cx="4208145" cy="236664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514008" y="646356"/>
            <a:ext cx="5823991" cy="1097280"/>
          </a:xfrm>
        </p:spPr>
        <p:txBody>
          <a:bodyPr/>
          <a:lstStyle/>
          <a:p>
            <a:r>
              <a:rPr lang="ru-RU" dirty="0" smtClean="0"/>
              <a:t>Благоустройство могил</a:t>
            </a:r>
            <a:endParaRPr lang="ru-RU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97774" y="-628197"/>
            <a:ext cx="5823991" cy="1768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i="1" dirty="0" smtClean="0"/>
              <a:t>Реализация проекта: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518313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009" y="167344"/>
            <a:ext cx="5823991" cy="929937"/>
          </a:xfrm>
        </p:spPr>
        <p:txBody>
          <a:bodyPr/>
          <a:lstStyle/>
          <a:p>
            <a:r>
              <a:rPr lang="ru-RU" dirty="0" smtClean="0"/>
              <a:t>Высадка деревьев </a:t>
            </a:r>
            <a:br>
              <a:rPr lang="ru-RU" dirty="0" smtClean="0"/>
            </a:br>
            <a:r>
              <a:rPr lang="ru-RU" dirty="0" smtClean="0"/>
              <a:t>«Аллея победы»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7251" y="941500"/>
            <a:ext cx="5029535" cy="2829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38631"/>
            <a:ext cx="4426772" cy="24900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9374" y="6337745"/>
            <a:ext cx="4857412" cy="27322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http://cs7055.vk.me/c7001/v7001389/ff3b/KHo-t5yTzuY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2850" y="4169466"/>
            <a:ext cx="2063351" cy="1973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747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010" y="0"/>
            <a:ext cx="5823991" cy="1097280"/>
          </a:xfrm>
        </p:spPr>
        <p:txBody>
          <a:bodyPr/>
          <a:lstStyle/>
          <a:p>
            <a:r>
              <a:rPr lang="ru-RU" dirty="0" smtClean="0"/>
              <a:t>Всероссийская акция «Зеленая Россия 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093" y="1480263"/>
            <a:ext cx="3423619" cy="23559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2712" y="1666025"/>
            <a:ext cx="3186953" cy="2124635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40716" y="4021950"/>
            <a:ext cx="5823991" cy="1097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Всероссийская акция «дальневосточная победа»</a:t>
            </a:r>
            <a:endParaRPr lang="ru-RU" dirty="0"/>
          </a:p>
        </p:txBody>
      </p:sp>
      <p:pic>
        <p:nvPicPr>
          <p:cNvPr id="7" name="Picture 16" descr="http://www.nogliki-adm.ru/assets/images/news/2015/03.09/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093" y="5119230"/>
            <a:ext cx="3706009" cy="2468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http://www.nogliki-adm.ru/assets/images/news/2015/03.09/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2645" y="6446212"/>
            <a:ext cx="3427086" cy="2282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132423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16" y="1884159"/>
            <a:ext cx="6574670" cy="200031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Встреча с вдовой участника ВОВ Прокопенко </a:t>
            </a:r>
            <a:r>
              <a:rPr lang="ru-RU" dirty="0" err="1" smtClean="0"/>
              <a:t>н.Г</a:t>
            </a:r>
            <a:r>
              <a:rPr lang="ru-RU" dirty="0" smtClean="0"/>
              <a:t>.,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участницей трудового фронта </a:t>
            </a:r>
            <a:r>
              <a:rPr lang="ru-RU" dirty="0" err="1" smtClean="0"/>
              <a:t>гайсиной</a:t>
            </a:r>
            <a:r>
              <a:rPr lang="ru-RU" dirty="0" smtClean="0"/>
              <a:t> Д.М.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C:\Users\Aleftina\Desktop\проект\Соцопрас\_DSC6984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277" y="1285820"/>
            <a:ext cx="3678780" cy="2210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5629" y="2160359"/>
            <a:ext cx="3250557" cy="2112358"/>
          </a:xfrm>
          <a:prstGeom prst="rect">
            <a:avLst/>
          </a:prstGeom>
        </p:spPr>
      </p:pic>
      <p:pic>
        <p:nvPicPr>
          <p:cNvPr id="7" name="Рисунок 6" descr="C:\Users\Aleftina\Pictures\поход к гайсиной\20151001_160908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2618" y="5892812"/>
            <a:ext cx="4019550" cy="24104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8751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139850" y="1407321"/>
            <a:ext cx="5946766" cy="5593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80" indent="-257180" algn="l" defTabSz="342905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5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557222" indent="-214316" algn="l" defTabSz="342905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3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857265" indent="-171453" algn="l" defTabSz="342905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200170" indent="-171453" algn="l" defTabSz="342905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543076" indent="-171453" algn="l" defTabSz="342905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1885982" indent="-171453" algn="l" defTabSz="342905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228887" indent="-171453" algn="l" defTabSz="342905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2571793" indent="-171453" algn="l" defTabSz="342905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2914698" indent="-171453" algn="l" defTabSz="342905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ru-RU" sz="2000" dirty="0" smtClean="0">
                <a:latin typeface="Monotype Corsiva" panose="03010101010201010101" pitchFamily="66" charset="0"/>
              </a:rPr>
              <a:t>1. 20 учащихся из молодежного объединения «</a:t>
            </a:r>
            <a:r>
              <a:rPr lang="ru-RU" sz="2000" dirty="0" err="1" smtClean="0">
                <a:latin typeface="Monotype Corsiva" panose="03010101010201010101" pitchFamily="66" charset="0"/>
              </a:rPr>
              <a:t>Сталкер</a:t>
            </a:r>
            <a:r>
              <a:rPr lang="ru-RU" sz="2000" dirty="0" smtClean="0">
                <a:latin typeface="Monotype Corsiva" panose="03010101010201010101" pitchFamily="66" charset="0"/>
              </a:rPr>
              <a:t>» и военно-патриотического клуба «Медведь» будут вовлечены в реализацию социально значимого проекта.</a:t>
            </a:r>
          </a:p>
          <a:p>
            <a:r>
              <a:rPr lang="ru-RU" sz="2000" dirty="0" smtClean="0">
                <a:latin typeface="Monotype Corsiva" panose="03010101010201010101" pitchFamily="66" charset="0"/>
              </a:rPr>
              <a:t>2. </a:t>
            </a:r>
            <a:r>
              <a:rPr lang="ru-RU" sz="2000" dirty="0">
                <a:latin typeface="Monotype Corsiva" panose="03010101010201010101" pitchFamily="66" charset="0"/>
              </a:rPr>
              <a:t>Б</a:t>
            </a:r>
            <a:r>
              <a:rPr lang="ru-RU" sz="2000" dirty="0" smtClean="0">
                <a:latin typeface="Monotype Corsiva" panose="03010101010201010101" pitchFamily="66" charset="0"/>
              </a:rPr>
              <a:t>лагоустроены 10 могил ветеранов Великой Отечественной войны.</a:t>
            </a:r>
          </a:p>
          <a:p>
            <a:r>
              <a:rPr lang="ru-RU" sz="2000" dirty="0" smtClean="0">
                <a:latin typeface="Monotype Corsiva" panose="03010101010201010101" pitchFamily="66" charset="0"/>
              </a:rPr>
              <a:t>3. На могилах ветеранов  установлены 10 памятных </a:t>
            </a:r>
            <a:r>
              <a:rPr lang="ru-RU" sz="2000" smtClean="0">
                <a:latin typeface="Monotype Corsiva" panose="03010101010201010101" pitchFamily="66" charset="0"/>
              </a:rPr>
              <a:t>табличекс</a:t>
            </a:r>
            <a:r>
              <a:rPr lang="ru-RU" sz="2000" dirty="0" smtClean="0">
                <a:latin typeface="Monotype Corsiva" panose="03010101010201010101" pitchFamily="66" charset="0"/>
              </a:rPr>
              <a:t> надписью «Здесь похоронен ветеран».</a:t>
            </a:r>
          </a:p>
          <a:p>
            <a:r>
              <a:rPr lang="ru-RU" sz="2000" dirty="0" smtClean="0">
                <a:latin typeface="Monotype Corsiva" panose="03010101010201010101" pitchFamily="66" charset="0"/>
              </a:rPr>
              <a:t>4. </a:t>
            </a:r>
            <a:r>
              <a:rPr lang="ru-RU" sz="2000" dirty="0">
                <a:latin typeface="Monotype Corsiva" panose="03010101010201010101" pitchFamily="66" charset="0"/>
              </a:rPr>
              <a:t>С</a:t>
            </a:r>
            <a:r>
              <a:rPr lang="ru-RU" sz="2000" dirty="0" smtClean="0">
                <a:latin typeface="Monotype Corsiva" panose="03010101010201010101" pitchFamily="66" charset="0"/>
              </a:rPr>
              <a:t>обрана информация о 10 ветеранах Великой Отечественной войны.</a:t>
            </a:r>
          </a:p>
          <a:p>
            <a:r>
              <a:rPr lang="ru-RU" sz="2000" dirty="0" smtClean="0">
                <a:latin typeface="Monotype Corsiva" panose="03010101010201010101" pitchFamily="66" charset="0"/>
              </a:rPr>
              <a:t>5. </a:t>
            </a:r>
            <a:r>
              <a:rPr lang="ru-RU" sz="2000" dirty="0">
                <a:latin typeface="Monotype Corsiva" panose="03010101010201010101" pitchFamily="66" charset="0"/>
              </a:rPr>
              <a:t>П</a:t>
            </a:r>
            <a:r>
              <a:rPr lang="ru-RU" sz="2000" dirty="0" smtClean="0">
                <a:latin typeface="Monotype Corsiva" panose="03010101010201010101" pitchFamily="66" charset="0"/>
              </a:rPr>
              <a:t>одготовлена и издана брошюра «Нам вас не забыть», в которую войдут материалы о ветеранах.</a:t>
            </a:r>
          </a:p>
          <a:p>
            <a:r>
              <a:rPr lang="ru-RU" sz="2000" dirty="0" smtClean="0">
                <a:latin typeface="Monotype Corsiva" panose="03010101010201010101" pitchFamily="66" charset="0"/>
              </a:rPr>
              <a:t>6. </a:t>
            </a:r>
            <a:r>
              <a:rPr lang="ru-RU" sz="2000" dirty="0">
                <a:latin typeface="Monotype Corsiva" panose="03010101010201010101" pitchFamily="66" charset="0"/>
              </a:rPr>
              <a:t>П</a:t>
            </a:r>
            <a:r>
              <a:rPr lang="ru-RU" sz="2000" dirty="0" smtClean="0">
                <a:latin typeface="Monotype Corsiva" panose="03010101010201010101" pitchFamily="66" charset="0"/>
              </a:rPr>
              <a:t>роведено 10 «Уроков памяти» для 100 учащихся образовательных организаций.</a:t>
            </a:r>
          </a:p>
          <a:p>
            <a:r>
              <a:rPr lang="ru-RU" sz="2000" dirty="0" smtClean="0">
                <a:latin typeface="Monotype Corsiva" panose="03010101010201010101" pitchFamily="66" charset="0"/>
              </a:rPr>
              <a:t>7. </a:t>
            </a:r>
            <a:r>
              <a:rPr lang="ru-RU" sz="2000" dirty="0">
                <a:latin typeface="Monotype Corsiva" panose="03010101010201010101" pitchFamily="66" charset="0"/>
              </a:rPr>
              <a:t>И</a:t>
            </a:r>
            <a:r>
              <a:rPr lang="ru-RU" sz="2000" dirty="0" smtClean="0">
                <a:latin typeface="Monotype Corsiva" panose="03010101010201010101" pitchFamily="66" charset="0"/>
              </a:rPr>
              <a:t>зготовлено 10 памятных табличек на дома, где проживали ветераны Великой Отечественной войны.</a:t>
            </a:r>
          </a:p>
          <a:p>
            <a:r>
              <a:rPr lang="ru-RU" sz="2000" dirty="0" smtClean="0">
                <a:latin typeface="Monotype Corsiva" panose="03010101010201010101" pitchFamily="66" charset="0"/>
              </a:rPr>
              <a:t>8. Пройдет презентация итогов проекта «И пусть поколения помнят» для жителей </a:t>
            </a:r>
            <a:r>
              <a:rPr lang="ru-RU" sz="2000" dirty="0" err="1" smtClean="0">
                <a:latin typeface="Monotype Corsiva" panose="03010101010201010101" pitchFamily="66" charset="0"/>
              </a:rPr>
              <a:t>пгт</a:t>
            </a:r>
            <a:r>
              <a:rPr lang="ru-RU" sz="2000" dirty="0" smtClean="0">
                <a:latin typeface="Monotype Corsiva" panose="03010101010201010101" pitchFamily="66" charset="0"/>
              </a:rPr>
              <a:t>. Ноглики.</a:t>
            </a:r>
          </a:p>
          <a:p>
            <a:pPr marL="0" indent="0">
              <a:buNone/>
            </a:pPr>
            <a:endParaRPr lang="ru-RU" sz="2000" dirty="0" smtClean="0">
              <a:latin typeface="Monotype Corsiva" panose="03010101010201010101" pitchFamily="66" charset="0"/>
            </a:endParaRPr>
          </a:p>
          <a:p>
            <a:pPr marL="0" indent="0">
              <a:buNone/>
            </a:pPr>
            <a:endParaRPr lang="ru-RU" sz="2000" dirty="0">
              <a:latin typeface="Monotype Corsiva" panose="03010101010201010101" pitchFamily="66" charset="0"/>
            </a:endParaRPr>
          </a:p>
          <a:p>
            <a:pPr marL="0" indent="0">
              <a:buNone/>
            </a:pPr>
            <a:endParaRPr lang="ru-RU" sz="2000" dirty="0" smtClean="0">
              <a:latin typeface="Monotype Corsiva" panose="03010101010201010101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570153"/>
            <a:ext cx="5262127" cy="7530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-129092" y="654284"/>
            <a:ext cx="54986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Monotype Corsiva" panose="03010101010201010101" pitchFamily="66" charset="0"/>
              </a:rPr>
              <a:t>Ожидаемые результаты проекта: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pic>
        <p:nvPicPr>
          <p:cNvPr id="8194" name="Picture 2" descr="http://www.kristal-online.ru/images/lenta_g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2241" y="7535318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46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Завершение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633" y="3012141"/>
            <a:ext cx="6460746" cy="4300033"/>
          </a:xfrm>
        </p:spPr>
      </p:pic>
    </p:spTree>
    <p:extLst>
      <p:ext uri="{BB962C8B-B14F-4D97-AF65-F5344CB8AC3E}">
        <p14:creationId xmlns:p14="http://schemas.microsoft.com/office/powerpoint/2010/main" val="1353838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758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408790"/>
            <a:ext cx="6755802" cy="6448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28339" y="311971"/>
            <a:ext cx="8310282" cy="838505"/>
          </a:xfrm>
        </p:spPr>
        <p:txBody>
          <a:bodyPr>
            <a:normAutofit/>
          </a:bodyPr>
          <a:lstStyle/>
          <a:p>
            <a:r>
              <a:rPr lang="ru-RU" sz="3200" i="1" dirty="0" smtClean="0"/>
              <a:t>Актуальность проекта: </a:t>
            </a:r>
            <a:endParaRPr lang="ru-RU" sz="3200" i="1" dirty="0"/>
          </a:p>
        </p:txBody>
      </p:sp>
      <p:pic>
        <p:nvPicPr>
          <p:cNvPr id="1026" name="Picture 2" descr="http://img-fotki.yandex.ru/get/5007/svetlera.281/0_5b46c_dcd3db60_X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813" y="1364188"/>
            <a:ext cx="1579357" cy="280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C:\Users\Aleftina\Desktop\проект\Могилки\_DSC6956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0222" y="1440933"/>
            <a:ext cx="4297679" cy="28068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0" y="4323724"/>
            <a:ext cx="6653605" cy="127778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49580" algn="ctr">
              <a:lnSpc>
                <a:spcPct val="107000"/>
              </a:lnSpc>
            </a:pP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Разве о такой памяти мечтали наши солдаты, идя в бой за Родину? </a:t>
            </a:r>
            <a:endParaRPr lang="ru-RU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</a:endParaRPr>
          </a:p>
          <a:p>
            <a:pPr indent="449580" algn="ctr">
              <a:lnSpc>
                <a:spcPct val="107000"/>
              </a:lnSpc>
            </a:pP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Неужели мы и впрямь уподобились «Иванам, не помнящим родства», превратились в манкуртов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2" descr="http://avtonaklejki.ru/images/product_images/info_images/819_0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9061" y="7421077"/>
            <a:ext cx="2511662" cy="16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C:\Users\Aleftina\Desktop\проект\Могилки\_DSC6955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688110"/>
            <a:ext cx="4604276" cy="3137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://svecha-diveevo.ru/images/svecha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9061" y="5601510"/>
            <a:ext cx="2681755" cy="238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61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69925" y="245331"/>
            <a:ext cx="6755802" cy="6448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010" y="156585"/>
            <a:ext cx="5823991" cy="822360"/>
          </a:xfrm>
        </p:spPr>
        <p:txBody>
          <a:bodyPr/>
          <a:lstStyle/>
          <a:p>
            <a:r>
              <a:rPr lang="ru-RU" i="1" dirty="0" smtClean="0"/>
              <a:t>Исследование Проблемы: </a:t>
            </a:r>
            <a:endParaRPr lang="ru-RU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5153" y="826682"/>
            <a:ext cx="6465346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Сбор статистических 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данных</a:t>
            </a:r>
          </a:p>
        </p:txBody>
      </p:sp>
      <p:pic>
        <p:nvPicPr>
          <p:cNvPr id="5122" name="Picture 2" descr="http://avtonaklejki.ru/images/product_images/info_images/819_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4065" y="7321343"/>
            <a:ext cx="2511662" cy="16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0867" y="1166869"/>
            <a:ext cx="4424860" cy="29389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25" y="2530928"/>
            <a:ext cx="3404415" cy="22611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4265" y="4293694"/>
            <a:ext cx="4006234" cy="26658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153" y="5123942"/>
            <a:ext cx="3308446" cy="219740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5966" y="6687099"/>
            <a:ext cx="4100078" cy="230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02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830" y="0"/>
            <a:ext cx="5823991" cy="972968"/>
          </a:xfrm>
        </p:spPr>
        <p:txBody>
          <a:bodyPr/>
          <a:lstStyle/>
          <a:p>
            <a:r>
              <a:rPr lang="ru-RU" dirty="0" smtClean="0"/>
              <a:t>2. Социологический опрос</a:t>
            </a:r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30826783"/>
              </p:ext>
            </p:extLst>
          </p:nvPr>
        </p:nvGraphicFramePr>
        <p:xfrm>
          <a:off x="610830" y="1249136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110" y="4725704"/>
            <a:ext cx="3582890" cy="23796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67484"/>
            <a:ext cx="3150027" cy="2096119"/>
          </a:xfrm>
          <a:prstGeom prst="rect">
            <a:avLst/>
          </a:prstGeom>
        </p:spPr>
      </p:pic>
      <p:pic>
        <p:nvPicPr>
          <p:cNvPr id="12" name="Picture 2" descr="http://avtonaklejki.ru/images/product_images/info_images/819_0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4065" y="7321343"/>
            <a:ext cx="2511662" cy="16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22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388945102"/>
              </p:ext>
            </p:extLst>
          </p:nvPr>
        </p:nvGraphicFramePr>
        <p:xfrm>
          <a:off x="376517" y="2593004"/>
          <a:ext cx="6319813" cy="3891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5541" y="333487"/>
            <a:ext cx="3693514" cy="24531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61" y="6484582"/>
            <a:ext cx="3985059" cy="2646793"/>
          </a:xfrm>
          <a:prstGeom prst="rect">
            <a:avLst/>
          </a:prstGeom>
        </p:spPr>
      </p:pic>
      <p:pic>
        <p:nvPicPr>
          <p:cNvPr id="7" name="Picture 2" descr="http://avtonaklejki.ru/images/product_images/info_images/819_0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4065" y="7321343"/>
            <a:ext cx="2511662" cy="16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92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819959813"/>
              </p:ext>
            </p:extLst>
          </p:nvPr>
        </p:nvGraphicFramePr>
        <p:xfrm>
          <a:off x="654872" y="150607"/>
          <a:ext cx="5724413" cy="3173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580130443"/>
              </p:ext>
            </p:extLst>
          </p:nvPr>
        </p:nvGraphicFramePr>
        <p:xfrm>
          <a:off x="416859" y="3165437"/>
          <a:ext cx="5962426" cy="3590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0" y="6755802"/>
            <a:ext cx="6858000" cy="2388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039" y="6755802"/>
            <a:ext cx="67699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Результат социологического опроса позволил нам сделать следующие выводы: </a:t>
            </a:r>
            <a:endParaRPr lang="ru-RU" dirty="0" smtClean="0"/>
          </a:p>
          <a:p>
            <a:r>
              <a:rPr lang="ru-RU" dirty="0" smtClean="0"/>
              <a:t>1. В нашем поселке захоронения </a:t>
            </a:r>
            <a:r>
              <a:rPr lang="ru-RU" dirty="0"/>
              <a:t>ветеранов должны быть приведены в вид, достойный памяти об их великом </a:t>
            </a:r>
            <a:r>
              <a:rPr lang="ru-RU" dirty="0" smtClean="0"/>
              <a:t>подвиге.</a:t>
            </a:r>
          </a:p>
          <a:p>
            <a:r>
              <a:rPr lang="ru-RU" dirty="0" smtClean="0"/>
              <a:t>2. Большинство жителей готовы оказать помощь в благоустройстве могил.  </a:t>
            </a:r>
          </a:p>
          <a:p>
            <a:r>
              <a:rPr lang="ru-RU" dirty="0" smtClean="0"/>
              <a:t>3.  </a:t>
            </a:r>
            <a:r>
              <a:rPr lang="ru-RU" dirty="0"/>
              <a:t>У</a:t>
            </a:r>
            <a:r>
              <a:rPr lang="ru-RU" dirty="0" smtClean="0"/>
              <a:t>хаживать за могилами должны не только волонтеры и жители, но и органы власти в нашем поселке.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544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proza.ru/pics/2015/01/17/157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6818" y="0"/>
            <a:ext cx="2621093" cy="18949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30306" y="215153"/>
            <a:ext cx="6052353" cy="5916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342905" rtl="0" eaLnBrk="1" latinLnBrk="0" hangingPunct="1">
              <a:spcBef>
                <a:spcPct val="0"/>
              </a:spcBef>
              <a:buNone/>
              <a:defRPr sz="315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sz="4000" b="1" i="1" u="sng" dirty="0" smtClean="0">
              <a:ln/>
              <a:solidFill>
                <a:schemeClr val="accent3"/>
              </a:solidFill>
              <a:latin typeface="Monotype Corsiva" panose="03010101010201010101" pitchFamily="66" charset="0"/>
            </a:endParaRPr>
          </a:p>
          <a:p>
            <a:pPr algn="ctr"/>
            <a:endParaRPr lang="ru-RU" sz="4000" b="1" i="1" u="sng" dirty="0" smtClean="0">
              <a:ln/>
              <a:solidFill>
                <a:schemeClr val="accent3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4000" i="1" u="sng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Monotype Corsiva" panose="03010101010201010101" pitchFamily="66" charset="0"/>
              </a:rPr>
              <a:t>Тема проекта:</a:t>
            </a:r>
          </a:p>
          <a:p>
            <a:pPr algn="ctr"/>
            <a:endParaRPr lang="ru-RU" sz="4000" b="1" i="1" u="sng" dirty="0" smtClean="0">
              <a:ln/>
              <a:solidFill>
                <a:schemeClr val="accent3"/>
              </a:solidFill>
              <a:latin typeface="Monotype Corsiva" panose="03010101010201010101" pitchFamily="66" charset="0"/>
            </a:endParaRPr>
          </a:p>
          <a:p>
            <a:pPr algn="ctr"/>
            <a:endParaRPr lang="ru-RU" sz="4000" b="1" i="1" u="sng" dirty="0" smtClean="0">
              <a:ln/>
              <a:solidFill>
                <a:schemeClr val="accent3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4000" i="1" u="sng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Monotype Corsiva" panose="03010101010201010101" pitchFamily="66" charset="0"/>
              </a:rPr>
              <a:t>Цель проек</a:t>
            </a:r>
            <a:r>
              <a:rPr lang="ru-RU" sz="4000" i="1" u="sng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Monotype Corsiva" panose="03010101010201010101" pitchFamily="66" charset="0"/>
              </a:rPr>
              <a:t>та:</a:t>
            </a:r>
          </a:p>
          <a:p>
            <a:pPr algn="ctr"/>
            <a:r>
              <a:rPr lang="ru-RU" sz="2800" b="1" dirty="0" smtClean="0">
                <a:ln/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</a:t>
            </a:r>
            <a:r>
              <a:rPr lang="ru-RU" sz="2800" b="1" dirty="0">
                <a:ln/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подрастающего поколения в деятельность по сохранению исторической памяти о Великой Отечественной войне через приведение в порядок могил ветеранов</a:t>
            </a:r>
            <a:r>
              <a:rPr lang="ru-RU" sz="2800" b="1" dirty="0" smtClean="0">
                <a:ln/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2800" b="1" dirty="0" smtClean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ctr">
              <a:buAutoNum type="arabicPeriod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i="1" dirty="0" smtClean="0">
              <a:ln/>
              <a:solidFill>
                <a:schemeClr val="accent3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8" name="Picture 2" descr="http://img-fotki.yandex.ru/get/5007/svetlera.281/0_5b46c_dcd3db60_X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89693">
            <a:off x="4373427" y="5705297"/>
            <a:ext cx="1848590" cy="328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://x-lines.ru/letters/i/cyrillicscript/0852/e1e1e1/40/0/rmejoegoz9ea8wcb4gbpddby4n97bxsozmem7wf54n47bxqozdea6egoz9em7wfh4n67dd6toet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344" y="2448356"/>
            <a:ext cx="6480656" cy="63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08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20881" y="527125"/>
            <a:ext cx="4046724" cy="7422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41343" y="0"/>
            <a:ext cx="5291535" cy="1867373"/>
          </a:xfrm>
        </p:spPr>
        <p:txBody>
          <a:bodyPr/>
          <a:lstStyle/>
          <a:p>
            <a:r>
              <a:rPr lang="ru-RU" sz="4800" dirty="0" smtClean="0">
                <a:latin typeface="Monotype Corsiva" panose="03010101010201010101" pitchFamily="66" charset="0"/>
              </a:rPr>
              <a:t>География</a:t>
            </a:r>
            <a:endParaRPr lang="ru-RU" sz="4800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4670" y="1435558"/>
            <a:ext cx="5033741" cy="5593975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начальном этапе территория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пгт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Ноглики.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дальнейшей работы возможно охватить территорию Ногликского района</a:t>
            </a:r>
          </a:p>
        </p:txBody>
      </p:sp>
      <p:pic>
        <p:nvPicPr>
          <p:cNvPr id="1026" name="Picture 2" descr="http://infojd.ru/19/ohanog_karta08noglik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0617" y="3302930"/>
            <a:ext cx="3651698" cy="573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www.kristal-online.ru/images/lenta_g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8411" y="7498080"/>
            <a:ext cx="1428750" cy="154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58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6B2E858E-683F-40D9-B4CB-284D097F3AC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TM04033921[[fn=Дамаск]]</Template>
  <TotalTime>780</TotalTime>
  <Words>356</Words>
  <Application>Microsoft Office PowerPoint</Application>
  <PresentationFormat>Экран (4:3)</PresentationFormat>
  <Paragraphs>55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Bookman Old Style</vt:lpstr>
      <vt:lpstr>Calibri</vt:lpstr>
      <vt:lpstr>Monotype Corsiva</vt:lpstr>
      <vt:lpstr>Rockwell</vt:lpstr>
      <vt:lpstr>Times New Roman</vt:lpstr>
      <vt:lpstr>Wingdings 3</vt:lpstr>
      <vt:lpstr>Damask</vt:lpstr>
      <vt:lpstr>Презентация PowerPoint</vt:lpstr>
      <vt:lpstr>Презентация PowerPoint</vt:lpstr>
      <vt:lpstr>Актуальность проекта: </vt:lpstr>
      <vt:lpstr>Исследование Проблемы: </vt:lpstr>
      <vt:lpstr>2. Социологический опрос</vt:lpstr>
      <vt:lpstr>Презентация PowerPoint</vt:lpstr>
      <vt:lpstr>Презентация PowerPoint</vt:lpstr>
      <vt:lpstr>Презентация PowerPoint</vt:lpstr>
      <vt:lpstr>География</vt:lpstr>
      <vt:lpstr>Благоустройство могил</vt:lpstr>
      <vt:lpstr>Высадка деревьев  «Аллея победы»</vt:lpstr>
      <vt:lpstr>Всероссийская акция «Зеленая Россия »</vt:lpstr>
      <vt:lpstr>Встреча с вдовой участника ВОВ Прокопенко н.Г.,                участницей трудового фронта гайсиной Д.М. </vt:lpstr>
      <vt:lpstr>Презентация PowerPoint</vt:lpstr>
      <vt:lpstr>Завершение</vt:lpstr>
    </vt:vector>
  </TitlesOfParts>
  <Company>МБОУ ДОД ЦДТ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«И пусть поколения помнят»</dc:title>
  <dc:creator>Aleftina</dc:creator>
  <cp:lastModifiedBy>user</cp:lastModifiedBy>
  <cp:revision>49</cp:revision>
  <dcterms:created xsi:type="dcterms:W3CDTF">2015-09-27T04:15:25Z</dcterms:created>
  <dcterms:modified xsi:type="dcterms:W3CDTF">2018-06-18T22:32:00Z</dcterms:modified>
</cp:coreProperties>
</file>