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1765F-496A-4BC6-8990-2ACB3E6ABEBD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8A764-4C20-4E89-93D6-633727A101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762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8A764-4C20-4E89-93D6-633727A101B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551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8A764-4C20-4E89-93D6-633727A101B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003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r>
              <a:rPr lang="ru-RU" baseline="0" dirty="0" smtClean="0"/>
              <a:t> проекта: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8A764-4C20-4E89-93D6-633727A101B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901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Декоративно-прикладные мастер-классы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8A764-4C20-4E89-93D6-633727A101B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719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Организация</a:t>
            </a:r>
            <a:r>
              <a:rPr lang="ru-RU" baseline="0" dirty="0" smtClean="0"/>
              <a:t> спортивных интеллектуальных игр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8A764-4C20-4E89-93D6-633727A101B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369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Проведение концертных и игровых программ</a:t>
            </a:r>
            <a:r>
              <a:rPr lang="ru-RU" baseline="0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8A764-4C20-4E89-93D6-633727A101B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39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Проведение </a:t>
            </a:r>
            <a:r>
              <a:rPr lang="ru-RU" dirty="0" err="1" smtClean="0"/>
              <a:t>квестов</a:t>
            </a:r>
            <a:r>
              <a:rPr lang="ru-RU" dirty="0" smtClean="0"/>
              <a:t>,</a:t>
            </a:r>
            <a:r>
              <a:rPr lang="ru-RU" baseline="0" dirty="0" smtClean="0"/>
              <a:t> развивающих логику, знания в различных областях и взаимодействие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8A764-4C20-4E89-93D6-633727A101B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878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Количественные показатели: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8A764-4C20-4E89-93D6-633727A101B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792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r>
              <a:rPr lang="ru-RU" baseline="0" dirty="0" smtClean="0"/>
              <a:t> рамках проекта будет создан дневник добровольца для отслеживания им самим свои достижения и личностный рост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8A764-4C20-4E89-93D6-633727A101B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413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color1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C8C1C9"/>
              </a:clrFrom>
              <a:clrTo>
                <a:srgbClr val="C8C1C9">
                  <a:alpha val="0"/>
                </a:srgbClr>
              </a:clrTo>
            </a:clrChange>
          </a:blip>
          <a:srcRect t="27724" b="27724"/>
          <a:stretch>
            <a:fillRect/>
          </a:stretch>
        </p:blipFill>
        <p:spPr>
          <a:xfrm>
            <a:off x="142844" y="71414"/>
            <a:ext cx="8786874" cy="20002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6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_6129d_c2d0151_XL.jpe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768" y="5474626"/>
            <a:ext cx="1857356" cy="1181743"/>
          </a:xfrm>
          <a:prstGeom prst="rect">
            <a:avLst/>
          </a:prstGeom>
        </p:spPr>
      </p:pic>
      <p:sp>
        <p:nvSpPr>
          <p:cNvPr id="7" name="Прямоугольник 6"/>
          <p:cNvSpPr/>
          <p:nvPr userDrawn="1"/>
        </p:nvSpPr>
        <p:spPr>
          <a:xfrm>
            <a:off x="71406" y="71414"/>
            <a:ext cx="9001188" cy="6715172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1DAC0-2942-4506-ABB7-FEE7075E718B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1.png"/><Relationship Id="rId18" Type="http://schemas.microsoft.com/office/2007/relationships/hdphoto" Target="../media/hdphoto7.wdp"/><Relationship Id="rId26" Type="http://schemas.microsoft.com/office/2007/relationships/hdphoto" Target="../media/hdphoto11.wdp"/><Relationship Id="rId3" Type="http://schemas.openxmlformats.org/officeDocument/2006/relationships/image" Target="../media/image5.png"/><Relationship Id="rId21" Type="http://schemas.openxmlformats.org/officeDocument/2006/relationships/image" Target="../media/image15.png"/><Relationship Id="rId7" Type="http://schemas.openxmlformats.org/officeDocument/2006/relationships/image" Target="../media/image8.png"/><Relationship Id="rId12" Type="http://schemas.microsoft.com/office/2007/relationships/hdphoto" Target="../media/hdphoto4.wdp"/><Relationship Id="rId17" Type="http://schemas.openxmlformats.org/officeDocument/2006/relationships/image" Target="../media/image13.png"/><Relationship Id="rId25" Type="http://schemas.openxmlformats.org/officeDocument/2006/relationships/image" Target="../media/image17.png"/><Relationship Id="rId2" Type="http://schemas.openxmlformats.org/officeDocument/2006/relationships/image" Target="../media/image4.png"/><Relationship Id="rId16" Type="http://schemas.microsoft.com/office/2007/relationships/hdphoto" Target="../media/hdphoto6.wdp"/><Relationship Id="rId20" Type="http://schemas.microsoft.com/office/2007/relationships/hdphoto" Target="../media/hdphoto8.wdp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24" Type="http://schemas.microsoft.com/office/2007/relationships/hdphoto" Target="../media/hdphoto10.wdp"/><Relationship Id="rId5" Type="http://schemas.openxmlformats.org/officeDocument/2006/relationships/image" Target="../media/image6.png"/><Relationship Id="rId15" Type="http://schemas.openxmlformats.org/officeDocument/2006/relationships/image" Target="../media/image12.png"/><Relationship Id="rId23" Type="http://schemas.openxmlformats.org/officeDocument/2006/relationships/image" Target="../media/image16.png"/><Relationship Id="rId28" Type="http://schemas.microsoft.com/office/2007/relationships/hdphoto" Target="../media/hdphoto12.wdp"/><Relationship Id="rId10" Type="http://schemas.microsoft.com/office/2007/relationships/hdphoto" Target="../media/hdphoto3.wdp"/><Relationship Id="rId19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5.wdp"/><Relationship Id="rId22" Type="http://schemas.microsoft.com/office/2007/relationships/hdphoto" Target="../media/hdphoto9.wdp"/><Relationship Id="rId27" Type="http://schemas.openxmlformats.org/officeDocument/2006/relationships/image" Target="../media/image18.png"/><Relationship Id="rId30" Type="http://schemas.microsoft.com/office/2007/relationships/hdphoto" Target="../media/hdphoto13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microsoft.com/office/2007/relationships/hdphoto" Target="../media/hdphoto1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05082" y="2152954"/>
            <a:ext cx="7772400" cy="1470025"/>
          </a:xfrm>
        </p:spPr>
        <p:txBody>
          <a:bodyPr/>
          <a:lstStyle/>
          <a:p>
            <a:endParaRPr lang="ru-RU"/>
          </a:p>
        </p:txBody>
      </p:sp>
      <p:pic>
        <p:nvPicPr>
          <p:cNvPr id="1026" name="Picture 2" descr="C:\Users\Алёна\Desktop\the world is full of beautifulthings just like yo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0" y="1153610"/>
            <a:ext cx="9136781" cy="5139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лёна\Desktop\the world is full of beautifulthings just like you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9281" y="304161"/>
            <a:ext cx="9136781" cy="88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лёна\Desktop\the world is full of beautifulthings just like you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4756" y="81103"/>
            <a:ext cx="9140441" cy="37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лёна\Desktop\the world is full of beautifulthings just like you (1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872" y="6081409"/>
            <a:ext cx="9151190" cy="87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Алёна\Desktop\Cif0_ffNAYI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505" b="70059" l="3080" r="453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" t="26281" r="49815" b="20694"/>
          <a:stretch/>
        </p:blipFill>
        <p:spPr bwMode="auto">
          <a:xfrm>
            <a:off x="121789" y="457200"/>
            <a:ext cx="799804" cy="89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Алёна\Desktop\Cif0_ffNAYI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067" b="89824" l="9856" r="899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55" r="29375" b="50000"/>
          <a:stretch/>
        </p:blipFill>
        <p:spPr bwMode="auto">
          <a:xfrm>
            <a:off x="521691" y="8739"/>
            <a:ext cx="728403" cy="83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Алёна\Desktop\Cif0_ffNAYI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4207" b="96477" l="9651" r="897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94" t="50000" r="24308"/>
          <a:stretch/>
        </p:blipFill>
        <p:spPr bwMode="auto">
          <a:xfrm>
            <a:off x="550486" y="877683"/>
            <a:ext cx="760255" cy="75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Алёна\Desktop\Cif0_ffNAYI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785" b="89824" l="52156" r="969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1447" b="27800"/>
          <a:stretch/>
        </p:blipFill>
        <p:spPr bwMode="auto">
          <a:xfrm>
            <a:off x="957295" y="426202"/>
            <a:ext cx="731939" cy="77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Алёна\Desktop\Vc3unoQcVIY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17" b="89991" l="9943" r="940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852" t="36362" b="27817"/>
          <a:stretch/>
        </p:blipFill>
        <p:spPr bwMode="auto">
          <a:xfrm>
            <a:off x="7968951" y="329527"/>
            <a:ext cx="1030775" cy="97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C:\Users\Алёна\Desktop\Vc3unoQcVIY.jp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751" b="89991" l="7553" r="661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834" r="59967" b="25663"/>
          <a:stretch/>
        </p:blipFill>
        <p:spPr bwMode="auto">
          <a:xfrm>
            <a:off x="6300191" y="312690"/>
            <a:ext cx="1042149" cy="100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C:\Users\Алёна\Desktop\Vc3unoQcVIY.jp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8628" b="89991" l="39006" r="654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187" t="49731" r="31407" b="25404"/>
          <a:stretch/>
        </p:blipFill>
        <p:spPr bwMode="auto">
          <a:xfrm>
            <a:off x="7189841" y="414559"/>
            <a:ext cx="1180144" cy="96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:\Users\Алёна\Desktop\Vc3unoQcVIY.jpg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39296" b="60519" l="32983" r="697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031" t="36741" r="36075" b="44003"/>
          <a:stretch/>
        </p:blipFill>
        <p:spPr bwMode="auto">
          <a:xfrm>
            <a:off x="7282733" y="315389"/>
            <a:ext cx="881684" cy="70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Алёна\Desktop\nWez3jkY7Zo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148" y="269151"/>
            <a:ext cx="1120814" cy="112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Алёна\Desktop\VTZ9qpNcLh0.jp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7884" b="83956" l="8125" r="45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73" t="15003" r="58977" b="34006"/>
          <a:stretch/>
        </p:blipFill>
        <p:spPr bwMode="auto">
          <a:xfrm>
            <a:off x="1979712" y="137955"/>
            <a:ext cx="1707330" cy="1356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Алёна\Desktop\VTZ9qpNcLh0.jpg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30567" b="52559" l="18203" r="29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82" t="11046" r="57955" b="33805"/>
          <a:stretch/>
        </p:blipFill>
        <p:spPr bwMode="auto">
          <a:xfrm>
            <a:off x="2291582" y="101143"/>
            <a:ext cx="1404557" cy="139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Алёна\Desktop\VTZ9qpNcLh0.jpg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45090" b="61964" l="17031" r="325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67" t="43610" r="68157" b="37828"/>
          <a:stretch/>
        </p:blipFill>
        <p:spPr bwMode="auto">
          <a:xfrm>
            <a:off x="2654765" y="902200"/>
            <a:ext cx="582617" cy="50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Алёна\Desktop\Haus 123 Anywhere St. Any Cit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133"/>
            <a:ext cx="9159877" cy="689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11322" y="440709"/>
            <a:ext cx="47933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Количественные показатели: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963929"/>
            <a:ext cx="8568952" cy="426527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мероприятиях проекта подготовлено и задействовано не менее 80 волонтеров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программы пройдут в 20 различных местах г. Кемерово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детский волонтерский центр по итогу проекта вступят не менее 25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Привлечено не менее 5 партнеров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мастер-классов  не менее 6 в каждом виде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Добрых уроков более 6 организовано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Показано около 5 концертов участникам проекта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не менее 10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квестов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итогу анкетирования родителей, чьи дети вступили в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волонтерский центр, заинтересованность детей в активной деятельности повысится на 20% минимум, а зависимость от гаджетов снизится на 35% минимум.</a:t>
            </a:r>
          </a:p>
          <a:p>
            <a:pPr algn="ctr"/>
            <a:endParaRPr lang="ru-RU" b="1" dirty="0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94" y="5373216"/>
            <a:ext cx="8554385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pic>
        <p:nvPicPr>
          <p:cNvPr id="2051" name="Picture 3" descr="C:\Desktop\феникс\1prT26U9zI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73" y="5314858"/>
            <a:ext cx="1979712" cy="148478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esktop\феникс\9_8TO8wJYeU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714" y="5301166"/>
            <a:ext cx="2016224" cy="151216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esktop\феникс\kvXlkR5XgP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286" y="5301166"/>
            <a:ext cx="2313570" cy="154268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Desktop\феникс\IMG_20180630_11531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685" y="5301165"/>
            <a:ext cx="2056908" cy="154268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86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лёна\Desktop\Haus 123 Anywhere St. Any City (1)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247"/>
            <a:ext cx="9144000" cy="687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55776" y="811466"/>
            <a:ext cx="33345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Перспективы </a:t>
            </a:r>
            <a:endParaRPr lang="ru-RU" sz="4000" b="1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6882" y="1731872"/>
            <a:ext cx="83435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другими регионами</a:t>
            </a:r>
            <a:b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аудитории проекта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новых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для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модулей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детского добровольческого центр до областного уровня</a:t>
            </a:r>
          </a:p>
        </p:txBody>
      </p:sp>
    </p:spTree>
    <p:extLst>
      <p:ext uri="{BB962C8B-B14F-4D97-AF65-F5344CB8AC3E}">
        <p14:creationId xmlns:p14="http://schemas.microsoft.com/office/powerpoint/2010/main" val="328122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3" name="Picture 5" descr="C:\Users\Алёна\Desktop\ZimCore Hubs (1)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65" y="-1"/>
            <a:ext cx="9169865" cy="689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1700808"/>
            <a:ext cx="2286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М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ногие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дети подвержены "плохой компании", которая может отрицательно влиять на ребенка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372200" y="2276872"/>
            <a:ext cx="25922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Дети много времени проводят с гаджетами, не уделяя должного внимания играм со сверстниками.</a:t>
            </a:r>
          </a:p>
        </p:txBody>
      </p:sp>
      <p:sp>
        <p:nvSpPr>
          <p:cNvPr id="9" name="Выноска-облако 8"/>
          <p:cNvSpPr/>
          <p:nvPr/>
        </p:nvSpPr>
        <p:spPr>
          <a:xfrm>
            <a:off x="3347864" y="2397522"/>
            <a:ext cx="2573141" cy="1825477"/>
          </a:xfrm>
          <a:prstGeom prst="cloudCallout">
            <a:avLst>
              <a:gd name="adj1" fmla="val 8484"/>
              <a:gd name="adj2" fmla="val 282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Какие проблемы решает проект???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20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8" name="Picture 6" descr="C:\Users\Алёна\Desktop\Haus 123 Anywhere St. Any City (1)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23528" y="1083652"/>
            <a:ext cx="373531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Franklin Gothic Medium" panose="020B0603020102020204" pitchFamily="34" charset="0"/>
              </a:rPr>
              <a:t>Цель проекта:</a:t>
            </a:r>
          </a:p>
          <a:p>
            <a:endParaRPr lang="ru-RU" sz="2400" dirty="0">
              <a:latin typeface="Franklin Gothic Medium" panose="020B0603020102020204" pitchFamily="34" charset="0"/>
            </a:endParaRPr>
          </a:p>
          <a:p>
            <a:r>
              <a:rPr lang="ru-RU" sz="2400" dirty="0" smtClean="0">
                <a:latin typeface="Franklin Gothic Medium" panose="020B0603020102020204" pitchFamily="34" charset="0"/>
              </a:rPr>
              <a:t>Создание детского волонтерского центра посредством участия детей </a:t>
            </a:r>
            <a:r>
              <a:rPr lang="ru-RU" sz="2400" dirty="0" err="1" smtClean="0">
                <a:latin typeface="Franklin Gothic Medium" panose="020B0603020102020204" pitchFamily="34" charset="0"/>
              </a:rPr>
              <a:t>г.Кемерово</a:t>
            </a:r>
            <a:r>
              <a:rPr lang="ru-RU" sz="2400" dirty="0" smtClean="0">
                <a:latin typeface="Franklin Gothic Medium" panose="020B0603020102020204" pitchFamily="34" charset="0"/>
              </a:rPr>
              <a:t> </a:t>
            </a:r>
            <a:r>
              <a:rPr lang="ru-RU" sz="2400" dirty="0">
                <a:latin typeface="Franklin Gothic Medium" panose="020B0603020102020204" pitchFamily="34" charset="0"/>
              </a:rPr>
              <a:t>в городских календарных праздниках и событиях, а также досуговых программах, организованных штабом волонтеров.</a:t>
            </a:r>
            <a:endParaRPr lang="ru-RU" sz="2400" dirty="0" smtClean="0">
              <a:latin typeface="Franklin Gothic Medium" panose="020B0603020102020204" pitchFamily="34" charset="0"/>
            </a:endParaRPr>
          </a:p>
          <a:p>
            <a:endParaRPr lang="ru-RU" sz="2400" dirty="0" smtClean="0">
              <a:latin typeface="Franklin Gothic Medium" panose="020B0603020102020204" pitchFamily="34" charset="0"/>
            </a:endParaRPr>
          </a:p>
        </p:txBody>
      </p:sp>
      <p:pic>
        <p:nvPicPr>
          <p:cNvPr id="3079" name="Picture 7" descr="C:\Users\Алёна\Desktop\защита проекта\XeFC2ZLWDR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5" r="7076"/>
          <a:stretch/>
        </p:blipFill>
        <p:spPr bwMode="auto">
          <a:xfrm>
            <a:off x="4274871" y="1052736"/>
            <a:ext cx="4621413" cy="419825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47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Алёна\Desktop\Haus 123 Anywhere St. Any City (2)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960"/>
            <a:ext cx="9144000" cy="687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42383" y="291761"/>
            <a:ext cx="46931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Основная </a:t>
            </a:r>
            <a:r>
              <a:rPr lang="ru-RU" sz="32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идеи проекта: </a:t>
            </a:r>
          </a:p>
        </p:txBody>
      </p:sp>
      <p:pic>
        <p:nvPicPr>
          <p:cNvPr id="4099" name="Picture 3" descr="C:\Users\Алёна\Desktop\защита проекта\Hh_dKj0TKM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109" y="2696844"/>
            <a:ext cx="2707791" cy="4012704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Алёна\Desktop\защита проекта\_AkoTrx0J-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180" y="1071274"/>
            <a:ext cx="4721109" cy="3540832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1196752"/>
            <a:ext cx="29533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Проведение ряда мероприятий по разным модулям</a:t>
            </a:r>
          </a:p>
        </p:txBody>
      </p:sp>
    </p:spTree>
    <p:extLst>
      <p:ext uri="{BB962C8B-B14F-4D97-AF65-F5344CB8AC3E}">
        <p14:creationId xmlns:p14="http://schemas.microsoft.com/office/powerpoint/2010/main" val="123343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Алёна\Desktop\Haus 123 Anywhere St. Any City (3)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74421" y="404664"/>
            <a:ext cx="4824536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Franklin Gothic Medium" panose="020B0603020102020204" pitchFamily="34" charset="0"/>
              </a:rPr>
              <a:t>  Задачи проекта</a:t>
            </a:r>
            <a:br>
              <a:rPr lang="ru-RU" sz="2800" b="1" dirty="0" smtClean="0">
                <a:latin typeface="Franklin Gothic Medium" panose="020B0603020102020204" pitchFamily="34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Franklin Gothic Medium" panose="020B0603020102020204" pitchFamily="34" charset="0"/>
              </a:rPr>
              <a:t> 1. Обучить волонтеров  навыкам работы с детьми посредством тренингов и лекций.</a:t>
            </a:r>
          </a:p>
          <a:p>
            <a:pPr algn="ctr"/>
            <a:endParaRPr lang="ru-RU" dirty="0">
              <a:latin typeface="Franklin Gothic Medium" panose="020B0603020102020204" pitchFamily="34" charset="0"/>
            </a:endParaRPr>
          </a:p>
          <a:p>
            <a:pPr algn="ctr"/>
            <a:r>
              <a:rPr lang="ru-RU" dirty="0" smtClean="0">
                <a:latin typeface="Franklin Gothic Medium" panose="020B0603020102020204" pitchFamily="34" charset="0"/>
              </a:rPr>
              <a:t>2. Придумать сценарии мероприятий по модулям</a:t>
            </a:r>
          </a:p>
          <a:p>
            <a:pPr algn="ctr"/>
            <a:endParaRPr lang="ru-RU" dirty="0" smtClean="0">
              <a:latin typeface="Franklin Gothic Medium" panose="020B0603020102020204" pitchFamily="34" charset="0"/>
            </a:endParaRPr>
          </a:p>
          <a:p>
            <a:pPr algn="ctr"/>
            <a:r>
              <a:rPr lang="ru-RU" dirty="0" smtClean="0">
                <a:latin typeface="Franklin Gothic Medium" panose="020B0603020102020204" pitchFamily="34" charset="0"/>
              </a:rPr>
              <a:t>3. Вовлечь детей в добровольческую деятельность через  модульные мероприятия проекта</a:t>
            </a:r>
          </a:p>
          <a:p>
            <a:pPr algn="ctr"/>
            <a:endParaRPr lang="ru-RU" dirty="0">
              <a:latin typeface="Franklin Gothic Medium" panose="020B0603020102020204" pitchFamily="34" charset="0"/>
            </a:endParaRPr>
          </a:p>
          <a:p>
            <a:pPr marL="342900" indent="-342900" algn="ctr">
              <a:buAutoNum type="arabicPeriod" startAt="4"/>
            </a:pPr>
            <a:r>
              <a:rPr lang="ru-RU" dirty="0" smtClean="0">
                <a:latin typeface="Franklin Gothic Medium" panose="020B0603020102020204" pitchFamily="34" charset="0"/>
              </a:rPr>
              <a:t>Организовать досуг </a:t>
            </a:r>
            <a:r>
              <a:rPr lang="ru-RU" dirty="0">
                <a:latin typeface="Franklin Gothic Medium" panose="020B0603020102020204" pitchFamily="34" charset="0"/>
              </a:rPr>
              <a:t>детей во время школьных каникул и календарных </a:t>
            </a:r>
            <a:r>
              <a:rPr lang="ru-RU" dirty="0" smtClean="0">
                <a:latin typeface="Franklin Gothic Medium" panose="020B0603020102020204" pitchFamily="34" charset="0"/>
              </a:rPr>
              <a:t>праздников</a:t>
            </a:r>
          </a:p>
          <a:p>
            <a:pPr marL="342900" indent="-342900" algn="ctr">
              <a:buAutoNum type="arabicPeriod" startAt="4"/>
            </a:pPr>
            <a:endParaRPr lang="ru-RU" dirty="0">
              <a:latin typeface="Franklin Gothic Medium" panose="020B0603020102020204" pitchFamily="34" charset="0"/>
            </a:endParaRPr>
          </a:p>
          <a:p>
            <a:pPr marL="342900" indent="-342900" algn="ctr">
              <a:buAutoNum type="arabicPeriod" startAt="4"/>
            </a:pPr>
            <a:r>
              <a:rPr lang="ru-RU" dirty="0" smtClean="0">
                <a:latin typeface="Franklin Gothic Medium" panose="020B0603020102020204" pitchFamily="34" charset="0"/>
              </a:rPr>
              <a:t>Привлечь к реализации проекта партнёров</a:t>
            </a:r>
          </a:p>
          <a:p>
            <a:pPr algn="ctr"/>
            <a:r>
              <a:rPr lang="ru-RU" dirty="0" smtClean="0">
                <a:latin typeface="Franklin Gothic Medium" panose="020B0603020102020204" pitchFamily="34" charset="0"/>
              </a:rPr>
              <a:t> </a:t>
            </a:r>
            <a:endParaRPr lang="ru-RU" dirty="0">
              <a:latin typeface="Franklin Gothic Medium" panose="020B0603020102020204" pitchFamily="34" charset="0"/>
            </a:endParaRPr>
          </a:p>
          <a:p>
            <a:endParaRPr lang="ru-RU" dirty="0"/>
          </a:p>
        </p:txBody>
      </p:sp>
      <p:pic>
        <p:nvPicPr>
          <p:cNvPr id="5124" name="Picture 4" descr="C:\Users\Алёна\Desktop\защита проекта\Ryl25TFOeS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71750"/>
            <a:ext cx="4094909" cy="4219944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04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7" name="Picture 3" descr="C:\Users\Алёна\Desktop\Creativity is intelligence having fun. (3)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17145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Алёна\Desktop\Creativity is intelligence having fun. (3).jp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26"/>
            <a:ext cx="9144000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6404" y="191542"/>
            <a:ext cx="88204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«Календарь чудес» включает в себя разные модули:</a:t>
            </a:r>
            <a:endParaRPr lang="ru-RU" sz="3200" b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</p:txBody>
      </p:sp>
      <p:pic>
        <p:nvPicPr>
          <p:cNvPr id="6150" name="Picture 6" descr="C:\Users\Алёна\Desktop\защита проекта\QinXU_khcn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9" y="1268760"/>
            <a:ext cx="4220335" cy="316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Алёна\Desktop\защита проекта\S85JXszS0U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33611"/>
            <a:ext cx="4367808" cy="327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962128" y="1268760"/>
            <a:ext cx="4181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1. Профилактические настольные и напольные игры</a:t>
            </a:r>
            <a:endParaRPr lang="ru-RU" sz="24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8596" y="5051921"/>
            <a:ext cx="360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Franklin Gothic Medium" panose="020B0603020102020204" pitchFamily="34" charset="0"/>
              </a:rPr>
              <a:t>2</a:t>
            </a:r>
            <a:r>
              <a:rPr lang="ru-RU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Franklin Gothic Medium" panose="020B0603020102020204" pitchFamily="34" charset="0"/>
              </a:rPr>
              <a:t>. </a:t>
            </a:r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Franklin Gothic Medium" panose="020B0603020102020204" pitchFamily="34" charset="0"/>
              </a:rPr>
              <a:t>М</a:t>
            </a:r>
            <a:r>
              <a:rPr lang="ru-RU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Franklin Gothic Medium" panose="020B0603020102020204" pitchFamily="34" charset="0"/>
              </a:rPr>
              <a:t>астер-классы </a:t>
            </a:r>
            <a:endParaRPr lang="ru-RU" sz="3200" b="1" dirty="0">
              <a:solidFill>
                <a:schemeClr val="accent5">
                  <a:lumMod val="20000"/>
                  <a:lumOff val="80000"/>
                </a:schemeClr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8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Алёна\Desktop\Creativity is intelligence having fun. (3)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1697511"/>
            <a:ext cx="9174204" cy="516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Алёна\Desktop\Creativity is intelligence having fun. (3).jpg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26"/>
            <a:ext cx="9144000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Алёна\Desktop\защита проекта\z7jHkXF3Uu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4683"/>
            <a:ext cx="5306888" cy="398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Алёна\Desktop\защита проекта\idSN7YlhD6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125" y="188640"/>
            <a:ext cx="518457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493002" y="4221088"/>
            <a:ext cx="33989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4. Лекционные </a:t>
            </a:r>
            <a:r>
              <a:rPr lang="ru-RU" sz="2800" b="1" u="sng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и </a:t>
            </a:r>
            <a:r>
              <a:rPr lang="ru-RU" sz="2800" b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практические занятия</a:t>
            </a:r>
            <a:endParaRPr lang="ru-RU" sz="2800" b="1" u="sng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548680"/>
            <a:ext cx="30963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3. Календарные праздники</a:t>
            </a:r>
            <a:endParaRPr lang="ru-RU" sz="2800" b="1" u="sng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28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C:\Users\Алёна\Desktop\Creativity is intelligence having fun. (3)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26"/>
            <a:ext cx="9144000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Алёна\Desktop\Creativity is intelligence having fun. (3).jpg"/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30204" y="1697508"/>
            <a:ext cx="9174204" cy="516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Алёна\Desktop\защита проекта\IYPO1-oafF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69" y="3210450"/>
            <a:ext cx="4940197" cy="339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7544" y="3877591"/>
            <a:ext cx="30963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5. Концертные </a:t>
            </a:r>
            <a:r>
              <a:rPr lang="ru-RU" sz="32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и </a:t>
            </a:r>
            <a:r>
              <a:rPr lang="ru-RU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игровые программы в помещении и во дворе </a:t>
            </a:r>
            <a:endParaRPr lang="ru-RU" sz="3200" b="1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</p:txBody>
      </p:sp>
      <p:pic>
        <p:nvPicPr>
          <p:cNvPr id="8197" name="Picture 5" descr="C:\Users\Алёна\Desktop\защита проекта\mPr5vWRbft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8176"/>
            <a:ext cx="5447928" cy="363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76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Алёна\Desktop\Creativity is intelligence having fun. (3).jp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30204" y="1697508"/>
            <a:ext cx="9174204" cy="516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Алёна\Desktop\Creativity is intelligence having fun. (3).jp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02" y="-2526"/>
            <a:ext cx="9144000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512" y="992668"/>
            <a:ext cx="35283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6. 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«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Добрые уроки»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</p:txBody>
      </p:sp>
      <p:pic>
        <p:nvPicPr>
          <p:cNvPr id="9219" name="Picture 3" descr="C:\Users\Алёна\Desktop\защита проекта\6nnB73mzu4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80928"/>
            <a:ext cx="5231904" cy="392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Алёна\Desktop\защита проекта\ZJbMnS3fs4Q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925" y="188640"/>
            <a:ext cx="5135893" cy="385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508104" y="4267556"/>
            <a:ext cx="33370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7.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Квесты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, развивающие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логику, знания в различных областях и взаимодействие </a:t>
            </a:r>
          </a:p>
        </p:txBody>
      </p:sp>
    </p:spTree>
    <p:extLst>
      <p:ext uri="{BB962C8B-B14F-4D97-AF65-F5344CB8AC3E}">
        <p14:creationId xmlns:p14="http://schemas.microsoft.com/office/powerpoint/2010/main" val="39324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293</Words>
  <Application>Microsoft Office PowerPoint</Application>
  <PresentationFormat>Экран (4:3)</PresentationFormat>
  <Paragraphs>56</Paragraphs>
  <Slides>11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Алёна</cp:lastModifiedBy>
  <cp:revision>40</cp:revision>
  <dcterms:created xsi:type="dcterms:W3CDTF">2013-03-16T18:01:09Z</dcterms:created>
  <dcterms:modified xsi:type="dcterms:W3CDTF">2018-09-17T14:37:30Z</dcterms:modified>
</cp:coreProperties>
</file>