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A93E38-24FA-4052-A8EE-E62C397B8103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6C7B9F-53E2-463D-8060-58F25FB1D3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1%80%D0%B0%D1%87%D1%91%D0%B2,_%D0%92%D0%BB%D0%B0%D0%B4%D0%B8%D0%BC%D0%B8%D1%80_%D0%9F%D0%B0%D0%B2%D0%BB%D0%BE%D0%B2%D0%B8%D1%87" TargetMode="External"/><Relationship Id="rId3" Type="http://schemas.openxmlformats.org/officeDocument/2006/relationships/hyperlink" Target="https://ru.wikipedia.org/wiki/%D0%A2%D0%B0%D0%B3%D0%B0%D0%BD%D1%80%D0%BE%D0%B3" TargetMode="External"/><Relationship Id="rId7" Type="http://schemas.openxmlformats.org/officeDocument/2006/relationships/hyperlink" Target="https://ru.wikipedia.org/wiki/1943" TargetMode="External"/><Relationship Id="rId2" Type="http://schemas.openxmlformats.org/officeDocument/2006/relationships/hyperlink" Target="https://ru.wikipedia.org/wiki/%D0%A1%D0%BA%D1%83%D0%BB%D1%8C%D0%BF%D1%82%D1%83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41" TargetMode="External"/><Relationship Id="rId5" Type="http://schemas.openxmlformats.org/officeDocument/2006/relationships/hyperlink" Target="https://ru.wikipedia.org/wiki/%D0%A2%D0%B0%D0%B3%D0%B0%D0%BD%D1%80%D0%BE%D0%B3%D1%81%D0%BA%D0%BE%D0%B5_%D0%BF%D0%BE%D0%B4%D0%BF%D0%BE%D0%BB%D1%8C%D0%B5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ru.wikipedia.org/wiki/1973_%D0%B3%D0%BE%D0%B4" TargetMode="External"/><Relationship Id="rId9" Type="http://schemas.openxmlformats.org/officeDocument/2006/relationships/hyperlink" Target="https://ru.wikipedia.org/wiki/%D0%93%D1%80%D0%B0%D1%87%D1%91%D0%B2%D0%B0,_%D0%92%D0%B0%D0%BB%D0%B5%D0%BD%D1%82%D0%B8%D0%BD%D0%B0_%D0%9C%D0%B8%D1%82%D1%80%D0%BE%D1%84%D0%B0%D0%BD%D0%BE%D0%B2%D0%BD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7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Наименование </a:t>
            </a:r>
            <a:r>
              <a:rPr lang="ru-RU" dirty="0">
                <a:solidFill>
                  <a:srgbClr val="FF0000"/>
                </a:solidFill>
              </a:rPr>
              <a:t>организации </a:t>
            </a:r>
            <a:r>
              <a:rPr lang="ru-RU" dirty="0"/>
              <a:t>(учреждения, предприятия), представляющей программу (проект):</a:t>
            </a:r>
            <a:br>
              <a:rPr lang="ru-RU" dirty="0"/>
            </a:br>
            <a:r>
              <a:rPr lang="ru-RU" dirty="0"/>
              <a:t> МБУ ДО  ЦВР, ДОО «СКИФ» (союз культуры, истории, фантазии).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Ф.И.О. автора </a:t>
            </a:r>
            <a:r>
              <a:rPr lang="ru-RU" dirty="0"/>
              <a:t>программы (проекта):  педагоги дополнительного </a:t>
            </a:r>
            <a:r>
              <a:rPr lang="ru-RU" dirty="0" smtClean="0"/>
              <a:t>образования МБУ ДО ЦВР </a:t>
            </a:r>
            <a:r>
              <a:rPr lang="ru-RU" dirty="0" err="1" smtClean="0"/>
              <a:t>Ковтунова</a:t>
            </a:r>
            <a:r>
              <a:rPr lang="ru-RU" dirty="0" smtClean="0"/>
              <a:t> Елена Михайловна и Кучерявая Наталия Сергеевна.</a:t>
            </a:r>
            <a:br>
              <a:rPr lang="ru-RU" dirty="0" smtClean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Направление программы </a:t>
            </a:r>
            <a:r>
              <a:rPr lang="ru-RU" dirty="0"/>
              <a:t>(проекта): </a:t>
            </a:r>
            <a:r>
              <a:rPr lang="ru-RU" dirty="0" smtClean="0"/>
              <a:t>проект в сфере популяризации достопримечательностей региона.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Название программы </a:t>
            </a:r>
            <a:r>
              <a:rPr lang="ru-RU" dirty="0"/>
              <a:t>(проекта): </a:t>
            </a:r>
            <a:br>
              <a:rPr lang="ru-RU" dirty="0"/>
            </a:br>
            <a:r>
              <a:rPr lang="ru-RU" dirty="0"/>
              <a:t>Литературно-историческая </a:t>
            </a:r>
            <a:r>
              <a:rPr lang="ru-RU" dirty="0" smtClean="0"/>
              <a:t>игра-поиск(</a:t>
            </a:r>
            <a:r>
              <a:rPr lang="ru-RU" dirty="0" err="1" smtClean="0"/>
              <a:t>квест</a:t>
            </a:r>
            <a:r>
              <a:rPr lang="ru-RU" dirty="0" smtClean="0"/>
              <a:t>) по городу Таганрогу.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Контактные </a:t>
            </a:r>
            <a:r>
              <a:rPr lang="ru-RU" dirty="0">
                <a:solidFill>
                  <a:srgbClr val="FF0000"/>
                </a:solidFill>
              </a:rPr>
              <a:t>данные: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- юридический адрес участника Конкурса: ул. Петровская, д.72/ пер. Итальянский, д.4; </a:t>
            </a:r>
            <a:br>
              <a:rPr lang="ru-RU" dirty="0"/>
            </a:br>
            <a:r>
              <a:rPr lang="ru-RU" dirty="0"/>
              <a:t>- контактный телефон: (р.) 613-614; 8-903-433-27-88</a:t>
            </a:r>
            <a:br>
              <a:rPr lang="ru-RU" dirty="0"/>
            </a:br>
            <a:r>
              <a:rPr lang="ru-RU" dirty="0"/>
              <a:t>- контактный телефон автора программы (проекта):  </a:t>
            </a:r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dirty="0" err="1"/>
              <a:t>skif</a:t>
            </a:r>
            <a:r>
              <a:rPr lang="ru-RU" dirty="0"/>
              <a:t>-613@</a:t>
            </a:r>
            <a:r>
              <a:rPr lang="en-US" dirty="0"/>
              <a:t>mail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064896" cy="189049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Задание № 4: Дом </a:t>
            </a:r>
            <a:r>
              <a:rPr lang="ru-RU" dirty="0"/>
              <a:t>Поповой. Построен в 1880-х годах. Стилизация под барокко. Привлекает вычурностью форм трёхчастного фасада. Богатая левая часть с колоннами на кронштейнах, с пилястрами, подоконной балюстрадой, медальоном сменяется значительно более простой средней частью. Правая же часть оформлена  в виде простого крылечка.</a:t>
            </a:r>
          </a:p>
          <a:p>
            <a:endParaRPr lang="ru-RU" dirty="0"/>
          </a:p>
        </p:txBody>
      </p:sp>
      <p:pic>
        <p:nvPicPr>
          <p:cNvPr id="4098" name="Picture 2" descr="C:\Users\КМО3\Desktop\КОНКУРСЫ\Продвижение 1- полугодие 15\Квест краеведене\1 задание 7кл\гимн№ 2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6708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7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1872208"/>
          </a:xfrm>
        </p:spPr>
        <p:txBody>
          <a:bodyPr/>
          <a:lstStyle/>
          <a:p>
            <a:r>
              <a:rPr lang="ru-RU" dirty="0" smtClean="0"/>
              <a:t>Задание № 5: «….» </a:t>
            </a:r>
            <a:r>
              <a:rPr lang="ru-RU" dirty="0"/>
              <a:t>только что пообедал на вокзале, и губы его, подернутые маслом, лоснились, как спелые вишни…»     »  же.. . был навьючен чемоданами, узлами и картонками". («Толстый и тонкий»)</a:t>
            </a:r>
          </a:p>
          <a:p>
            <a:endParaRPr lang="ru-RU" dirty="0"/>
          </a:p>
        </p:txBody>
      </p:sp>
      <p:pic>
        <p:nvPicPr>
          <p:cNvPr id="5122" name="Picture 2" descr="C:\Users\КМО3\Desktop\КОНКУРСЫ\Продвижение 1- полугодие 15\Квест краеведене\1 задание 7кл\2задание\сОШ № 26, 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МО3\Desktop\КОНКУРСЫ\Продвижение 1- полугодие 15\Квест краеведене\1 задание 7кл\2задание\СОШ 38, 7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25044"/>
            <a:ext cx="4475000" cy="27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5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16561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Найдите скульптурную композицию, посвященную герою данного произведения А.П. </a:t>
            </a:r>
            <a:r>
              <a:rPr lang="ru-RU" dirty="0" smtClean="0"/>
              <a:t>Чехова: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«Молодая </a:t>
            </a:r>
            <a:r>
              <a:rPr lang="ru-RU" dirty="0"/>
              <a:t>рыжая собака — помесь такса с дворняжкой — очень похожая мордой на лисицу, бегала взад и вперёд по тротуару и беспокойно оглядывалась по сторонам. Изредка она останавливалась и, плача, приподнимая то одну озябшую лапу, то другую, старалась дать себе отчёт: как это могло случиться, что она заблудилась</a:t>
            </a:r>
            <a:r>
              <a:rPr lang="ru-RU" dirty="0" smtClean="0"/>
              <a:t>? Она </a:t>
            </a:r>
            <a:r>
              <a:rPr lang="ru-RU" dirty="0"/>
              <a:t>отлично помнила, как она провела день и как в конце концов попала на этот незнакомый тротуар</a:t>
            </a:r>
            <a:r>
              <a:rPr lang="ru-RU" dirty="0" smtClean="0"/>
              <a:t>.»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КМО3\Desktop\памятники\2-z4-a087bd6d-6140-4a00-9460-eb25c0ea10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0308"/>
            <a:ext cx="7560840" cy="46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8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7632848" cy="25922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Найдите скульптурную композицию, посвященную герою данного произведения А.П. Чехова</a:t>
            </a:r>
          </a:p>
          <a:p>
            <a:r>
              <a:rPr lang="ru-RU" dirty="0"/>
              <a:t>Беликов стремился создать себе «футляр», который защитил бы его от «внешних влияний». Ясны для него были лишь циркуляры, в которых что-нибудь запрещалось. Любые отклонения от нормы вызывали в нем смятение. Своими «футлярными» соображениями он угнетал не только гимназию, но и весь город.</a:t>
            </a:r>
          </a:p>
          <a:p>
            <a:endParaRPr lang="ru-RU" dirty="0"/>
          </a:p>
        </p:txBody>
      </p:sp>
      <p:pic>
        <p:nvPicPr>
          <p:cNvPr id="7170" name="Picture 2" descr="C:\Users\КМО3\Desktop\памятники\655_416_screensho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3528392" cy="39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5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7632848" cy="17281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Найдите скульптурную композицию, посвященную герою данного произведения А.П. Чехова</a:t>
            </a:r>
          </a:p>
          <a:p>
            <a:r>
              <a:rPr lang="ru-RU" dirty="0"/>
              <a:t>Музыкант Смычков шел из города на дачу князя </a:t>
            </a:r>
            <a:r>
              <a:rPr lang="ru-RU" dirty="0" err="1"/>
              <a:t>Бибулова</a:t>
            </a:r>
            <a:r>
              <a:rPr lang="ru-RU" dirty="0"/>
              <a:t>, где, по случаю сговора, «имел быть» вечер с музыкой и танцами. На спине его покоился огромный контрабас в кожаном футляре. Шел Смычков по берегу реки, катившей свои прохладные воды хотя не величественно, но зато весьма поэтично.</a:t>
            </a:r>
          </a:p>
          <a:p>
            <a:endParaRPr lang="ru-RU" dirty="0"/>
          </a:p>
        </p:txBody>
      </p:sp>
      <p:pic>
        <p:nvPicPr>
          <p:cNvPr id="8194" name="Picture 2" descr="C:\Users\КМО3\Desktop\памятники\PB142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525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3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848872" cy="201622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Найдите скульптурную композицию, посвященную герою данного произведения А.П. Чехова</a:t>
            </a:r>
          </a:p>
          <a:p>
            <a:r>
              <a:rPr lang="ru-RU" dirty="0"/>
              <a:t>Вишневый сад в имении Любови Андреевны Раневской было нужно продать из-за задолженностей. Уже несколько лет проживали за границей Раневская со своей дочерью Аней лет семнадцати. За домом присматривал брат Любови Леонид Гаев и удочеренная когда-то Раневской Варя, девушка двадцати четырех лет. Денег у Любови уже почти не оставалось, жизнь не ладилась: скончался муж, погиб сын Гриша, любимый ею человек заболел, а после обворовал ее и бросил.</a:t>
            </a:r>
          </a:p>
          <a:p>
            <a:endParaRPr lang="ru-RU" dirty="0"/>
          </a:p>
        </p:txBody>
      </p:sp>
      <p:pic>
        <p:nvPicPr>
          <p:cNvPr id="9218" name="Picture 2" descr="C:\Users\КМО3\Desktop\памятники\PB142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060848"/>
            <a:ext cx="32758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9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5361776"/>
          </a:xfrm>
        </p:spPr>
        <p:txBody>
          <a:bodyPr>
            <a:normAutofit/>
          </a:bodyPr>
          <a:lstStyle/>
          <a:p>
            <a:r>
              <a:rPr lang="ru-RU" b="1" u="sng" dirty="0"/>
              <a:t>Цель: </a:t>
            </a:r>
            <a:r>
              <a:rPr lang="ru-RU" dirty="0"/>
              <a:t>Формирование патриотического сознания учащихся  и их чувства гордости за свою малую Родину.</a:t>
            </a:r>
          </a:p>
          <a:p>
            <a:r>
              <a:rPr lang="ru-RU" dirty="0"/>
              <a:t>Уникальное  историческое наследие города даёт  бесценный материал не только для нынешнего осмысления, но  и для его развития в будущем. Именно на будущее  в самом широком смысле слова  была ориентирована историко-литературная </a:t>
            </a:r>
            <a:r>
              <a:rPr lang="ru-RU" dirty="0" err="1"/>
              <a:t>квест</a:t>
            </a:r>
            <a:r>
              <a:rPr lang="ru-RU" dirty="0"/>
              <a:t>-игра «Таганрог – неразгаданный город России», которая  предоставила школьникам замечательную возможность еще раз обратиться к истории России через историю родного города, ставшего более 300 лет назад форпостом расширения и укрепления Российской империи</a:t>
            </a:r>
          </a:p>
        </p:txBody>
      </p:sp>
    </p:spTree>
    <p:extLst>
      <p:ext uri="{BB962C8B-B14F-4D97-AF65-F5344CB8AC3E}">
        <p14:creationId xmlns:p14="http://schemas.microsoft.com/office/powerpoint/2010/main" val="44724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5721816"/>
          </a:xfrm>
        </p:spPr>
        <p:txBody>
          <a:bodyPr>
            <a:normAutofit/>
          </a:bodyPr>
          <a:lstStyle/>
          <a:p>
            <a:r>
              <a:rPr lang="ru-RU" b="1" u="sng" dirty="0"/>
              <a:t>Задачи:</a:t>
            </a:r>
            <a:endParaRPr lang="ru-RU" dirty="0"/>
          </a:p>
          <a:p>
            <a:r>
              <a:rPr lang="ru-RU" dirty="0"/>
              <a:t>Расширить знания учащихся  о прошлом и  настоящем  г. Таганрога. </a:t>
            </a:r>
          </a:p>
          <a:p>
            <a:r>
              <a:rPr lang="ru-RU" dirty="0"/>
              <a:t>Формировать  у  учащихся навыки поиска полезной информации на различных носителях, ее обработки и использования.</a:t>
            </a:r>
          </a:p>
          <a:p>
            <a:r>
              <a:rPr lang="ru-RU" dirty="0"/>
              <a:t>Содействовать  становлению у подростков эстетических и нравственных ценностей. </a:t>
            </a:r>
          </a:p>
          <a:p>
            <a:r>
              <a:rPr lang="ru-RU" dirty="0"/>
              <a:t>Способствовать развитию творческих способностей школьников, </a:t>
            </a:r>
            <a:r>
              <a:rPr lang="ru-RU" dirty="0" err="1"/>
              <a:t>коммуникативности</a:t>
            </a:r>
            <a:r>
              <a:rPr lang="ru-RU" dirty="0"/>
              <a:t>, умению взаимодействовать в команде.</a:t>
            </a:r>
          </a:p>
          <a:p>
            <a:endParaRPr lang="ru-RU" dirty="0" smtClean="0"/>
          </a:p>
          <a:p>
            <a:r>
              <a:rPr lang="ru-RU" b="1" u="sng" dirty="0"/>
              <a:t>Целевые группы:</a:t>
            </a:r>
            <a:endParaRPr lang="ru-RU" dirty="0"/>
          </a:p>
          <a:p>
            <a:r>
              <a:rPr lang="ru-RU" dirty="0"/>
              <a:t>Учащиеся 6 – 8 х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61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352928" cy="6192688"/>
          </a:xfrm>
        </p:spPr>
        <p:txBody>
          <a:bodyPr>
            <a:normAutofit/>
          </a:bodyPr>
          <a:lstStyle/>
          <a:p>
            <a:r>
              <a:rPr lang="ru-RU" b="1" u="sng" dirty="0"/>
              <a:t>Этапы проекта:</a:t>
            </a:r>
            <a:endParaRPr lang="ru-RU" dirty="0"/>
          </a:p>
          <a:p>
            <a:r>
              <a:rPr lang="ru-RU" dirty="0"/>
              <a:t>-</a:t>
            </a:r>
            <a:r>
              <a:rPr lang="ru-RU" b="1" dirty="0"/>
              <a:t> первый этап – подготовительный (сентябрь-октябрь)</a:t>
            </a:r>
            <a:r>
              <a:rPr lang="ru-RU" dirty="0"/>
              <a:t>: Проведению </a:t>
            </a:r>
            <a:r>
              <a:rPr lang="ru-RU" dirty="0" err="1"/>
              <a:t>квеста</a:t>
            </a:r>
            <a:r>
              <a:rPr lang="ru-RU" dirty="0"/>
              <a:t> предшествовала большая работа: организационная и творческая. На базе </a:t>
            </a:r>
            <a:r>
              <a:rPr lang="ru-RU" dirty="0" smtClean="0"/>
              <a:t>МБУ До ЦВР </a:t>
            </a:r>
            <a:r>
              <a:rPr lang="ru-RU" dirty="0"/>
              <a:t>создана рабочая группа </a:t>
            </a:r>
            <a:r>
              <a:rPr lang="ru-RU" dirty="0" smtClean="0"/>
              <a:t>единомышленников. Рабочая </a:t>
            </a:r>
            <a:r>
              <a:rPr lang="ru-RU" dirty="0"/>
              <a:t>группа разрабатывает  сценарий,   задания  и условия выполнения заданий </a:t>
            </a:r>
            <a:r>
              <a:rPr lang="ru-RU" dirty="0" err="1"/>
              <a:t>квест</a:t>
            </a:r>
            <a:r>
              <a:rPr lang="ru-RU" dirty="0"/>
              <a:t>-игры, составляет рекомендательный список краеведческой литературы, маршрутные листы, формирует состав экспертного совета критерии оценок, формирует  команды участников, проводит ознакомление  участников с условиями игры, занимается решением других организационных вопросов. В первую очередь – это договоренности с теми учреждениями, которые станут объектами </a:t>
            </a:r>
            <a:r>
              <a:rPr lang="ru-RU" dirty="0" smtClean="0"/>
              <a:t>игры.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4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5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- второй этап - </a:t>
            </a:r>
            <a:r>
              <a:rPr lang="ru-RU" sz="2400" b="1" dirty="0" err="1"/>
              <a:t>квест</a:t>
            </a:r>
            <a:r>
              <a:rPr lang="ru-RU" sz="2400" b="1" dirty="0"/>
              <a:t> – игра – </a:t>
            </a:r>
            <a:r>
              <a:rPr lang="ru-RU" sz="2400" b="1" dirty="0" smtClean="0"/>
              <a:t>основной):</a:t>
            </a:r>
            <a:endParaRPr lang="ru-RU" sz="2400" dirty="0"/>
          </a:p>
          <a:p>
            <a:r>
              <a:rPr lang="ru-RU" sz="2400" dirty="0"/>
              <a:t>Участники игры - </a:t>
            </a:r>
            <a:r>
              <a:rPr lang="ru-RU" sz="2400" dirty="0" smtClean="0"/>
              <a:t>команды </a:t>
            </a:r>
            <a:r>
              <a:rPr lang="ru-RU" sz="2400" dirty="0"/>
              <a:t>учащихся </a:t>
            </a:r>
            <a:r>
              <a:rPr lang="ru-RU" sz="2400" dirty="0" smtClean="0"/>
              <a:t>6 -8-х классов ДОО «СКИФ», получив задание - подсказку по электронной почте, выявляют архитектурный объект, о котором, по их мнению идёт речь, направляются к нему и делают возле него фотографию. Фото отправляют по электронной почте на адрес организаторов с полным описанием объекта (что за </a:t>
            </a:r>
            <a:r>
              <a:rPr lang="ru-RU" sz="2400" dirty="0"/>
              <a:t>з</a:t>
            </a:r>
            <a:r>
              <a:rPr lang="ru-RU" sz="2400" dirty="0" smtClean="0"/>
              <a:t>дание, когда создано, кому принадлежало). Для </a:t>
            </a:r>
            <a:r>
              <a:rPr lang="ru-RU" sz="2400" dirty="0"/>
              <a:t>поиска ответов на вопросы разрешалось использовать любые справочные источники, включая мобильный Интернет.</a:t>
            </a:r>
            <a:r>
              <a:rPr lang="ru-RU" sz="2400" b="1" dirty="0"/>
              <a:t> </a:t>
            </a:r>
            <a:r>
              <a:rPr lang="ru-RU" sz="2400" b="1" dirty="0" smtClean="0"/>
              <a:t>Только выполнив одно задание, команда получает следующее.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199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28343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третий этап – </a:t>
            </a:r>
            <a:r>
              <a:rPr lang="ru-RU" b="1" dirty="0" smtClean="0"/>
              <a:t>творческий:</a:t>
            </a: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В течение последующих дней ребята с большим вдохновением  творчески перерабатывали и оформляли те исторические факты и материалы, которые им удалось собрать на маршрутах, т.к. именно от этого зависела итоговая сумма всех набранных  баллов.</a:t>
            </a:r>
          </a:p>
          <a:p>
            <a:r>
              <a:rPr lang="ru-RU" b="1" dirty="0"/>
              <a:t>- четвертый этап – </a:t>
            </a:r>
            <a:r>
              <a:rPr lang="ru-RU" b="1" dirty="0" smtClean="0"/>
              <a:t>аналитический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Экспертный совет рассматривает, анализирует  и оценивает  предоставленные командами материалы  второго </a:t>
            </a:r>
            <a:r>
              <a:rPr lang="ru-RU" dirty="0" smtClean="0"/>
              <a:t>и </a:t>
            </a:r>
            <a:r>
              <a:rPr lang="ru-RU" dirty="0"/>
              <a:t>третьего </a:t>
            </a:r>
            <a:r>
              <a:rPr lang="ru-RU" dirty="0" smtClean="0"/>
              <a:t>этапа, выявляет победителя.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78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792088"/>
          </a:xfrm>
        </p:spPr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424936" cy="3096344"/>
          </a:xfrm>
        </p:spPr>
        <p:txBody>
          <a:bodyPr>
            <a:normAutofit/>
          </a:bodyPr>
          <a:lstStyle/>
          <a:p>
            <a:r>
              <a:rPr lang="ru-RU" dirty="0"/>
              <a:t>Задание № 1</a:t>
            </a:r>
          </a:p>
          <a:p>
            <a:r>
              <a:rPr lang="ru-RU" dirty="0"/>
              <a:t>Дом </a:t>
            </a:r>
            <a:r>
              <a:rPr lang="ru-RU" dirty="0" err="1"/>
              <a:t>Гайрабетова</a:t>
            </a:r>
            <a:r>
              <a:rPr lang="ru-RU" dirty="0"/>
              <a:t>, сейчас факультет института. Прекрасный памятник архитектуры  неоклассического направления. Портик с колоннадой коринфского ордера и мезонин надстроены позже, в 1861 году по проекту М.П. Петрова , однако фасад воспринимается цельно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КМО3\Desktop\КОНКУРСЫ\Продвижение 1- полугодие 15\Квест краеведене\1задание 6кл\31шк.6кл.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2417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6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632848" cy="25202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Задание № 2</a:t>
            </a:r>
          </a:p>
          <a:p>
            <a:r>
              <a:rPr lang="ru-RU" dirty="0"/>
              <a:t>Бюст лётчику –истребителю, герою Советского Союза. На фронтах Великой Отечественной войны с марта 1942.Заместитель командира эскадрильи 21-го истребительного  авиационного полка. Старший  лейтенант  к сентябрю 1943 совершил 452 боевых вылета. Погиб 25.01.1944.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КМО3\Desktop\КОНКУРСЫ\Продвижение 1- полугодие 15\Квест краеведене\1задание 6кл\2задание\Лазарева Настя с папой 6а 26 школа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54914"/>
            <a:ext cx="2020493" cy="33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МО3\Desktop\КОНКУРСЫ\Продвижение 1- полугодие 15\Квест краеведене\1задание 6кл\2задание\Лазарева Настя 6а 26 школа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7" y="2864260"/>
            <a:ext cx="2816805" cy="375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7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7101408" cy="21602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Задание № 3</a:t>
            </a:r>
          </a:p>
          <a:p>
            <a:r>
              <a:rPr lang="ru-RU" b="1" dirty="0"/>
              <a:t>Памятник таганрогским подпольщикам «Клятва юности»</a:t>
            </a:r>
            <a:r>
              <a:rPr lang="ru-RU" dirty="0"/>
              <a:t> — монументальная </a:t>
            </a:r>
            <a:r>
              <a:rPr lang="ru-RU" dirty="0">
                <a:hlinkClick r:id="rId2" tooltip="Скульптура"/>
              </a:rPr>
              <a:t>скульптурная композиция</a:t>
            </a:r>
            <a:r>
              <a:rPr lang="ru-RU" dirty="0"/>
              <a:t>, установленная в </a:t>
            </a:r>
            <a:r>
              <a:rPr lang="ru-RU" dirty="0">
                <a:hlinkClick r:id="rId3" tooltip="Таганрог"/>
              </a:rPr>
              <a:t>Таганроге</a:t>
            </a:r>
            <a:r>
              <a:rPr lang="ru-RU" dirty="0"/>
              <a:t> в </a:t>
            </a:r>
            <a:r>
              <a:rPr lang="ru-RU" dirty="0">
                <a:hlinkClick r:id="rId4" tooltip="1973 год"/>
              </a:rPr>
              <a:t>1973 году</a:t>
            </a:r>
            <a:r>
              <a:rPr lang="ru-RU" dirty="0"/>
              <a:t>. Посвящена памяти </a:t>
            </a:r>
            <a:r>
              <a:rPr lang="ru-RU" dirty="0">
                <a:hlinkClick r:id="rId5" tooltip="Таганрогское подполье"/>
              </a:rPr>
              <a:t>Таганрогского подполья</a:t>
            </a:r>
            <a:r>
              <a:rPr lang="ru-RU" dirty="0"/>
              <a:t>, молодёжной антифашистской организации, существовавшей в </a:t>
            </a:r>
            <a:r>
              <a:rPr lang="ru-RU" dirty="0">
                <a:hlinkClick r:id="rId3" tooltip="Таганрог"/>
              </a:rPr>
              <a:t>Таганроге</a:t>
            </a:r>
            <a:r>
              <a:rPr lang="ru-RU" dirty="0"/>
              <a:t> в период его оккупации немецкими войсками в </a:t>
            </a:r>
            <a:r>
              <a:rPr lang="ru-RU" dirty="0">
                <a:hlinkClick r:id="rId6" tooltip="1941"/>
              </a:rPr>
              <a:t>1941</a:t>
            </a:r>
            <a:r>
              <a:rPr lang="ru-RU" dirty="0"/>
              <a:t>—</a:t>
            </a:r>
            <a:r>
              <a:rPr lang="ru-RU" dirty="0">
                <a:hlinkClick r:id="rId7" tooltip="1943"/>
              </a:rPr>
              <a:t>1943</a:t>
            </a:r>
            <a:r>
              <a:rPr lang="ru-RU" dirty="0"/>
              <a:t> годы.  Авторы скульптурной композиции — </a:t>
            </a:r>
            <a:r>
              <a:rPr lang="ru-RU" dirty="0">
                <a:hlinkClick r:id="rId8" tooltip="Грачёв, Владимир Павлович"/>
              </a:rPr>
              <a:t>Владимир Грачёв</a:t>
            </a:r>
            <a:r>
              <a:rPr lang="ru-RU" dirty="0"/>
              <a:t> и </a:t>
            </a:r>
            <a:r>
              <a:rPr lang="ru-RU" dirty="0">
                <a:hlinkClick r:id="rId9" tooltip="Грачёва, Валентина Митрофановна"/>
              </a:rPr>
              <a:t>Валентина Грачёва</a:t>
            </a:r>
            <a:r>
              <a:rPr lang="ru-RU" baseline="30000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КМО3\Desktop\КОНКУРСЫ\Продвижение 1- полугодие 15\Квест краеведене\1задание 6кл\3 задание\6а 26 шк.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266874" cy="43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837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495</TotalTime>
  <Words>654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«Продвижение», вектор «Приближение» 2 конкурс «Где –то на Дону» Литературно-историческая игра-поиск (квест)</dc:title>
  <dc:creator>КМО3</dc:creator>
  <cp:lastModifiedBy>КМО3</cp:lastModifiedBy>
  <cp:revision>9</cp:revision>
  <dcterms:created xsi:type="dcterms:W3CDTF">2015-11-19T07:46:18Z</dcterms:created>
  <dcterms:modified xsi:type="dcterms:W3CDTF">2017-04-20T11:07:56Z</dcterms:modified>
</cp:coreProperties>
</file>