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2" r:id="rId3"/>
    <p:sldId id="263" r:id="rId4"/>
    <p:sldId id="260" r:id="rId5"/>
    <p:sldId id="276" r:id="rId6"/>
    <p:sldId id="271" r:id="rId7"/>
    <p:sldId id="277" r:id="rId8"/>
    <p:sldId id="257" r:id="rId9"/>
    <p:sldId id="278" r:id="rId10"/>
    <p:sldId id="261" r:id="rId11"/>
    <p:sldId id="279" r:id="rId12"/>
    <p:sldId id="275" r:id="rId13"/>
    <p:sldId id="264" r:id="rId14"/>
    <p:sldId id="269" r:id="rId15"/>
    <p:sldId id="265" r:id="rId16"/>
    <p:sldId id="267" r:id="rId17"/>
    <p:sldId id="268" r:id="rId18"/>
    <p:sldId id="28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2" d="100"/>
          <a:sy n="82" d="100"/>
        </p:scale>
        <p:origin x="-1014"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E9DADC-474F-42D4-AFEF-D4B0200D09E1}" type="datetimeFigureOut">
              <a:rPr lang="ru-RU" smtClean="0"/>
              <a:t>04.12.2015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E61B0-F1D7-4DEE-B8FF-822FA42A9A28}"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8E61B0-F1D7-4DEE-B8FF-822FA42A9A28}" type="slidenum">
              <a:rPr lang="ru-RU" smtClean="0"/>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3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ет В.А.Кобяков.jpg"/>
          <p:cNvPicPr>
            <a:picLocks noChangeAspect="1"/>
          </p:cNvPicPr>
          <p:nvPr/>
        </p:nvPicPr>
        <p:blipFill>
          <a:blip r:embed="rId2" cstate="print"/>
          <a:stretch>
            <a:fillRect/>
          </a:stretch>
        </p:blipFill>
        <p:spPr>
          <a:xfrm>
            <a:off x="251520" y="0"/>
            <a:ext cx="4392488" cy="5556310"/>
          </a:xfrm>
          <a:prstGeom prst="rect">
            <a:avLst/>
          </a:prstGeom>
          <a:effectLst>
            <a:softEdge rad="635000"/>
          </a:effectLst>
        </p:spPr>
      </p:pic>
      <p:sp>
        <p:nvSpPr>
          <p:cNvPr id="2" name="Заголовок 1"/>
          <p:cNvSpPr>
            <a:spLocks noGrp="1"/>
          </p:cNvSpPr>
          <p:nvPr>
            <p:ph type="ctrTitle"/>
          </p:nvPr>
        </p:nvSpPr>
        <p:spPr>
          <a:xfrm>
            <a:off x="683568" y="2132856"/>
            <a:ext cx="7772400" cy="1470025"/>
          </a:xfrm>
        </p:spPr>
        <p:txBody>
          <a:bodyPr>
            <a:normAutofit fontScale="90000"/>
          </a:bodyPr>
          <a:lstStyle/>
          <a:p>
            <a:pPr algn="r"/>
            <a:r>
              <a:rPr lang="ru-RU" b="1" dirty="0" smtClean="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rPr>
              <a:t/>
            </a:r>
            <a:br>
              <a:rPr lang="ru-RU" b="1" dirty="0" smtClean="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rPr>
            </a:br>
            <a:r>
              <a:rPr lang="ru-RU"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«Судьба участника </a:t>
            </a:r>
            <a:r>
              <a:rPr lang="en-US"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r>
            <a:br>
              <a:rPr lang="en-US"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27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Великой Отечественной войны </a:t>
            </a:r>
            <a:r>
              <a:rPr lang="en-US" sz="27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r>
            <a:br>
              <a:rPr lang="en-US" sz="27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27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1941-1945 гг.</a:t>
            </a:r>
            <a:r>
              <a:rPr lang="en-US" sz="27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r>
            <a:br>
              <a:rPr lang="en-US" sz="27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Кобякова</a:t>
            </a:r>
            <a:r>
              <a:rPr lang="en-US"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r>
            <a:br>
              <a:rPr lang="en-US"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Владимира </a:t>
            </a:r>
            <a:r>
              <a:rPr lang="en-US"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r>
            <a:br>
              <a:rPr lang="en-US"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Андреевича </a:t>
            </a:r>
            <a:r>
              <a:rPr lang="en-US"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r>
            <a:br>
              <a:rPr lang="en-US"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в фронтовых письмах»</a:t>
            </a:r>
            <a:br>
              <a:rPr lang="ru-RU"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40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t>
            </a:r>
            <a:r>
              <a:rPr lang="ru-RU" dirty="0" smtClean="0">
                <a:ln>
                  <a:solidFill>
                    <a:schemeClr val="tx1"/>
                  </a:solidFill>
                </a:ln>
                <a:solidFill>
                  <a:schemeClr val="bg2">
                    <a:lumMod val="25000"/>
                  </a:schemeClr>
                </a:solidFill>
              </a:rPr>
              <a:t/>
            </a:r>
            <a:br>
              <a:rPr lang="ru-RU" dirty="0" smtClean="0">
                <a:ln>
                  <a:solidFill>
                    <a:schemeClr val="tx1"/>
                  </a:solidFill>
                </a:ln>
                <a:solidFill>
                  <a:schemeClr val="bg2">
                    <a:lumMod val="25000"/>
                  </a:schemeClr>
                </a:solidFill>
              </a:rPr>
            </a:br>
            <a:r>
              <a:rPr lang="ru-RU" dirty="0" smtClean="0"/>
              <a:t/>
            </a:r>
            <a:br>
              <a:rPr lang="ru-RU" dirty="0" smtClean="0"/>
            </a:br>
            <a:endParaRPr lang="ru-RU" dirty="0"/>
          </a:p>
        </p:txBody>
      </p:sp>
      <p:sp>
        <p:nvSpPr>
          <p:cNvPr id="3" name="Подзаголовок 2"/>
          <p:cNvSpPr>
            <a:spLocks noGrp="1"/>
          </p:cNvSpPr>
          <p:nvPr>
            <p:ph type="subTitle" idx="1"/>
          </p:nvPr>
        </p:nvSpPr>
        <p:spPr>
          <a:xfrm>
            <a:off x="683568" y="4869160"/>
            <a:ext cx="7643866" cy="1357322"/>
          </a:xfrm>
        </p:spPr>
        <p:txBody>
          <a:bodyPr>
            <a:normAutofit fontScale="62500" lnSpcReduction="20000"/>
          </a:bodyPr>
          <a:lstStyle/>
          <a:p>
            <a:pPr algn="r"/>
            <a:r>
              <a:rPr lang="ru-RU" b="1" i="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«Я настоящий, честный солдат,</a:t>
            </a:r>
            <a:endParaRPr lang="ru-RU"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endParaRPr>
          </a:p>
          <a:p>
            <a:pPr algn="r"/>
            <a:r>
              <a:rPr lang="ru-RU" b="1" i="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да солдат  – нашего отечества.</a:t>
            </a:r>
            <a:endParaRPr lang="ru-RU"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endParaRPr>
          </a:p>
          <a:p>
            <a:pPr algn="r"/>
            <a:r>
              <a:rPr lang="ru-RU" b="1" i="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Я буквально не боюсь, не моргнув, умереть за своих»</a:t>
            </a:r>
            <a:endParaRPr lang="ru-RU"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endParaRPr>
          </a:p>
          <a:p>
            <a:pPr algn="r"/>
            <a:r>
              <a:rPr lang="ru-RU"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Из письма В.А. Кобякова</a:t>
            </a:r>
          </a:p>
          <a:p>
            <a:pPr algn="r"/>
            <a:endParaRPr lang="ru-RU" b="1" dirty="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ln>
                  <a:solidFill>
                    <a:schemeClr val="tx1"/>
                  </a:solidFill>
                </a:ln>
                <a:solidFill>
                  <a:schemeClr val="bg2">
                    <a:lumMod val="50000"/>
                  </a:schemeClr>
                </a:solidFill>
              </a:rPr>
              <a:t>Письма В.А. Кобякова</a:t>
            </a:r>
            <a:endParaRPr lang="ru-RU" i="1" dirty="0">
              <a:ln>
                <a:solidFill>
                  <a:schemeClr val="tx1"/>
                </a:solidFill>
              </a:ln>
              <a:solidFill>
                <a:schemeClr val="bg2">
                  <a:lumMod val="50000"/>
                </a:schemeClr>
              </a:solidFill>
            </a:endParaRPr>
          </a:p>
        </p:txBody>
      </p:sp>
      <p:pic>
        <p:nvPicPr>
          <p:cNvPr id="4" name="Содержимое 3" descr="1. Кобяков. Л.1.jpg"/>
          <p:cNvPicPr>
            <a:picLocks noGrp="1" noChangeAspect="1"/>
          </p:cNvPicPr>
          <p:nvPr>
            <p:ph idx="1"/>
          </p:nvPr>
        </p:nvPicPr>
        <p:blipFill>
          <a:blip r:embed="rId3" cstate="print"/>
          <a:stretch>
            <a:fillRect/>
          </a:stretch>
        </p:blipFill>
        <p:spPr>
          <a:xfrm>
            <a:off x="3643306" y="2071678"/>
            <a:ext cx="3289030" cy="4525963"/>
          </a:xfrm>
          <a:effectLst>
            <a:softEdge rad="317500"/>
          </a:effectLst>
        </p:spPr>
      </p:pic>
      <p:pic>
        <p:nvPicPr>
          <p:cNvPr id="1026" name="Picture 2" descr="E:\Для моего доклада в музей 2015 г\1. Кобяков.Л.2.jpg"/>
          <p:cNvPicPr>
            <a:picLocks noChangeAspect="1" noChangeArrowheads="1"/>
          </p:cNvPicPr>
          <p:nvPr/>
        </p:nvPicPr>
        <p:blipFill>
          <a:blip r:embed="rId4" cstate="print"/>
          <a:srcRect/>
          <a:stretch>
            <a:fillRect/>
          </a:stretch>
        </p:blipFill>
        <p:spPr bwMode="auto">
          <a:xfrm>
            <a:off x="5643570" y="1142984"/>
            <a:ext cx="3374563" cy="4643470"/>
          </a:xfrm>
          <a:prstGeom prst="rect">
            <a:avLst/>
          </a:prstGeom>
          <a:noFill/>
          <a:effectLst>
            <a:softEdge rad="317500"/>
          </a:effectLst>
        </p:spPr>
      </p:pic>
      <p:pic>
        <p:nvPicPr>
          <p:cNvPr id="5122" name="Picture 2" descr="D:\Кобяков фото\File1085.jpg"/>
          <p:cNvPicPr>
            <a:picLocks noChangeAspect="1" noChangeArrowheads="1"/>
          </p:cNvPicPr>
          <p:nvPr/>
        </p:nvPicPr>
        <p:blipFill>
          <a:blip r:embed="rId5" cstate="print"/>
          <a:srcRect/>
          <a:stretch>
            <a:fillRect/>
          </a:stretch>
        </p:blipFill>
        <p:spPr bwMode="auto">
          <a:xfrm>
            <a:off x="135007" y="2071678"/>
            <a:ext cx="3579737" cy="4604596"/>
          </a:xfrm>
          <a:prstGeom prst="rect">
            <a:avLst/>
          </a:prstGeom>
          <a:noFill/>
          <a:effectLst>
            <a:softEdge rad="317500"/>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2400" b="1" i="1" dirty="0" smtClean="0">
                <a:ln>
                  <a:solidFill>
                    <a:schemeClr val="tx1"/>
                  </a:solidFill>
                </a:ln>
                <a:solidFill>
                  <a:schemeClr val="bg2">
                    <a:lumMod val="25000"/>
                  </a:schemeClr>
                </a:solidFill>
              </a:rPr>
              <a:t>Фото Натальи Андреевны с детьми,</a:t>
            </a:r>
            <a:br>
              <a:rPr lang="ru-RU" sz="2400" b="1" i="1" dirty="0" smtClean="0">
                <a:ln>
                  <a:solidFill>
                    <a:schemeClr val="tx1"/>
                  </a:solidFill>
                </a:ln>
                <a:solidFill>
                  <a:schemeClr val="bg2">
                    <a:lumMod val="25000"/>
                  </a:schemeClr>
                </a:solidFill>
              </a:rPr>
            </a:br>
            <a:r>
              <a:rPr lang="ru-RU" sz="2400" b="1" i="1" dirty="0" smtClean="0">
                <a:ln>
                  <a:solidFill>
                    <a:schemeClr val="tx1"/>
                  </a:solidFill>
                </a:ln>
                <a:solidFill>
                  <a:schemeClr val="bg2">
                    <a:lumMod val="25000"/>
                  </a:schemeClr>
                </a:solidFill>
              </a:rPr>
              <a:t>посланное мужу на фронт</a:t>
            </a:r>
            <a:endParaRPr lang="ru-RU" sz="2400" b="1" i="1" dirty="0">
              <a:ln>
                <a:solidFill>
                  <a:schemeClr val="tx1"/>
                </a:solidFill>
              </a:ln>
              <a:solidFill>
                <a:schemeClr val="bg2">
                  <a:lumMod val="25000"/>
                </a:schemeClr>
              </a:solidFill>
            </a:endParaRPr>
          </a:p>
        </p:txBody>
      </p:sp>
      <p:pic>
        <p:nvPicPr>
          <p:cNvPr id="4" name="Содержимое 3" descr="File1068.jpg"/>
          <p:cNvPicPr>
            <a:picLocks noGrp="1" noChangeAspect="1"/>
          </p:cNvPicPr>
          <p:nvPr>
            <p:ph idx="1"/>
          </p:nvPr>
        </p:nvPicPr>
        <p:blipFill>
          <a:blip r:embed="rId2"/>
          <a:stretch>
            <a:fillRect/>
          </a:stretch>
        </p:blipFill>
        <p:spPr>
          <a:xfrm>
            <a:off x="130184" y="1214421"/>
            <a:ext cx="8799534" cy="5539149"/>
          </a:xfrm>
          <a:effectLst>
            <a:softEdge rad="317500"/>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sz="half" idx="2"/>
          </p:nvPr>
        </p:nvSpPr>
        <p:spPr>
          <a:xfrm>
            <a:off x="642910" y="4500570"/>
            <a:ext cx="8358246" cy="1671630"/>
          </a:xfrm>
        </p:spPr>
        <p:txBody>
          <a:bodyPr>
            <a:normAutofit fontScale="92500" lnSpcReduction="20000"/>
          </a:bodyPr>
          <a:lstStyle/>
          <a:p>
            <a:pPr>
              <a:buNone/>
            </a:pPr>
            <a:r>
              <a:rPr lang="ru-RU" i="1" dirty="0" smtClean="0"/>
              <a:t>	</a:t>
            </a:r>
            <a:r>
              <a:rPr lang="ru-RU" sz="1700" b="1" i="1" dirty="0" smtClean="0">
                <a:latin typeface="+mj-lt"/>
              </a:rPr>
              <a:t>«</a:t>
            </a:r>
            <a:r>
              <a:rPr lang="ru-RU" sz="1700" b="1" i="1" dirty="0" err="1" smtClean="0">
                <a:latin typeface="+mj-lt"/>
              </a:rPr>
              <a:t>Кисулька</a:t>
            </a:r>
            <a:r>
              <a:rPr lang="ru-RU" sz="1700" b="1" i="1" dirty="0" smtClean="0">
                <a:latin typeface="+mj-lt"/>
              </a:rPr>
              <a:t>,  я не могу быть даже здесь- не на фронте. Я знаю, что опасно, трудно, будет, может быть, ужасно. Но терпение лопается. Хочу сразиться с этой гадиной, хочу лично нанести ему удар. Это, конечно, скоро сбудется. И я этому только рад. Как буду себя чувствовать под ударами снарядов- не знаю. Но мне кажется, я буду человек-зверь для фашистов.  Смелых ничего не берет. А на меня вы можете положиться. За вас я постою крепко, да еще и как</a:t>
            </a:r>
            <a:r>
              <a:rPr lang="ru-RU" sz="1700" b="1" i="1" dirty="0" smtClean="0">
                <a:latin typeface="+mj-lt"/>
              </a:rPr>
              <a:t>!»</a:t>
            </a:r>
          </a:p>
          <a:p>
            <a:pPr algn="r">
              <a:buNone/>
            </a:pPr>
            <a:r>
              <a:rPr lang="ru-RU" sz="1700" b="1" i="1" dirty="0" smtClean="0">
                <a:latin typeface="+mj-lt"/>
              </a:rPr>
              <a:t>Из письма В.А. Кобякова</a:t>
            </a:r>
            <a:endParaRPr lang="ru-RU" sz="1700" b="1" dirty="0" smtClean="0">
              <a:latin typeface="+mj-lt"/>
            </a:endParaRPr>
          </a:p>
          <a:p>
            <a:endParaRPr lang="ru-RU" sz="1700" dirty="0">
              <a:latin typeface="+mj-lt"/>
            </a:endParaRPr>
          </a:p>
        </p:txBody>
      </p:sp>
      <p:pic>
        <p:nvPicPr>
          <p:cNvPr id="6148" name="Picture 4" descr="D:\Для моего доклада в музей 2015 г\Фото\В.А.Кобяков.jpg"/>
          <p:cNvPicPr>
            <a:picLocks noChangeAspect="1" noChangeArrowheads="1"/>
          </p:cNvPicPr>
          <p:nvPr/>
        </p:nvPicPr>
        <p:blipFill>
          <a:blip r:embed="rId2"/>
          <a:srcRect/>
          <a:stretch>
            <a:fillRect/>
          </a:stretch>
        </p:blipFill>
        <p:spPr bwMode="auto">
          <a:xfrm>
            <a:off x="3071802" y="642918"/>
            <a:ext cx="2857520" cy="3823412"/>
          </a:xfrm>
          <a:prstGeom prst="rect">
            <a:avLst/>
          </a:prstGeom>
          <a:noFill/>
          <a:effectLst>
            <a:softEdge rad="127000"/>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Ваш муж…пал смертью храбрых …</a:t>
            </a:r>
            <a:endParaRPr lang="ru-RU" dirty="0"/>
          </a:p>
        </p:txBody>
      </p:sp>
      <p:pic>
        <p:nvPicPr>
          <p:cNvPr id="4" name="Содержимое 3" descr="Кобяков В030.jpg"/>
          <p:cNvPicPr>
            <a:picLocks noGrp="1" noChangeAspect="1"/>
          </p:cNvPicPr>
          <p:nvPr>
            <p:ph idx="1"/>
          </p:nvPr>
        </p:nvPicPr>
        <p:blipFill>
          <a:blip r:embed="rId2" cstate="print"/>
          <a:stretch>
            <a:fillRect/>
          </a:stretch>
        </p:blipFill>
        <p:spPr>
          <a:xfrm>
            <a:off x="428596" y="1571612"/>
            <a:ext cx="3288896" cy="4565104"/>
          </a:xfrm>
          <a:effectLst>
            <a:softEdge rad="127000"/>
          </a:effectLst>
        </p:spPr>
      </p:pic>
      <p:pic>
        <p:nvPicPr>
          <p:cNvPr id="5" name="Содержимое 3" descr="Кобяков В032.jpg"/>
          <p:cNvPicPr>
            <a:picLocks noChangeAspect="1"/>
          </p:cNvPicPr>
          <p:nvPr/>
        </p:nvPicPr>
        <p:blipFill>
          <a:blip r:embed="rId3" cstate="print"/>
          <a:stretch>
            <a:fillRect/>
          </a:stretch>
        </p:blipFill>
        <p:spPr>
          <a:xfrm>
            <a:off x="5500694" y="1500174"/>
            <a:ext cx="3288896" cy="4525963"/>
          </a:xfrm>
          <a:prstGeom prst="rect">
            <a:avLst/>
          </a:prstGeom>
          <a:effectLst>
            <a:softEdge rad="127000"/>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pPr algn="r"/>
            <a:r>
              <a:rPr lang="ru-RU" sz="36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Наградные документы В.А. Кобякова</a:t>
            </a:r>
            <a:endParaRPr lang="ru-RU" sz="3600" b="1" dirty="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endParaRPr>
          </a:p>
        </p:txBody>
      </p:sp>
      <p:pic>
        <p:nvPicPr>
          <p:cNvPr id="8194" name="Picture 2" descr="D:\Кобяков фото\Чгу\Кобяков\photofacefun_com_1449223752.jpg"/>
          <p:cNvPicPr>
            <a:picLocks noChangeAspect="1" noChangeArrowheads="1"/>
          </p:cNvPicPr>
          <p:nvPr/>
        </p:nvPicPr>
        <p:blipFill>
          <a:blip r:embed="rId2"/>
          <a:srcRect/>
          <a:stretch>
            <a:fillRect/>
          </a:stretch>
        </p:blipFill>
        <p:spPr bwMode="auto">
          <a:xfrm rot="925282">
            <a:off x="4143372" y="1285860"/>
            <a:ext cx="3267075" cy="4846637"/>
          </a:xfrm>
          <a:prstGeom prst="rect">
            <a:avLst/>
          </a:prstGeom>
          <a:noFill/>
        </p:spPr>
      </p:pic>
      <p:pic>
        <p:nvPicPr>
          <p:cNvPr id="7" name="Содержимое 3" descr="photofacefun_com_1449223695.jpg"/>
          <p:cNvPicPr>
            <a:picLocks noGrp="1" noChangeAspect="1"/>
          </p:cNvPicPr>
          <p:nvPr>
            <p:ph idx="1"/>
          </p:nvPr>
        </p:nvPicPr>
        <p:blipFill>
          <a:blip r:embed="rId3"/>
          <a:stretch>
            <a:fillRect/>
          </a:stretch>
        </p:blipFill>
        <p:spPr>
          <a:xfrm>
            <a:off x="1214414" y="1033194"/>
            <a:ext cx="3492859" cy="5282206"/>
          </a:xfr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28604"/>
            <a:ext cx="7372376" cy="1143000"/>
          </a:xfrm>
        </p:spPr>
        <p:txBody>
          <a:bodyPr>
            <a:normAutofit fontScale="90000"/>
          </a:bodyPr>
          <a:lstStyle/>
          <a:p>
            <a:r>
              <a:rPr lang="ru-RU" sz="2800" b="1" dirty="0" err="1" smtClean="0">
                <a:ln>
                  <a:solidFill>
                    <a:schemeClr val="tx1"/>
                  </a:solidFill>
                </a:ln>
                <a:solidFill>
                  <a:schemeClr val="bg2">
                    <a:lumMod val="50000"/>
                  </a:schemeClr>
                </a:solidFill>
              </a:rPr>
              <a:t>Ворошиловградская</a:t>
            </a:r>
            <a:r>
              <a:rPr lang="ru-RU" sz="2800" b="1" dirty="0" smtClean="0">
                <a:ln>
                  <a:solidFill>
                    <a:schemeClr val="tx1"/>
                  </a:solidFill>
                </a:ln>
                <a:solidFill>
                  <a:schemeClr val="bg2">
                    <a:lumMod val="50000"/>
                  </a:schemeClr>
                </a:solidFill>
              </a:rPr>
              <a:t> операция (1943)</a:t>
            </a:r>
            <a:br>
              <a:rPr lang="ru-RU" sz="2800" b="1" dirty="0" smtClean="0">
                <a:ln>
                  <a:solidFill>
                    <a:schemeClr val="tx1"/>
                  </a:solidFill>
                </a:ln>
                <a:solidFill>
                  <a:schemeClr val="bg2">
                    <a:lumMod val="50000"/>
                  </a:schemeClr>
                </a:solidFill>
              </a:rPr>
            </a:br>
            <a:r>
              <a:rPr lang="ru-RU" sz="2800" b="1" dirty="0" smtClean="0">
                <a:ln>
                  <a:solidFill>
                    <a:schemeClr val="tx1"/>
                  </a:solidFill>
                </a:ln>
                <a:solidFill>
                  <a:schemeClr val="bg2">
                    <a:lumMod val="50000"/>
                  </a:schemeClr>
                </a:solidFill>
              </a:rPr>
              <a:t>Журнал боевых действий 6 А за февраль 1943 года</a:t>
            </a:r>
            <a:endParaRPr lang="ru-RU" sz="2800" b="1" dirty="0">
              <a:ln>
                <a:solidFill>
                  <a:schemeClr val="tx1"/>
                </a:solidFill>
              </a:ln>
              <a:solidFill>
                <a:schemeClr val="bg2">
                  <a:lumMod val="50000"/>
                </a:schemeClr>
              </a:solidFill>
            </a:endParaRPr>
          </a:p>
        </p:txBody>
      </p:sp>
      <p:sp>
        <p:nvSpPr>
          <p:cNvPr id="3" name="Содержимое 2"/>
          <p:cNvSpPr>
            <a:spLocks noGrp="1"/>
          </p:cNvSpPr>
          <p:nvPr>
            <p:ph idx="1"/>
          </p:nvPr>
        </p:nvSpPr>
        <p:spPr>
          <a:xfrm>
            <a:off x="500034" y="1643050"/>
            <a:ext cx="8229600" cy="4525963"/>
          </a:xfrm>
        </p:spPr>
        <p:txBody>
          <a:bodyPr>
            <a:normAutofit fontScale="70000" lnSpcReduction="20000"/>
          </a:bodyPr>
          <a:lstStyle/>
          <a:p>
            <a:pPr>
              <a:buNone/>
            </a:pPr>
            <a:r>
              <a:rPr lang="ru-RU" b="1" u="sng" dirty="0" smtClean="0"/>
              <a:t> Боевые операции, в которых Кобяков В.А. лично принимал участие: </a:t>
            </a:r>
          </a:p>
          <a:p>
            <a:pPr lvl="0"/>
            <a:r>
              <a:rPr lang="ru-RU" i="1" dirty="0" smtClean="0"/>
              <a:t>20.02.1943 - 244 </a:t>
            </a:r>
            <a:r>
              <a:rPr lang="ru-RU" i="1" dirty="0" err="1" smtClean="0"/>
              <a:t>сд</a:t>
            </a:r>
            <a:r>
              <a:rPr lang="ru-RU" i="1" dirty="0" smtClean="0"/>
              <a:t>. совершает марш в р-н </a:t>
            </a:r>
            <a:r>
              <a:rPr lang="ru-RU" i="1" dirty="0" err="1" smtClean="0"/>
              <a:t>Кривоштоловка</a:t>
            </a:r>
            <a:r>
              <a:rPr lang="ru-RU" i="1" dirty="0" smtClean="0"/>
              <a:t>;</a:t>
            </a:r>
          </a:p>
          <a:p>
            <a:pPr lvl="0"/>
            <a:r>
              <a:rPr lang="ru-RU" i="1" dirty="0" smtClean="0"/>
              <a:t>21.02.1943 - производит погрузку на ст. </a:t>
            </a:r>
            <a:r>
              <a:rPr lang="ru-RU" i="1" dirty="0" err="1" smtClean="0"/>
              <a:t>Барболатово</a:t>
            </a:r>
            <a:r>
              <a:rPr lang="ru-RU" i="1" dirty="0" smtClean="0"/>
              <a:t>. Два эшелона дивизии к утру прошли ст. Лозовая, продвигаясь на Павлоград;</a:t>
            </a:r>
          </a:p>
          <a:p>
            <a:pPr lvl="0"/>
            <a:r>
              <a:rPr lang="ru-RU" i="1" dirty="0" smtClean="0"/>
              <a:t>22.02.1943 - продолжает выдвижение по ж/</a:t>
            </a:r>
            <a:r>
              <a:rPr lang="ru-RU" i="1" dirty="0" err="1" smtClean="0"/>
              <a:t>д</a:t>
            </a:r>
            <a:r>
              <a:rPr lang="ru-RU" i="1" dirty="0" smtClean="0"/>
              <a:t> в р-н Лозовая, Павлоград;</a:t>
            </a:r>
          </a:p>
          <a:p>
            <a:pPr lvl="0"/>
            <a:r>
              <a:rPr lang="ru-RU" i="1" dirty="0" smtClean="0"/>
              <a:t>23.02.1943 - 244 </a:t>
            </a:r>
            <a:r>
              <a:rPr lang="ru-RU" i="1" dirty="0" err="1" smtClean="0"/>
              <a:t>сд</a:t>
            </a:r>
            <a:r>
              <a:rPr lang="ru-RU" i="1" dirty="0" smtClean="0"/>
              <a:t> одним полком (907 </a:t>
            </a:r>
            <a:r>
              <a:rPr lang="ru-RU" i="1" dirty="0" err="1" smtClean="0"/>
              <a:t>сп</a:t>
            </a:r>
            <a:r>
              <a:rPr lang="ru-RU" i="1" dirty="0" smtClean="0"/>
              <a:t>) наступает на Вязовок с задачей захватить и перерезать дорогу, идущую из Павлограда на </a:t>
            </a:r>
            <a:r>
              <a:rPr lang="ru-RU" i="1" dirty="0" err="1" smtClean="0"/>
              <a:t>Ново-Московск</a:t>
            </a:r>
            <a:r>
              <a:rPr lang="ru-RU" i="1" dirty="0" smtClean="0"/>
              <a:t>. Дивизия, следуя по ж/</a:t>
            </a:r>
            <a:r>
              <a:rPr lang="ru-RU" i="1" dirty="0" err="1" smtClean="0"/>
              <a:t>д</a:t>
            </a:r>
            <a:r>
              <a:rPr lang="ru-RU" i="1" dirty="0" smtClean="0"/>
              <a:t>, в результате налётов авиации в пунктах разгрузки понесла большие потери.</a:t>
            </a:r>
          </a:p>
          <a:p>
            <a:endParaRPr lang="ru-RU" i="1"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fontScale="90000"/>
          </a:bodyPr>
          <a:lstStyle/>
          <a:p>
            <a:r>
              <a:rPr lang="ru-RU" dirty="0" smtClean="0"/>
              <a:t> </a:t>
            </a:r>
            <a:r>
              <a:rPr lang="ru-RU" sz="3100" b="1" dirty="0" smtClean="0"/>
              <a:t>Данные ЦАМО о политруке,</a:t>
            </a:r>
            <a:br>
              <a:rPr lang="ru-RU" sz="3100" b="1" dirty="0" smtClean="0"/>
            </a:br>
            <a:r>
              <a:rPr lang="ru-RU" sz="3200" b="1" dirty="0" smtClean="0"/>
              <a:t> ст. лейтенанте</a:t>
            </a:r>
            <a:r>
              <a:rPr lang="ru-RU" sz="3100" b="1" dirty="0" smtClean="0"/>
              <a:t> Кобякове В.А.</a:t>
            </a:r>
            <a:endParaRPr lang="ru-RU" sz="3100" b="1" dirty="0"/>
          </a:p>
        </p:txBody>
      </p:sp>
      <p:sp>
        <p:nvSpPr>
          <p:cNvPr id="3" name="Содержимое 2"/>
          <p:cNvSpPr>
            <a:spLocks noGrp="1"/>
          </p:cNvSpPr>
          <p:nvPr>
            <p:ph idx="1"/>
          </p:nvPr>
        </p:nvSpPr>
        <p:spPr/>
        <p:txBody>
          <a:bodyPr>
            <a:normAutofit fontScale="85000" lnSpcReduction="20000"/>
          </a:bodyPr>
          <a:lstStyle/>
          <a:p>
            <a:r>
              <a:rPr lang="ru-RU" dirty="0" smtClean="0"/>
              <a:t>Дата выбытия - 26.02.1943 </a:t>
            </a:r>
            <a:r>
              <a:rPr lang="ru-RU" sz="2300" i="1" dirty="0" smtClean="0"/>
              <a:t>(Номер фонда источника информации 33 , Номер описи источника информации 11458 ,номер дела источника информации 177).</a:t>
            </a:r>
          </a:p>
          <a:p>
            <a:r>
              <a:rPr lang="ru-RU" dirty="0" smtClean="0"/>
              <a:t>Последнее место службы- 244 СД </a:t>
            </a:r>
          </a:p>
          <a:p>
            <a:r>
              <a:rPr lang="ru-RU" dirty="0" smtClean="0"/>
              <a:t>Причина выбытия: пропал без вести</a:t>
            </a:r>
          </a:p>
          <a:p>
            <a:r>
              <a:rPr lang="ru-RU" dirty="0" smtClean="0"/>
              <a:t>Место выбытия-  Украинская ССР, Харьковская обл. </a:t>
            </a:r>
            <a:r>
              <a:rPr lang="ru-RU" sz="2300" i="1" dirty="0" smtClean="0"/>
              <a:t>(Номер фонда источника информации 33 , номер описи источника информации 11458, номер дела источника информации 631). </a:t>
            </a:r>
          </a:p>
          <a:p>
            <a:r>
              <a:rPr lang="ru-RU" dirty="0" smtClean="0"/>
              <a:t>Награжден:  Орденом  Красной Звезды </a:t>
            </a:r>
            <a:r>
              <a:rPr lang="ru-RU" sz="2300" dirty="0" smtClean="0"/>
              <a:t>(фронтовой приказ №: 73/</a:t>
            </a:r>
            <a:r>
              <a:rPr lang="ru-RU" sz="2300" dirty="0" err="1" smtClean="0"/>
              <a:t>н</a:t>
            </a:r>
            <a:r>
              <a:rPr lang="ru-RU" sz="2300" dirty="0" smtClean="0"/>
              <a:t> от: 09.12.1942 , изданный ВС 62 Армии Сталинградского фронта)</a:t>
            </a:r>
            <a:r>
              <a:rPr lang="ru-RU" dirty="0" smtClean="0"/>
              <a:t>  и Медалью «За оборону Сталинграда» </a:t>
            </a:r>
            <a:r>
              <a:rPr lang="ru-RU" sz="2300" i="1" dirty="0" smtClean="0">
                <a:latin typeface="+mj-lt"/>
              </a:rPr>
              <a:t>(приказ 325 </a:t>
            </a:r>
            <a:r>
              <a:rPr lang="ru-RU" sz="2300" i="1" dirty="0" err="1" smtClean="0">
                <a:latin typeface="+mj-lt"/>
              </a:rPr>
              <a:t>орр</a:t>
            </a:r>
            <a:r>
              <a:rPr lang="ru-RU" sz="2300" i="1" dirty="0" smtClean="0">
                <a:latin typeface="+mj-lt"/>
              </a:rPr>
              <a:t> 244 </a:t>
            </a:r>
            <a:r>
              <a:rPr lang="ru-RU" sz="2300" i="1" dirty="0" err="1" smtClean="0">
                <a:latin typeface="+mj-lt"/>
              </a:rPr>
              <a:t>сд</a:t>
            </a:r>
            <a:r>
              <a:rPr lang="ru-RU" sz="2300" i="1" dirty="0" smtClean="0">
                <a:latin typeface="+mj-lt"/>
              </a:rPr>
              <a:t> – от  26.12.1942) .</a:t>
            </a:r>
            <a:endParaRPr lang="ru-RU" sz="2300" i="1" dirty="0">
              <a:latin typeface="+mj-lt"/>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04864"/>
            <a:ext cx="8229600" cy="576064"/>
          </a:xfrm>
        </p:spPr>
        <p:txBody>
          <a:bodyPr>
            <a:normAutofit fontScale="90000"/>
          </a:bodyPr>
          <a:lstStyle/>
          <a:p>
            <a:pPr algn="r"/>
            <a:r>
              <a:rPr lang="en-US" sz="2800" dirty="0" smtClean="0"/>
              <a:t>C</a:t>
            </a:r>
            <a:r>
              <a:rPr lang="ru-RU" sz="2800" dirty="0" smtClean="0"/>
              <a:t>ело Вязовок в районе города Павлоград Днепропетровской области </a:t>
            </a:r>
            <a:endParaRPr lang="ru-RU" sz="2800" dirty="0"/>
          </a:p>
        </p:txBody>
      </p:sp>
      <p:pic>
        <p:nvPicPr>
          <p:cNvPr id="4" name="Содержимое 3" descr="100421594.jpg"/>
          <p:cNvPicPr>
            <a:picLocks noGrp="1" noChangeAspect="1"/>
          </p:cNvPicPr>
          <p:nvPr>
            <p:ph idx="1"/>
          </p:nvPr>
        </p:nvPicPr>
        <p:blipFill>
          <a:blip r:embed="rId2" cstate="print"/>
          <a:stretch>
            <a:fillRect/>
          </a:stretch>
        </p:blipFill>
        <p:spPr>
          <a:xfrm>
            <a:off x="179512" y="2780928"/>
            <a:ext cx="5564809" cy="3709872"/>
          </a:xfrm>
          <a:effectLst>
            <a:softEdge rad="317500"/>
          </a:effectLst>
        </p:spPr>
      </p:pic>
      <p:pic>
        <p:nvPicPr>
          <p:cNvPr id="1026" name="Picture 2"/>
          <p:cNvPicPr>
            <a:picLocks noChangeAspect="1" noChangeArrowheads="1"/>
          </p:cNvPicPr>
          <p:nvPr/>
        </p:nvPicPr>
        <p:blipFill>
          <a:blip r:embed="rId3" cstate="print"/>
          <a:srcRect/>
          <a:stretch>
            <a:fillRect/>
          </a:stretch>
        </p:blipFill>
        <p:spPr bwMode="auto">
          <a:xfrm>
            <a:off x="4572000" y="260648"/>
            <a:ext cx="4256187" cy="1805839"/>
          </a:xfrm>
          <a:prstGeom prst="rect">
            <a:avLst/>
          </a:prstGeom>
          <a:noFill/>
          <a:ln w="9525">
            <a:gradFill flip="none" rotWithShape="1">
              <a:gsLst>
                <a:gs pos="1400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miter lim="800000"/>
            <a:headEnd/>
            <a:tailEnd/>
          </a:ln>
          <a:effectLst>
            <a:softEdge rad="127000"/>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D:\Кобяков фото\File1093.jpg"/>
          <p:cNvPicPr>
            <a:picLocks noChangeAspect="1" noChangeArrowheads="1"/>
          </p:cNvPicPr>
          <p:nvPr/>
        </p:nvPicPr>
        <p:blipFill>
          <a:blip r:embed="rId2" cstate="print"/>
          <a:srcRect/>
          <a:stretch>
            <a:fillRect/>
          </a:stretch>
        </p:blipFill>
        <p:spPr bwMode="auto">
          <a:xfrm>
            <a:off x="5945668" y="214290"/>
            <a:ext cx="2945929" cy="4000528"/>
          </a:xfrm>
          <a:prstGeom prst="rect">
            <a:avLst/>
          </a:prstGeom>
          <a:noFill/>
          <a:effectLst>
            <a:softEdge rad="127000"/>
          </a:effectLst>
        </p:spPr>
      </p:pic>
      <p:pic>
        <p:nvPicPr>
          <p:cNvPr id="9219" name="Picture 3" descr="D:\Кобяков фото\File1064.jpg"/>
          <p:cNvPicPr>
            <a:picLocks noChangeAspect="1" noChangeArrowheads="1"/>
          </p:cNvPicPr>
          <p:nvPr/>
        </p:nvPicPr>
        <p:blipFill>
          <a:blip r:embed="rId3" cstate="print"/>
          <a:srcRect/>
          <a:stretch>
            <a:fillRect/>
          </a:stretch>
        </p:blipFill>
        <p:spPr bwMode="auto">
          <a:xfrm>
            <a:off x="654753" y="214290"/>
            <a:ext cx="3512657" cy="4214842"/>
          </a:xfrm>
          <a:prstGeom prst="rect">
            <a:avLst/>
          </a:prstGeom>
          <a:noFill/>
          <a:effectLst>
            <a:softEdge rad="127000"/>
          </a:effectLst>
        </p:spPr>
      </p:pic>
      <p:pic>
        <p:nvPicPr>
          <p:cNvPr id="9220" name="Picture 4" descr="D:\Кобяков фото\File1081.jpg"/>
          <p:cNvPicPr>
            <a:picLocks noChangeAspect="1" noChangeArrowheads="1"/>
          </p:cNvPicPr>
          <p:nvPr/>
        </p:nvPicPr>
        <p:blipFill>
          <a:blip r:embed="rId4"/>
          <a:srcRect/>
          <a:stretch>
            <a:fillRect/>
          </a:stretch>
        </p:blipFill>
        <p:spPr bwMode="auto">
          <a:xfrm>
            <a:off x="2786050" y="2857496"/>
            <a:ext cx="3815615" cy="2467061"/>
          </a:xfrm>
          <a:prstGeom prst="rect">
            <a:avLst/>
          </a:prstGeom>
          <a:noFill/>
          <a:effectLst>
            <a:softEdge rad="127000"/>
          </a:effectLst>
        </p:spPr>
      </p:pic>
      <p:pic>
        <p:nvPicPr>
          <p:cNvPr id="9218" name="Picture 2" descr="D:\Кобяков фото\File1095.jpg"/>
          <p:cNvPicPr>
            <a:picLocks noChangeAspect="1" noChangeArrowheads="1"/>
          </p:cNvPicPr>
          <p:nvPr/>
        </p:nvPicPr>
        <p:blipFill>
          <a:blip r:embed="rId5" cstate="print"/>
          <a:srcRect/>
          <a:stretch>
            <a:fillRect/>
          </a:stretch>
        </p:blipFill>
        <p:spPr bwMode="auto">
          <a:xfrm>
            <a:off x="214282" y="214290"/>
            <a:ext cx="1714512" cy="2653203"/>
          </a:xfrm>
          <a:prstGeom prst="rect">
            <a:avLst/>
          </a:prstGeom>
          <a:noFill/>
          <a:effectLst>
            <a:softEdge rad="127000"/>
          </a:effectLst>
        </p:spPr>
      </p:pic>
      <p:pic>
        <p:nvPicPr>
          <p:cNvPr id="9222" name="Picture 6" descr="D:\Кобяков фото\File1090.jpg"/>
          <p:cNvPicPr>
            <a:picLocks noChangeAspect="1" noChangeArrowheads="1"/>
          </p:cNvPicPr>
          <p:nvPr/>
        </p:nvPicPr>
        <p:blipFill>
          <a:blip r:embed="rId6" cstate="print"/>
          <a:srcRect/>
          <a:stretch>
            <a:fillRect/>
          </a:stretch>
        </p:blipFill>
        <p:spPr bwMode="auto">
          <a:xfrm>
            <a:off x="1142976" y="4714884"/>
            <a:ext cx="1447777" cy="1933574"/>
          </a:xfrm>
          <a:prstGeom prst="rect">
            <a:avLst/>
          </a:prstGeom>
          <a:noFill/>
          <a:effectLst>
            <a:softEdge rad="127000"/>
          </a:effectLst>
        </p:spPr>
      </p:pic>
      <p:pic>
        <p:nvPicPr>
          <p:cNvPr id="9223" name="Picture 7" descr="D:\Кобяков фото\File1087.jpg"/>
          <p:cNvPicPr>
            <a:picLocks noChangeAspect="1" noChangeArrowheads="1"/>
          </p:cNvPicPr>
          <p:nvPr/>
        </p:nvPicPr>
        <p:blipFill>
          <a:blip r:embed="rId7" cstate="print"/>
          <a:srcRect/>
          <a:stretch>
            <a:fillRect/>
          </a:stretch>
        </p:blipFill>
        <p:spPr bwMode="auto">
          <a:xfrm>
            <a:off x="7143768" y="4429132"/>
            <a:ext cx="1591232" cy="2268537"/>
          </a:xfrm>
          <a:prstGeom prst="rect">
            <a:avLst/>
          </a:prstGeom>
          <a:noFill/>
          <a:effectLst>
            <a:softEdge rad="127000"/>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sz="3600" b="1" dirty="0" smtClean="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rPr>
              <a:t>Дом </a:t>
            </a:r>
            <a:r>
              <a:rPr lang="ru-RU" sz="3600" b="1" dirty="0" err="1" smtClean="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rPr>
              <a:t>Шебановых</a:t>
            </a:r>
            <a:r>
              <a:rPr lang="ru-RU" sz="3600" b="1" dirty="0" smtClean="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rPr>
              <a:t/>
            </a:r>
            <a:br>
              <a:rPr lang="ru-RU" sz="3600" b="1" dirty="0" smtClean="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rPr>
            </a:br>
            <a:r>
              <a:rPr lang="ru-RU" sz="3600" b="1" dirty="0" smtClean="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rPr>
              <a:t>город Алатырь, улица Жуковского, 57</a:t>
            </a:r>
            <a:endParaRPr lang="ru-RU" sz="3600" b="1" dirty="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endParaRPr>
          </a:p>
        </p:txBody>
      </p:sp>
      <p:pic>
        <p:nvPicPr>
          <p:cNvPr id="4" name="Содержимое 3" descr="дом Тюбукина.jpg"/>
          <p:cNvPicPr>
            <a:picLocks noGrp="1" noChangeAspect="1"/>
          </p:cNvPicPr>
          <p:nvPr>
            <p:ph idx="1"/>
          </p:nvPr>
        </p:nvPicPr>
        <p:blipFill>
          <a:blip r:embed="rId2" cstate="print"/>
          <a:stretch>
            <a:fillRect/>
          </a:stretch>
        </p:blipFill>
        <p:spPr>
          <a:xfrm>
            <a:off x="890646" y="1600200"/>
            <a:ext cx="7362708" cy="4525963"/>
          </a:xfrm>
          <a:effectLst>
            <a:softEdge rad="635000"/>
          </a:effec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3050"/>
            <a:ext cx="6072230" cy="798496"/>
          </a:xfrm>
        </p:spPr>
        <p:txBody>
          <a:bodyPr>
            <a:normAutofit/>
          </a:bodyPr>
          <a:lstStyle/>
          <a:p>
            <a:r>
              <a:rPr lang="ru-RU" sz="3200" b="1" dirty="0" smtClean="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rPr>
              <a:t>Семья В.А. Кобякова в Алатыре :</a:t>
            </a:r>
            <a:endParaRPr lang="ru-RU" sz="3200" b="1" dirty="0">
              <a:ln w="12700">
                <a:solidFill>
                  <a:schemeClr val="tx1"/>
                </a:solidFill>
                <a:prstDash val="solid"/>
              </a:ln>
              <a:solidFill>
                <a:schemeClr val="bg2">
                  <a:lumMod val="50000"/>
                </a:schemeClr>
              </a:solidFill>
              <a:effectLst>
                <a:outerShdw blurRad="41275" dist="20320" dir="1800000" algn="tl" rotWithShape="0">
                  <a:srgbClr val="000000">
                    <a:alpha val="40000"/>
                  </a:srgbClr>
                </a:outerShdw>
              </a:effectLst>
            </a:endParaRPr>
          </a:p>
        </p:txBody>
      </p:sp>
      <p:pic>
        <p:nvPicPr>
          <p:cNvPr id="6" name="Содержимое 5" descr="File1066.jpg"/>
          <p:cNvPicPr>
            <a:picLocks noGrp="1" noChangeAspect="1"/>
          </p:cNvPicPr>
          <p:nvPr>
            <p:ph idx="1"/>
          </p:nvPr>
        </p:nvPicPr>
        <p:blipFill>
          <a:blip r:embed="rId2" cstate="print"/>
          <a:stretch>
            <a:fillRect/>
          </a:stretch>
        </p:blipFill>
        <p:spPr>
          <a:xfrm>
            <a:off x="3357554" y="2500306"/>
            <a:ext cx="3000396" cy="4103105"/>
          </a:xfrm>
          <a:effectLst>
            <a:softEdge rad="127000"/>
          </a:effectLst>
        </p:spPr>
      </p:pic>
      <p:sp>
        <p:nvSpPr>
          <p:cNvPr id="5" name="Текст 4"/>
          <p:cNvSpPr>
            <a:spLocks noGrp="1"/>
          </p:cNvSpPr>
          <p:nvPr>
            <p:ph type="body" sz="half" idx="2"/>
          </p:nvPr>
        </p:nvSpPr>
        <p:spPr>
          <a:xfrm>
            <a:off x="457200" y="1285861"/>
            <a:ext cx="5043494" cy="2214578"/>
          </a:xfrm>
        </p:spPr>
        <p:txBody>
          <a:bodyPr>
            <a:noAutofit/>
          </a:bodyPr>
          <a:lstStyle/>
          <a:p>
            <a:pPr algn="just"/>
            <a:r>
              <a:rPr lang="ru-RU" sz="2000" b="1" dirty="0" smtClean="0">
                <a:latin typeface="+mj-lt"/>
              </a:rPr>
              <a:t>жена-Наталья </a:t>
            </a:r>
            <a:r>
              <a:rPr lang="ru-RU" sz="2000" b="1" dirty="0" smtClean="0">
                <a:latin typeface="+mj-lt"/>
              </a:rPr>
              <a:t>Андреевна Кобякова;</a:t>
            </a:r>
          </a:p>
          <a:p>
            <a:pPr algn="just"/>
            <a:r>
              <a:rPr lang="ru-RU" sz="2000" b="1" dirty="0" smtClean="0">
                <a:latin typeface="+mj-lt"/>
              </a:rPr>
              <a:t>дети- Эдуард (12 лет) и Рудольф (6 лет);</a:t>
            </a:r>
          </a:p>
          <a:p>
            <a:pPr algn="just"/>
            <a:r>
              <a:rPr lang="ru-RU" sz="2000" b="1" dirty="0" smtClean="0">
                <a:latin typeface="+mj-lt"/>
              </a:rPr>
              <a:t>родители жены- Татьяна Ивановна и Андрей Акимович </a:t>
            </a:r>
            <a:r>
              <a:rPr lang="ru-RU" sz="2000" b="1" dirty="0" err="1" smtClean="0">
                <a:latin typeface="+mj-lt"/>
              </a:rPr>
              <a:t>Шебановы</a:t>
            </a:r>
            <a:r>
              <a:rPr lang="ru-RU" sz="2000" b="1" dirty="0" smtClean="0">
                <a:latin typeface="+mj-lt"/>
              </a:rPr>
              <a:t>.</a:t>
            </a:r>
          </a:p>
          <a:p>
            <a:pPr algn="just"/>
            <a:endParaRPr lang="ru-RU" sz="2000" b="1" dirty="0">
              <a:latin typeface="+mj-lt"/>
            </a:endParaRPr>
          </a:p>
        </p:txBody>
      </p:sp>
      <p:pic>
        <p:nvPicPr>
          <p:cNvPr id="1026" name="Picture 2" descr="D:\Кобяков фото\File1084.jpg"/>
          <p:cNvPicPr>
            <a:picLocks noChangeAspect="1" noChangeArrowheads="1"/>
          </p:cNvPicPr>
          <p:nvPr/>
        </p:nvPicPr>
        <p:blipFill>
          <a:blip r:embed="rId3" cstate="print"/>
          <a:srcRect/>
          <a:stretch>
            <a:fillRect/>
          </a:stretch>
        </p:blipFill>
        <p:spPr bwMode="auto">
          <a:xfrm>
            <a:off x="6373534" y="357166"/>
            <a:ext cx="2478371" cy="3571900"/>
          </a:xfrm>
          <a:prstGeom prst="rect">
            <a:avLst/>
          </a:prstGeom>
          <a:noFill/>
          <a:effectLst>
            <a:softEdge rad="127000"/>
          </a:effectLst>
        </p:spPr>
      </p:pic>
      <p:pic>
        <p:nvPicPr>
          <p:cNvPr id="1027" name="Picture 3" descr="D:\Кобяков фото\File1083.jpg"/>
          <p:cNvPicPr>
            <a:picLocks noChangeAspect="1" noChangeArrowheads="1"/>
          </p:cNvPicPr>
          <p:nvPr/>
        </p:nvPicPr>
        <p:blipFill>
          <a:blip r:embed="rId4" cstate="print"/>
          <a:srcRect/>
          <a:stretch>
            <a:fillRect/>
          </a:stretch>
        </p:blipFill>
        <p:spPr bwMode="auto">
          <a:xfrm>
            <a:off x="642910" y="3786190"/>
            <a:ext cx="1844939" cy="2714644"/>
          </a:xfrm>
          <a:prstGeom prst="rect">
            <a:avLst/>
          </a:prstGeom>
          <a:noFill/>
          <a:effectLst>
            <a:softEdge rad="127000"/>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3050"/>
            <a:ext cx="7972452" cy="1162050"/>
          </a:xfrm>
        </p:spPr>
        <p:txBody>
          <a:bodyPr anchor="ctr">
            <a:normAutofit/>
          </a:bodyPr>
          <a:lstStyle/>
          <a:p>
            <a:pPr algn="ctr"/>
            <a:r>
              <a:rPr lang="ru-RU" sz="3200"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Анкетные данные В.А. Кобякова:</a:t>
            </a:r>
            <a:endParaRPr lang="ru-RU" sz="3200" dirty="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endParaRPr>
          </a:p>
        </p:txBody>
      </p:sp>
      <p:pic>
        <p:nvPicPr>
          <p:cNvPr id="6" name="Содержимое 5" descr="Личный листок по учету кадров.jpg"/>
          <p:cNvPicPr>
            <a:picLocks noGrp="1" noChangeAspect="1"/>
          </p:cNvPicPr>
          <p:nvPr>
            <p:ph idx="1"/>
          </p:nvPr>
        </p:nvPicPr>
        <p:blipFill>
          <a:blip r:embed="rId2" cstate="print"/>
          <a:stretch>
            <a:fillRect/>
          </a:stretch>
        </p:blipFill>
        <p:spPr>
          <a:xfrm>
            <a:off x="5357818" y="1285860"/>
            <a:ext cx="3531120" cy="4857784"/>
          </a:xfrm>
          <a:effectLst>
            <a:softEdge rad="317500"/>
          </a:effectLst>
        </p:spPr>
      </p:pic>
      <p:sp>
        <p:nvSpPr>
          <p:cNvPr id="4" name="Текст 3"/>
          <p:cNvSpPr>
            <a:spLocks noGrp="1"/>
          </p:cNvSpPr>
          <p:nvPr>
            <p:ph type="body" sz="half" idx="2"/>
          </p:nvPr>
        </p:nvSpPr>
        <p:spPr>
          <a:xfrm>
            <a:off x="457200" y="1435100"/>
            <a:ext cx="4757742" cy="4691063"/>
          </a:xfrm>
        </p:spPr>
        <p:txBody>
          <a:bodyPr/>
          <a:lstStyle/>
          <a:p>
            <a:pPr algn="just"/>
            <a:r>
              <a:rPr lang="ru-RU" sz="2000" b="1" u="sng" dirty="0" smtClean="0">
                <a:latin typeface="+mj-lt"/>
              </a:rPr>
              <a:t>Дата рождения: </a:t>
            </a:r>
            <a:r>
              <a:rPr lang="ru-RU" sz="2000" b="1" i="1" dirty="0" smtClean="0">
                <a:latin typeface="+mj-lt"/>
              </a:rPr>
              <a:t>1910 </a:t>
            </a:r>
            <a:r>
              <a:rPr lang="ru-RU" sz="2000" b="1" i="1" dirty="0" smtClean="0">
                <a:latin typeface="+mj-lt"/>
              </a:rPr>
              <a:t>г</a:t>
            </a:r>
            <a:r>
              <a:rPr lang="ru-RU" sz="2000" b="1" i="1" dirty="0" smtClean="0">
                <a:latin typeface="+mj-lt"/>
              </a:rPr>
              <a:t>.</a:t>
            </a:r>
          </a:p>
          <a:p>
            <a:pPr algn="just"/>
            <a:r>
              <a:rPr lang="ru-RU" sz="2000" b="1" u="sng" dirty="0" smtClean="0">
                <a:latin typeface="+mj-lt"/>
              </a:rPr>
              <a:t>Место рождения: </a:t>
            </a:r>
            <a:r>
              <a:rPr lang="ru-RU" sz="2000" b="1" i="1" dirty="0" smtClean="0">
                <a:latin typeface="+mj-lt"/>
              </a:rPr>
              <a:t>город Нововолынск </a:t>
            </a:r>
            <a:r>
              <a:rPr lang="ru-RU" sz="2000" b="1" i="1" dirty="0" smtClean="0">
                <a:latin typeface="+mj-lt"/>
              </a:rPr>
              <a:t>(ныне город в Волынской области </a:t>
            </a:r>
            <a:r>
              <a:rPr lang="ru-RU" sz="2000" b="1" i="1" dirty="0" smtClean="0">
                <a:latin typeface="+mj-lt"/>
              </a:rPr>
              <a:t>Украины) </a:t>
            </a:r>
          </a:p>
          <a:p>
            <a:pPr algn="just"/>
            <a:r>
              <a:rPr lang="ru-RU" sz="2000" b="1" i="1" u="sng" dirty="0" smtClean="0">
                <a:latin typeface="+mj-lt"/>
              </a:rPr>
              <a:t>Национальность:</a:t>
            </a:r>
            <a:r>
              <a:rPr lang="ru-RU" sz="2000" b="1" i="1" dirty="0" smtClean="0">
                <a:latin typeface="+mj-lt"/>
              </a:rPr>
              <a:t> русский</a:t>
            </a:r>
            <a:r>
              <a:rPr lang="ru-RU" sz="2000" b="1" i="1" dirty="0" smtClean="0">
                <a:latin typeface="+mj-lt"/>
              </a:rPr>
              <a:t>. </a:t>
            </a:r>
            <a:endParaRPr lang="ru-RU" sz="2000" b="1" i="1" dirty="0" smtClean="0">
              <a:latin typeface="+mj-lt"/>
            </a:endParaRPr>
          </a:p>
          <a:p>
            <a:pPr algn="just"/>
            <a:r>
              <a:rPr lang="ru-RU" sz="2000" b="1" u="sng" dirty="0" smtClean="0">
                <a:latin typeface="+mj-lt"/>
              </a:rPr>
              <a:t>Происхождение: </a:t>
            </a:r>
            <a:r>
              <a:rPr lang="ru-RU" sz="2000" b="1" i="1" dirty="0" smtClean="0">
                <a:latin typeface="+mj-lt"/>
              </a:rPr>
              <a:t>крестьянское.</a:t>
            </a:r>
          </a:p>
          <a:p>
            <a:pPr algn="just"/>
            <a:r>
              <a:rPr lang="ru-RU" sz="2000" b="1" dirty="0" smtClean="0">
                <a:latin typeface="+mj-lt"/>
              </a:rPr>
              <a:t>Служил </a:t>
            </a:r>
            <a:r>
              <a:rPr lang="ru-RU" sz="2000" b="1" dirty="0" smtClean="0">
                <a:latin typeface="+mj-lt"/>
              </a:rPr>
              <a:t>в </a:t>
            </a:r>
            <a:r>
              <a:rPr lang="ru-RU" sz="2000" b="1" dirty="0" smtClean="0">
                <a:latin typeface="+mj-lt"/>
              </a:rPr>
              <a:t>ВРККА.</a:t>
            </a:r>
          </a:p>
          <a:p>
            <a:pPr algn="just"/>
            <a:r>
              <a:rPr lang="ru-RU" sz="2000" b="1" dirty="0" smtClean="0">
                <a:latin typeface="+mj-lt"/>
              </a:rPr>
              <a:t>С </a:t>
            </a:r>
            <a:r>
              <a:rPr lang="ru-RU" sz="2000" b="1" dirty="0" smtClean="0">
                <a:latin typeface="+mj-lt"/>
              </a:rPr>
              <a:t>1934 года член ВЛКСМ. </a:t>
            </a:r>
            <a:endParaRPr lang="ru-RU" sz="2000" b="1" dirty="0" smtClean="0">
              <a:latin typeface="+mj-lt"/>
            </a:endParaRPr>
          </a:p>
          <a:p>
            <a:pPr algn="just"/>
            <a:r>
              <a:rPr lang="ru-RU" sz="2000" b="1" u="sng" dirty="0" smtClean="0">
                <a:latin typeface="+mj-lt"/>
              </a:rPr>
              <a:t>Образование:  </a:t>
            </a:r>
            <a:r>
              <a:rPr lang="ru-RU" sz="2000" b="1" i="1" dirty="0" smtClean="0">
                <a:latin typeface="+mj-lt"/>
              </a:rPr>
              <a:t>1924 - </a:t>
            </a:r>
            <a:r>
              <a:rPr lang="ru-RU" sz="2000" b="1" i="1" dirty="0" smtClean="0">
                <a:latin typeface="+mj-lt"/>
              </a:rPr>
              <a:t>1929 гг. </a:t>
            </a:r>
            <a:r>
              <a:rPr lang="ru-RU" sz="2000" b="1" i="1" dirty="0" smtClean="0">
                <a:latin typeface="+mj-lt"/>
              </a:rPr>
              <a:t>учеба </a:t>
            </a:r>
            <a:r>
              <a:rPr lang="ru-RU" sz="2000" b="1" i="1" dirty="0" smtClean="0">
                <a:latin typeface="+mj-lt"/>
              </a:rPr>
              <a:t>в Биостанции имени Тимирязева г. Москва на отделении «Защита растений» по специальности «Защита растений от болезней».</a:t>
            </a:r>
          </a:p>
          <a:p>
            <a:endParaRPr lang="ru-RU" dirty="0">
              <a:latin typeface="+mj-lt"/>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274638"/>
            <a:ext cx="8229600" cy="1498178"/>
          </a:xfrm>
          <a:effectLst>
            <a:softEdge rad="127000"/>
          </a:effectLst>
        </p:spPr>
        <p:txBody>
          <a:bodyPr>
            <a:noAutofit/>
          </a:bodyPr>
          <a:lstStyle/>
          <a:p>
            <a:r>
              <a:rPr lang="ru-RU" sz="1800" b="1" dirty="0" smtClean="0"/>
              <a:t> </a:t>
            </a: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С 1935 </a:t>
            </a: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года- В.А</a:t>
            </a: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Кобяков- директор ЦРМ.</a:t>
            </a:r>
            <a:b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Именно под его руководством мастерские </a:t>
            </a:r>
            <a:r>
              <a:rPr lang="ru-RU" sz="1800" b="1" dirty="0" err="1"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Чувашлесдрева</a:t>
            </a: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t>
            </a: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r>
            <a:b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были </a:t>
            </a: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реорганизованы в Центрально-ремонтные мастерские (ЦРММ) </a:t>
            </a: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
            </a:r>
            <a:b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по </a:t>
            </a:r>
            <a: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t>ремонту автомашин и тракторов</a:t>
            </a:r>
            <a:br>
              <a:rPr lang="ru-RU" sz="18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rPr>
            </a:br>
            <a:endParaRPr lang="ru-RU" sz="1800" b="1" dirty="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endParaRPr>
          </a:p>
        </p:txBody>
      </p:sp>
      <p:pic>
        <p:nvPicPr>
          <p:cNvPr id="1027" name="Picture 3"/>
          <p:cNvPicPr>
            <a:picLocks noGrp="1" noChangeAspect="1" noChangeArrowheads="1"/>
          </p:cNvPicPr>
          <p:nvPr>
            <p:ph idx="1"/>
          </p:nvPr>
        </p:nvPicPr>
        <p:blipFill>
          <a:blip r:embed="rId2" cstate="print"/>
          <a:stretch>
            <a:fillRect/>
          </a:stretch>
        </p:blipFill>
        <p:spPr bwMode="auto">
          <a:xfrm>
            <a:off x="5572132" y="4429132"/>
            <a:ext cx="2678925" cy="2143140"/>
          </a:xfrm>
          <a:prstGeom prst="rect">
            <a:avLst/>
          </a:prstGeom>
          <a:noFill/>
          <a:ln w="9525">
            <a:noFill/>
            <a:miter lim="800000"/>
            <a:headEnd/>
            <a:tailEnd/>
          </a:ln>
        </p:spPr>
      </p:pic>
      <p:pic>
        <p:nvPicPr>
          <p:cNvPr id="2050" name="Picture 2" descr="D:\Кобяков фото\File1062.jpg"/>
          <p:cNvPicPr>
            <a:picLocks noChangeAspect="1" noChangeArrowheads="1"/>
          </p:cNvPicPr>
          <p:nvPr/>
        </p:nvPicPr>
        <p:blipFill>
          <a:blip r:embed="rId3" cstate="print"/>
          <a:srcRect/>
          <a:stretch>
            <a:fillRect/>
          </a:stretch>
        </p:blipFill>
        <p:spPr bwMode="auto">
          <a:xfrm>
            <a:off x="5143504" y="1571613"/>
            <a:ext cx="3492495" cy="2428932"/>
          </a:xfrm>
          <a:prstGeom prst="rect">
            <a:avLst/>
          </a:prstGeom>
          <a:noFill/>
          <a:effectLst>
            <a:softEdge rad="127000"/>
          </a:effectLst>
        </p:spPr>
      </p:pic>
      <p:pic>
        <p:nvPicPr>
          <p:cNvPr id="2051" name="Picture 3" descr="D:\Кобяков фото\File1063.jpg"/>
          <p:cNvPicPr>
            <a:picLocks noChangeAspect="1" noChangeArrowheads="1"/>
          </p:cNvPicPr>
          <p:nvPr/>
        </p:nvPicPr>
        <p:blipFill>
          <a:blip r:embed="rId4" cstate="print"/>
          <a:srcRect/>
          <a:stretch>
            <a:fillRect/>
          </a:stretch>
        </p:blipFill>
        <p:spPr bwMode="auto">
          <a:xfrm>
            <a:off x="357158" y="1571612"/>
            <a:ext cx="4260850" cy="2962275"/>
          </a:xfrm>
          <a:prstGeom prst="rect">
            <a:avLst/>
          </a:prstGeom>
          <a:noFill/>
          <a:effectLst>
            <a:softEdge rad="127000"/>
          </a:effectLst>
        </p:spPr>
      </p:pic>
      <p:sp>
        <p:nvSpPr>
          <p:cNvPr id="7" name="Заголовок 1"/>
          <p:cNvSpPr txBox="1">
            <a:spLocks/>
          </p:cNvSpPr>
          <p:nvPr/>
        </p:nvSpPr>
        <p:spPr>
          <a:xfrm>
            <a:off x="457200" y="5072074"/>
            <a:ext cx="4114800" cy="1357322"/>
          </a:xfrm>
          <a:prstGeom prst="rect">
            <a:avLst/>
          </a:prstGeom>
        </p:spPr>
        <p:txBody>
          <a:bodyPr vert="horz" lIns="91440" tIns="45720" rIns="91440" bIns="45720" rtlCol="0" anchor="ctr">
            <a:normAutofit fontScale="525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sz="3600" b="1" i="1" u="none" strike="noStrike" kern="1200" cap="none" spc="0" normalizeH="0" baseline="0" noProof="0" dirty="0" smtClean="0">
                <a:ln w="12700">
                  <a:solidFill>
                    <a:schemeClr val="tx1"/>
                  </a:solidFill>
                  <a:prstDash val="solid"/>
                </a:ln>
                <a:effectLst>
                  <a:outerShdw blurRad="41275" dist="20320" dir="1800000" algn="tl" rotWithShape="0">
                    <a:srgbClr val="000000">
                      <a:alpha val="40000"/>
                    </a:srgbClr>
                  </a:outerShdw>
                </a:effectLst>
                <a:uLnTx/>
                <a:uFillTx/>
                <a:latin typeface="+mj-lt"/>
                <a:ea typeface="+mj-ea"/>
                <a:cs typeface="+mj-cs"/>
              </a:rPr>
              <a:t>На фото: </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ru-RU" sz="3600" b="1" dirty="0" smtClean="0">
              <a:ln w="12700">
                <a:solidFill>
                  <a:schemeClr val="tx1"/>
                </a:solidFill>
                <a:prstDash val="solid"/>
              </a:ln>
              <a:effectLst>
                <a:outerShdw blurRad="41275" dist="20320" dir="1800000" algn="tl" rotWithShape="0">
                  <a:srgbClr val="000000">
                    <a:alpha val="40000"/>
                  </a:srgbClr>
                </a:outerShdw>
              </a:effectLst>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w="12700">
                  <a:solidFill>
                    <a:schemeClr val="tx1"/>
                  </a:solidFill>
                  <a:prstDash val="solid"/>
                </a:ln>
                <a:effectLst>
                  <a:outerShdw blurRad="41275" dist="20320" dir="1800000" algn="tl" rotWithShape="0">
                    <a:srgbClr val="000000">
                      <a:alpha val="40000"/>
                    </a:srgbClr>
                  </a:outerShdw>
                </a:effectLst>
                <a:uLnTx/>
                <a:uFillTx/>
                <a:latin typeface="+mj-lt"/>
                <a:ea typeface="+mj-ea"/>
                <a:cs typeface="+mj-cs"/>
              </a:rPr>
              <a:t>Кобяков В.А. на лекциях в ЦРМ.</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smtClean="0">
              <a:ln w="12700">
                <a:solidFill>
                  <a:schemeClr val="tx1"/>
                </a:solidFill>
                <a:prstDash val="solid"/>
              </a:ln>
              <a:effectLst>
                <a:outerShdw blurRad="41275" dist="20320" dir="1800000" algn="tl" rotWithShape="0">
                  <a:srgbClr val="000000">
                    <a:alpha val="40000"/>
                  </a:srgbClr>
                </a:outerShdw>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ru-RU" sz="3600" b="1" dirty="0" smtClean="0">
                <a:ln w="12700">
                  <a:solidFill>
                    <a:schemeClr val="tx1"/>
                  </a:solidFill>
                  <a:prstDash val="solid"/>
                </a:ln>
                <a:effectLst>
                  <a:outerShdw blurRad="41275" dist="20320" dir="1800000" algn="tl" rotWithShape="0">
                    <a:srgbClr val="000000">
                      <a:alpha val="40000"/>
                    </a:srgbClr>
                  </a:outerShdw>
                </a:effectLst>
                <a:latin typeface="+mj-lt"/>
                <a:ea typeface="+mj-ea"/>
                <a:cs typeface="+mj-cs"/>
              </a:rPr>
              <a:t>История ЦРМ (сайт организации)</a:t>
            </a:r>
            <a:endParaRPr kumimoji="0" lang="ru-RU" sz="3600" b="1" i="0" u="none" strike="noStrike" kern="1200" cap="none" spc="0" normalizeH="0" baseline="0" noProof="0" dirty="0" smtClean="0">
              <a:ln w="12700">
                <a:solidFill>
                  <a:schemeClr val="tx1"/>
                </a:solidFill>
                <a:prstDash val="solid"/>
              </a:ln>
              <a:effectLst>
                <a:outerShdw blurRad="41275" dist="20320" dir="1800000" algn="tl" rotWithShape="0">
                  <a:srgbClr val="000000">
                    <a:alpha val="40000"/>
                  </a:srgbClr>
                </a:outerShdw>
              </a:effectLst>
              <a:uLnTx/>
              <a:uFillTx/>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w="12700">
                <a:solidFill>
                  <a:schemeClr val="tx1"/>
                </a:solidFill>
                <a:prstDash val="solid"/>
              </a:ln>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68" y="357166"/>
            <a:ext cx="5257808" cy="4500594"/>
          </a:xfrm>
        </p:spPr>
        <p:txBody>
          <a:bodyPr>
            <a:noAutofit/>
          </a:bodyPr>
          <a:lstStyle/>
          <a:p>
            <a:pPr algn="r">
              <a:buNone/>
            </a:pPr>
            <a:r>
              <a:rPr lang="ru-RU" sz="24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latin typeface="+mj-lt"/>
              </a:rPr>
              <a:t>В.А. Кобяков в </a:t>
            </a:r>
            <a:r>
              <a:rPr lang="ru-RU" sz="2400" b="1" dirty="0" err="1"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latin typeface="+mj-lt"/>
              </a:rPr>
              <a:t>учебке</a:t>
            </a:r>
            <a:endParaRPr lang="ru-RU" sz="2400" b="1" dirty="0" smtClean="0">
              <a:ln w="12700">
                <a:solidFill>
                  <a:schemeClr val="tx1"/>
                </a:solidFill>
                <a:prstDash val="solid"/>
              </a:ln>
              <a:solidFill>
                <a:schemeClr val="bg2">
                  <a:lumMod val="25000"/>
                </a:schemeClr>
              </a:solidFill>
              <a:effectLst>
                <a:outerShdw blurRad="41275" dist="20320" dir="1800000" algn="tl" rotWithShape="0">
                  <a:srgbClr val="000000">
                    <a:alpha val="40000"/>
                  </a:srgbClr>
                </a:outerShdw>
              </a:effectLst>
              <a:latin typeface="+mj-lt"/>
            </a:endParaRPr>
          </a:p>
          <a:p>
            <a:pPr algn="just">
              <a:buNone/>
            </a:pPr>
            <a:endParaRPr lang="ru-RU" sz="1600" b="1" i="1" dirty="0" smtClean="0">
              <a:latin typeface="ArtScript" pitchFamily="34" charset="0"/>
            </a:endParaRPr>
          </a:p>
          <a:p>
            <a:pPr algn="just">
              <a:buNone/>
            </a:pPr>
            <a:r>
              <a:rPr lang="ru-RU" sz="1600" b="1" i="1" dirty="0" smtClean="0">
                <a:latin typeface="ArtScript" pitchFamily="34" charset="0"/>
              </a:rPr>
              <a:t>«</a:t>
            </a:r>
            <a:r>
              <a:rPr lang="ru-RU" sz="1600" b="1" i="1" dirty="0" smtClean="0">
                <a:latin typeface="ArtScript" pitchFamily="34" charset="0"/>
              </a:rPr>
              <a:t>На учебу нажимаю крепко- ни считаясь ни с чем. Иначе и быть не может. Нужно за этот период натренировать себя, чтобы не попасть в лапы врагу, а победить его и сохранить себя. </a:t>
            </a:r>
            <a:r>
              <a:rPr lang="ru-RU" sz="1600" b="1" i="1" dirty="0" smtClean="0">
                <a:latin typeface="ArtScript" pitchFamily="34" charset="0"/>
              </a:rPr>
              <a:t>»</a:t>
            </a:r>
          </a:p>
          <a:p>
            <a:pPr algn="just">
              <a:buNone/>
            </a:pPr>
            <a:r>
              <a:rPr lang="ru-RU" sz="1600" b="1" i="1" dirty="0" smtClean="0">
                <a:latin typeface="ArtScript" pitchFamily="34" charset="0"/>
              </a:rPr>
              <a:t> «По </a:t>
            </a:r>
            <a:r>
              <a:rPr lang="ru-RU" sz="1600" b="1" i="1" dirty="0" smtClean="0">
                <a:latin typeface="ArtScript" pitchFamily="34" charset="0"/>
              </a:rPr>
              <a:t>основным дисциплинам я иду с хорошими показателями (история, тактика, огневая, топография, военная география и т.п.), посредственных отметок нет, только «отлично» и «хорошо». Но по физической подготовке тянусь лишь на «посредственно». Мало тренировки. </a:t>
            </a:r>
            <a:endParaRPr lang="ru-RU" sz="1600" b="1" i="1" dirty="0" smtClean="0">
              <a:latin typeface="ArtScript" pitchFamily="34" charset="0"/>
            </a:endParaRPr>
          </a:p>
          <a:p>
            <a:pPr algn="just">
              <a:buNone/>
            </a:pPr>
            <a:r>
              <a:rPr lang="ru-RU" sz="1600" b="1" i="1" dirty="0" smtClean="0">
                <a:latin typeface="ArtScript" pitchFamily="34" charset="0"/>
              </a:rPr>
              <a:t> </a:t>
            </a:r>
            <a:endParaRPr lang="ru-RU" sz="1600" b="1" dirty="0">
              <a:latin typeface="ArtScript" pitchFamily="34" charset="0"/>
            </a:endParaRPr>
          </a:p>
        </p:txBody>
      </p:sp>
      <p:pic>
        <p:nvPicPr>
          <p:cNvPr id="3074" name="Picture 2" descr="D:\Кобяков фото\File1077.jpg"/>
          <p:cNvPicPr>
            <a:picLocks noChangeAspect="1" noChangeArrowheads="1"/>
          </p:cNvPicPr>
          <p:nvPr/>
        </p:nvPicPr>
        <p:blipFill>
          <a:blip r:embed="rId2" cstate="print"/>
          <a:srcRect/>
          <a:stretch>
            <a:fillRect/>
          </a:stretch>
        </p:blipFill>
        <p:spPr bwMode="auto">
          <a:xfrm>
            <a:off x="428596" y="785794"/>
            <a:ext cx="2816225" cy="4041775"/>
          </a:xfrm>
          <a:prstGeom prst="rect">
            <a:avLst/>
          </a:prstGeom>
          <a:noFill/>
          <a:effectLst>
            <a:softEdge rad="127000"/>
          </a:effectLst>
        </p:spPr>
      </p:pic>
      <p:sp>
        <p:nvSpPr>
          <p:cNvPr id="4" name="Содержимое 2"/>
          <p:cNvSpPr txBox="1">
            <a:spLocks/>
          </p:cNvSpPr>
          <p:nvPr/>
        </p:nvSpPr>
        <p:spPr>
          <a:xfrm>
            <a:off x="785786" y="3929066"/>
            <a:ext cx="8124852" cy="2009788"/>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600" b="1" i="0" u="none" strike="noStrike" kern="1200" cap="none" spc="0" normalizeH="0" baseline="0" noProof="0" dirty="0">
              <a:ln>
                <a:noFill/>
              </a:ln>
              <a:solidFill>
                <a:schemeClr val="tx1"/>
              </a:solidFill>
              <a:effectLst/>
              <a:uLnTx/>
              <a:uFillTx/>
              <a:latin typeface="ArtScript" pitchFamily="34" charset="0"/>
              <a:ea typeface="+mn-ea"/>
              <a:cs typeface="+mn-cs"/>
            </a:endParaRPr>
          </a:p>
        </p:txBody>
      </p:sp>
      <p:sp>
        <p:nvSpPr>
          <p:cNvPr id="5" name="Прямоугольник 4"/>
          <p:cNvSpPr/>
          <p:nvPr/>
        </p:nvSpPr>
        <p:spPr>
          <a:xfrm>
            <a:off x="428596" y="4786322"/>
            <a:ext cx="8429684" cy="1815882"/>
          </a:xfrm>
          <a:prstGeom prst="rect">
            <a:avLst/>
          </a:prstGeom>
        </p:spPr>
        <p:txBody>
          <a:bodyPr wrap="square">
            <a:spAutoFit/>
          </a:bodyPr>
          <a:lstStyle/>
          <a:p>
            <a:pPr algn="just"/>
            <a:r>
              <a:rPr lang="ru-RU" sz="1600" b="1" i="1" dirty="0" smtClean="0">
                <a:latin typeface="ArtScript" pitchFamily="34" charset="0"/>
              </a:rPr>
              <a:t>Вот в стрелковой подготовке я чувствую себя хозяином поля. Зря патрона не выпущу. И, главное, что стал совершенно хладнокровный, спокойный, прямо сам себя не узнаю. Правда, внутренне очень много иногда переживаешь, но наружу все это не выдаешь, совершенно (слово зачеркнуто) и это для меня не представляет особой трудности</a:t>
            </a:r>
            <a:r>
              <a:rPr lang="ru-RU" sz="1600" b="1" i="1" dirty="0" smtClean="0">
                <a:latin typeface="ArtScript" pitchFamily="34" charset="0"/>
              </a:rPr>
              <a:t>.»</a:t>
            </a:r>
            <a:r>
              <a:rPr lang="ru-RU" sz="1600" b="1" dirty="0" smtClean="0"/>
              <a:t> </a:t>
            </a:r>
            <a:endParaRPr lang="ru-RU" sz="1600" b="1" dirty="0" smtClean="0"/>
          </a:p>
          <a:p>
            <a:pPr algn="r"/>
            <a:r>
              <a:rPr lang="ru-RU" sz="1600" b="1" dirty="0" smtClean="0"/>
              <a:t>Из </a:t>
            </a:r>
            <a:r>
              <a:rPr lang="ru-RU" sz="1600" b="1" dirty="0" smtClean="0"/>
              <a:t>письма В.А. Кобякова</a:t>
            </a:r>
          </a:p>
          <a:p>
            <a:pPr algn="just">
              <a:buNone/>
            </a:pPr>
            <a:endParaRPr lang="ru-RU" sz="1600" b="1" dirty="0">
              <a:latin typeface="ArtScript"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nodePh="1">
                                  <p:stCondLst>
                                    <p:cond delay="0"/>
                                  </p:stCondLst>
                                  <p:endCondLst>
                                    <p:cond evt="begin" delay="0">
                                      <p:tn val="5"/>
                                    </p:cond>
                                  </p:endCondLst>
                                  <p:iterate type="lt">
                                    <p:tmPct val="10000"/>
                                  </p:iterate>
                                  <p:childTnLst>
                                    <p:animScale>
                                      <p:cBhvr>
                                        <p:cTn id="6" dur="250" autoRev="1" fill="hold">
                                          <p:stCondLst>
                                            <p:cond delay="0"/>
                                          </p:stCondLst>
                                        </p:cTn>
                                        <p:tgtEl>
                                          <p:spTgt spid="4">
                                            <p:txEl>
                                              <p:pRg st="0" end="0"/>
                                            </p:txEl>
                                          </p:spTgt>
                                        </p:tgtEl>
                                      </p:cBhvr>
                                      <p:to x="80000" y="100000"/>
                                    </p:animScale>
                                    <p:anim by="(#ppt_w*0.10)" calcmode="lin" valueType="num">
                                      <p:cBhvr>
                                        <p:cTn id="7" dur="250" autoRev="1" fill="hold">
                                          <p:stCondLst>
                                            <p:cond delay="0"/>
                                          </p:stCondLst>
                                        </p:cTn>
                                        <p:tgtEl>
                                          <p:spTgt spid="4">
                                            <p:txEl>
                                              <p:pRg st="0" end="0"/>
                                            </p:txEl>
                                          </p:spTgt>
                                        </p:tgtEl>
                                        <p:attrNameLst>
                                          <p:attrName>ppt_x</p:attrName>
                                        </p:attrNameLst>
                                      </p:cBhvr>
                                    </p:anim>
                                    <p:anim by="(-#ppt_w*0.10)" calcmode="lin" valueType="num">
                                      <p:cBhvr>
                                        <p:cTn id="8" dur="250" autoRev="1" fill="hold">
                                          <p:stCondLst>
                                            <p:cond delay="0"/>
                                          </p:stCondLst>
                                        </p:cTn>
                                        <p:tgtEl>
                                          <p:spTgt spid="4">
                                            <p:txEl>
                                              <p:pRg st="0" end="0"/>
                                            </p:txEl>
                                          </p:spTgt>
                                        </p:tgtEl>
                                        <p:attrNameLst>
                                          <p:attrName>ppt_y</p:attrName>
                                        </p:attrNameLst>
                                      </p:cBhvr>
                                    </p:anim>
                                    <p:animRot by="-480000">
                                      <p:cBhvr>
                                        <p:cTn id="9" dur="250" autoRev="1"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457200" y="428604"/>
            <a:ext cx="3971924" cy="6143668"/>
          </a:xfrm>
        </p:spPr>
        <p:txBody>
          <a:bodyPr>
            <a:normAutofit fontScale="92500"/>
          </a:bodyPr>
          <a:lstStyle/>
          <a:p>
            <a:pPr algn="ctr"/>
            <a:r>
              <a:rPr lang="ru-RU" sz="1800" b="1" i="1" dirty="0" smtClean="0">
                <a:latin typeface="+mj-lt"/>
              </a:rPr>
              <a:t>«В общем, ты можешь гордиться, что твой муж военком в/части </a:t>
            </a:r>
            <a:r>
              <a:rPr lang="ru-RU" sz="1800" b="1" i="1" dirty="0" err="1" smtClean="0">
                <a:latin typeface="+mj-lt"/>
              </a:rPr>
              <a:t>моторазведчиков</a:t>
            </a:r>
            <a:r>
              <a:rPr lang="ru-RU" sz="1800" b="1" i="1" dirty="0" smtClean="0">
                <a:latin typeface="+mj-lt"/>
              </a:rPr>
              <a:t>.»</a:t>
            </a:r>
          </a:p>
          <a:p>
            <a:endParaRPr lang="ru-RU" sz="1800" b="1" i="1" dirty="0" smtClean="0">
              <a:latin typeface="+mj-lt"/>
            </a:endParaRPr>
          </a:p>
          <a:p>
            <a:pPr algn="just"/>
            <a:r>
              <a:rPr lang="ru-RU" sz="1800" b="1" i="1" dirty="0" smtClean="0">
                <a:latin typeface="+mj-lt"/>
              </a:rPr>
              <a:t>	«Одели нас как с иголочки, лучше быть не может. Кормят хорошо. И попал я в самую интересную часть. У меня за это время накопилась такая ненависть к врагу, что, мне кажется, я буду творить много ему неприятностей и свою потребность беспощадной мести я смогу вполне удовлетворить, находясь именно в разведке. Я буду неумолим, хитер, меток и ловок. Ребята у меня подобраны замечательные. Командир части отличный молодой парень, бывал в разведке сотни раз. Ранен несколько раз. Хорошо знает свое дело-Мишка </a:t>
            </a:r>
            <a:r>
              <a:rPr lang="ru-RU" sz="1800" b="1" i="1" dirty="0" err="1" smtClean="0">
                <a:latin typeface="+mj-lt"/>
              </a:rPr>
              <a:t>Зильберман</a:t>
            </a:r>
            <a:r>
              <a:rPr lang="ru-RU" sz="1800" b="1" i="1" dirty="0" smtClean="0">
                <a:latin typeface="+mj-lt"/>
              </a:rPr>
              <a:t>…»</a:t>
            </a:r>
          </a:p>
          <a:p>
            <a:pPr algn="just"/>
            <a:endParaRPr lang="ru-RU" sz="1800" b="1" dirty="0" smtClean="0">
              <a:latin typeface="+mj-lt"/>
            </a:endParaRPr>
          </a:p>
          <a:p>
            <a:pPr algn="r"/>
            <a:r>
              <a:rPr lang="ru-RU" sz="1800" b="1" dirty="0" smtClean="0">
                <a:latin typeface="+mj-lt"/>
              </a:rPr>
              <a:t>Из письма В.А. Кобякова</a:t>
            </a:r>
          </a:p>
          <a:p>
            <a:pPr algn="just"/>
            <a:r>
              <a:rPr lang="ru-RU" sz="1800" b="1" dirty="0" smtClean="0">
                <a:latin typeface="+mj-lt"/>
              </a:rPr>
              <a:t> </a:t>
            </a:r>
          </a:p>
          <a:p>
            <a:pPr algn="just"/>
            <a:endParaRPr lang="ru-RU" b="1" dirty="0" smtClean="0">
              <a:latin typeface="ArtScript" pitchFamily="34" charset="0"/>
            </a:endParaRPr>
          </a:p>
          <a:p>
            <a:endParaRPr lang="ru-RU" dirty="0"/>
          </a:p>
        </p:txBody>
      </p:sp>
      <p:pic>
        <p:nvPicPr>
          <p:cNvPr id="4098" name="Picture 2" descr="D:\Кобяков фото\File1094.jpg"/>
          <p:cNvPicPr>
            <a:picLocks noChangeAspect="1" noChangeArrowheads="1"/>
          </p:cNvPicPr>
          <p:nvPr/>
        </p:nvPicPr>
        <p:blipFill>
          <a:blip r:embed="rId2"/>
          <a:srcRect/>
          <a:stretch>
            <a:fillRect/>
          </a:stretch>
        </p:blipFill>
        <p:spPr bwMode="auto">
          <a:xfrm>
            <a:off x="4538226" y="500042"/>
            <a:ext cx="4270722" cy="5143536"/>
          </a:xfrm>
          <a:prstGeom prst="rect">
            <a:avLst/>
          </a:prstGeom>
          <a:noFill/>
          <a:effectLst>
            <a:softEdge rad="127000"/>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692696"/>
            <a:ext cx="4690864" cy="1152128"/>
          </a:xfrm>
        </p:spPr>
        <p:txBody>
          <a:bodyPr>
            <a:noAutofit/>
          </a:bodyPr>
          <a:lstStyle/>
          <a:p>
            <a:pPr algn="ctr"/>
            <a:r>
              <a:rPr lang="ru-RU" sz="2400" dirty="0" smtClean="0"/>
              <a:t/>
            </a:r>
            <a:br>
              <a:rPr lang="ru-RU" sz="2400" dirty="0" smtClean="0"/>
            </a:br>
            <a:r>
              <a:rPr lang="ru-RU" sz="2400" dirty="0" err="1" smtClean="0"/>
              <a:t>Ильбеков</a:t>
            </a:r>
            <a:r>
              <a:rPr lang="ru-RU" sz="2400" dirty="0" smtClean="0"/>
              <a:t> </a:t>
            </a:r>
            <a:r>
              <a:rPr lang="en-US" sz="2400" dirty="0" smtClean="0"/>
              <a:t/>
            </a:r>
            <a:br>
              <a:rPr lang="en-US" sz="2400" dirty="0" smtClean="0"/>
            </a:br>
            <a:r>
              <a:rPr lang="ru-RU" sz="2400" dirty="0" smtClean="0"/>
              <a:t>Николай Филиппович</a:t>
            </a:r>
            <a:r>
              <a:rPr lang="en-US" sz="2400" dirty="0" smtClean="0"/>
              <a:t/>
            </a:r>
            <a:br>
              <a:rPr lang="en-US" sz="2400" dirty="0" smtClean="0"/>
            </a:br>
            <a:r>
              <a:rPr lang="en-US" sz="2400" dirty="0" smtClean="0"/>
              <a:t>1915-1981 </a:t>
            </a:r>
            <a:r>
              <a:rPr lang="ru-RU" sz="2400" dirty="0" smtClean="0"/>
              <a:t>гг.</a:t>
            </a:r>
            <a:br>
              <a:rPr lang="ru-RU" sz="2400" dirty="0" smtClean="0"/>
            </a:br>
            <a:endParaRPr lang="ru-RU" sz="2400" dirty="0"/>
          </a:p>
        </p:txBody>
      </p:sp>
      <p:pic>
        <p:nvPicPr>
          <p:cNvPr id="6" name="Содержимое 5" descr="ильбек_м.gif"/>
          <p:cNvPicPr>
            <a:picLocks noGrp="1" noChangeAspect="1"/>
          </p:cNvPicPr>
          <p:nvPr>
            <p:ph idx="1"/>
          </p:nvPr>
        </p:nvPicPr>
        <p:blipFill>
          <a:blip r:embed="rId2" cstate="print"/>
          <a:stretch>
            <a:fillRect/>
          </a:stretch>
        </p:blipFill>
        <p:spPr>
          <a:xfrm>
            <a:off x="5501358" y="260648"/>
            <a:ext cx="3104653" cy="4104456"/>
          </a:xfrm>
          <a:scene3d>
            <a:camera prst="orthographicFront"/>
            <a:lightRig rig="threePt" dir="t"/>
          </a:scene3d>
          <a:sp3d>
            <a:bevelT prst="relaxedInset"/>
          </a:sp3d>
        </p:spPr>
      </p:pic>
      <p:sp>
        <p:nvSpPr>
          <p:cNvPr id="5" name="Текст 4"/>
          <p:cNvSpPr>
            <a:spLocks noGrp="1"/>
          </p:cNvSpPr>
          <p:nvPr>
            <p:ph type="body" sz="half" idx="2"/>
          </p:nvPr>
        </p:nvSpPr>
        <p:spPr>
          <a:xfrm>
            <a:off x="467544" y="1484784"/>
            <a:ext cx="4690864" cy="4896544"/>
          </a:xfrm>
        </p:spPr>
        <p:txBody>
          <a:bodyPr>
            <a:noAutofit/>
          </a:bodyPr>
          <a:lstStyle/>
          <a:p>
            <a:pPr algn="just"/>
            <a:r>
              <a:rPr lang="ru-RU" sz="1600" b="1" dirty="0" smtClean="0">
                <a:latin typeface="+mj-lt"/>
              </a:rPr>
              <a:t>	Воевал в составе соединенной 244-й стрелковой дивизии. С декабря 1941 г. </a:t>
            </a:r>
            <a:r>
              <a:rPr lang="ru-RU" sz="1600" b="1" dirty="0" err="1" smtClean="0">
                <a:latin typeface="+mj-lt"/>
              </a:rPr>
              <a:t>Ильбеков</a:t>
            </a:r>
            <a:r>
              <a:rPr lang="ru-RU" sz="1600" b="1" dirty="0" smtClean="0">
                <a:latin typeface="+mj-lt"/>
              </a:rPr>
              <a:t> являлся редактором газеты «На разгром врага». </a:t>
            </a:r>
          </a:p>
          <a:p>
            <a:pPr algn="just"/>
            <a:r>
              <a:rPr lang="ru-RU" sz="1600" b="1" dirty="0" smtClean="0">
                <a:latin typeface="+mj-lt"/>
              </a:rPr>
              <a:t>	О наиболее отличившихся в боях воинах, о своих однополчанах Николай Филиппович делал записи в своем фронтовом журналистском блокноте. У супруги Николая Филипповича Веры Федоровны </a:t>
            </a:r>
            <a:r>
              <a:rPr lang="ru-RU" sz="1600" b="1" dirty="0" err="1" smtClean="0">
                <a:latin typeface="+mj-lt"/>
              </a:rPr>
              <a:t>Ильбековой</a:t>
            </a:r>
            <a:r>
              <a:rPr lang="ru-RU" sz="1600" b="1" dirty="0" smtClean="0">
                <a:latin typeface="+mj-lt"/>
              </a:rPr>
              <a:t> сохранились фронтовые записки мужа, в котором упоминается и </a:t>
            </a:r>
            <a:r>
              <a:rPr lang="ru-RU" sz="1600" b="1" dirty="0" smtClean="0">
                <a:solidFill>
                  <a:srgbClr val="C00000"/>
                </a:solidFill>
                <a:latin typeface="+mj-lt"/>
              </a:rPr>
              <a:t>В.А. Кобяков.</a:t>
            </a:r>
          </a:p>
          <a:p>
            <a:pPr algn="just"/>
            <a:r>
              <a:rPr lang="ru-RU" sz="1600" b="1" dirty="0" smtClean="0">
                <a:latin typeface="+mj-lt"/>
              </a:rPr>
              <a:t> С 1933 года Н.Ф. </a:t>
            </a:r>
            <a:r>
              <a:rPr lang="ru-RU" sz="1600" b="1" dirty="0" err="1" smtClean="0">
                <a:latin typeface="+mj-lt"/>
              </a:rPr>
              <a:t>Ильбеков</a:t>
            </a:r>
            <a:r>
              <a:rPr lang="ru-RU" sz="1600" b="1" dirty="0" smtClean="0">
                <a:latin typeface="+mj-lt"/>
              </a:rPr>
              <a:t> работал в Чувашском книжном издательстве редактором. За годы творческой деятельности создал ряд рассказов, повестей, романов о жизни чувашского народа, о героических подвигах советских воинов в годы </a:t>
            </a:r>
            <a:r>
              <a:rPr lang="ru-RU" sz="1600" b="1" dirty="0" err="1" smtClean="0">
                <a:latin typeface="+mj-lt"/>
              </a:rPr>
              <a:t>ВОв</a:t>
            </a:r>
            <a:r>
              <a:rPr lang="ru-RU" sz="1600" b="1" dirty="0" smtClean="0">
                <a:latin typeface="+mj-lt"/>
              </a:rPr>
              <a:t>. Сборник «</a:t>
            </a:r>
            <a:r>
              <a:rPr lang="ru-RU" sz="1600" b="1" dirty="0" err="1" smtClean="0">
                <a:latin typeface="+mj-lt"/>
              </a:rPr>
              <a:t>Мы-советские</a:t>
            </a:r>
            <a:r>
              <a:rPr lang="ru-RU" sz="1600" b="1" dirty="0" smtClean="0">
                <a:latin typeface="+mj-lt"/>
              </a:rPr>
              <a:t> солдаты», повести «Четыре дня, «Черный хлеб» и др. Народный писатель Чувашской АССР, награжден орденом Трудового Красного Знамени.</a:t>
            </a:r>
          </a:p>
          <a:p>
            <a:pPr algn="just"/>
            <a:endParaRPr lang="ru-RU" sz="1600" b="1" dirty="0">
              <a:latin typeface="+mj-l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i="1" dirty="0" smtClean="0"/>
              <a:t>Н.Ф. </a:t>
            </a:r>
            <a:r>
              <a:rPr lang="ru-RU" sz="3600" b="1" i="1" dirty="0" err="1" smtClean="0"/>
              <a:t>Ильбеков</a:t>
            </a:r>
            <a:r>
              <a:rPr lang="ru-RU" sz="3600" b="1" i="1" dirty="0" smtClean="0"/>
              <a:t> о Михаиле </a:t>
            </a:r>
            <a:r>
              <a:rPr lang="ru-RU" sz="3600" b="1" i="1" dirty="0" err="1" smtClean="0"/>
              <a:t>Зильбермане</a:t>
            </a:r>
            <a:r>
              <a:rPr lang="ru-RU" sz="3600" b="1" i="1" dirty="0" smtClean="0"/>
              <a:t>:</a:t>
            </a:r>
            <a:endParaRPr lang="ru-RU" sz="3600" b="1" i="1" dirty="0"/>
          </a:p>
        </p:txBody>
      </p:sp>
      <p:sp>
        <p:nvSpPr>
          <p:cNvPr id="3" name="Содержимое 2"/>
          <p:cNvSpPr>
            <a:spLocks noGrp="1"/>
          </p:cNvSpPr>
          <p:nvPr>
            <p:ph idx="1"/>
          </p:nvPr>
        </p:nvSpPr>
        <p:spPr/>
        <p:txBody>
          <a:bodyPr>
            <a:normAutofit fontScale="70000" lnSpcReduction="20000"/>
          </a:bodyPr>
          <a:lstStyle/>
          <a:p>
            <a:pPr algn="just">
              <a:buNone/>
            </a:pPr>
            <a:r>
              <a:rPr lang="ru-RU" dirty="0" smtClean="0"/>
              <a:t> 	</a:t>
            </a:r>
            <a:r>
              <a:rPr lang="ru-RU" b="1" i="1" dirty="0" smtClean="0">
                <a:latin typeface="+mj-lt"/>
              </a:rPr>
              <a:t>«Прирожденный разведчик, образец бесстрашного и умелого офицера-разведчика. Воспитанные им бойцы шли в огонь и в воду. 11 мая 1942 года находясь в разведке укрепленной линии немцев, с предельной точностью определил местонахождение многочисленных огневых точек гитлеровцев, которые на другой день были подавлены нашей артиллерией.  13 июня 1942 года на западной окраине </a:t>
            </a:r>
            <a:r>
              <a:rPr lang="ru-RU" b="1" i="1" dirty="0" err="1" smtClean="0">
                <a:latin typeface="+mj-lt"/>
              </a:rPr>
              <a:t>Доршенково</a:t>
            </a:r>
            <a:r>
              <a:rPr lang="ru-RU" b="1" i="1" dirty="0" smtClean="0">
                <a:latin typeface="+mj-lt"/>
              </a:rPr>
              <a:t>, защищая командира дивизии полковника Истомина, сражался исключительно храбро. Находясь в кольце во много раз превосходящих сил врага, вместе со всеми разведчиками отбивался гранатами. После гибели командира дивизии был ранен осколками гранаты. Немцы пытались захватить его живым. Истекая кровью, </a:t>
            </a:r>
            <a:r>
              <a:rPr lang="ru-RU" b="1" i="1" dirty="0" err="1" smtClean="0">
                <a:latin typeface="+mj-lt"/>
              </a:rPr>
              <a:t>Зильберман</a:t>
            </a:r>
            <a:r>
              <a:rPr lang="ru-RU" b="1" i="1" dirty="0" smtClean="0">
                <a:latin typeface="+mj-lt"/>
              </a:rPr>
              <a:t> встал во весь рост, проверил свой пистолет, где оставалось четыре патрона, тремя выстрелами убил двух немцев, а последний израсходовал на себя».</a:t>
            </a:r>
            <a:endParaRPr lang="ru-RU" b="1" dirty="0" smtClean="0">
              <a:latin typeface="+mj-lt"/>
            </a:endParaRPr>
          </a:p>
          <a:p>
            <a:endParaRPr lang="ru-RU" b="1" dirty="0">
              <a:latin typeface="+mj-lt"/>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566</Words>
  <Application>Microsoft Office PowerPoint</Application>
  <PresentationFormat>Экран (4:3)</PresentationFormat>
  <Paragraphs>63</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«Судьба участника  Великой Отечественной войны  1941-1945 гг.  Кобякова  Владимира  Андреевича  в фронтовых письмах»    </vt:lpstr>
      <vt:lpstr>Дом Шебановых город Алатырь, улица Жуковского, 57</vt:lpstr>
      <vt:lpstr>Семья В.А. Кобякова в Алатыре :</vt:lpstr>
      <vt:lpstr>Анкетные данные В.А. Кобякова:</vt:lpstr>
      <vt:lpstr> С 1935 года- В.А. Кобяков- директор ЦРМ. Именно под его руководством мастерские Чувашлесдрева  были реорганизованы в Центрально-ремонтные мастерские (ЦРММ)  по ремонту автомашин и тракторов </vt:lpstr>
      <vt:lpstr>Слайд 6</vt:lpstr>
      <vt:lpstr>Слайд 7</vt:lpstr>
      <vt:lpstr> Ильбеков  Николай Филиппович 1915-1981 гг. </vt:lpstr>
      <vt:lpstr>Н.Ф. Ильбеков о Михаиле Зильбермане:</vt:lpstr>
      <vt:lpstr>Письма В.А. Кобякова</vt:lpstr>
      <vt:lpstr>Фото Натальи Андреевны с детьми, посланное мужу на фронт</vt:lpstr>
      <vt:lpstr>Слайд 12</vt:lpstr>
      <vt:lpstr>Ваш муж…пал смертью храбрых …</vt:lpstr>
      <vt:lpstr>Наградные документы В.А. Кобякова</vt:lpstr>
      <vt:lpstr>Ворошиловградская операция (1943) Журнал боевых действий 6 А за февраль 1943 года</vt:lpstr>
      <vt:lpstr> Данные ЦАМО о политруке,  ст. лейтенанте Кобякове В.А.</vt:lpstr>
      <vt:lpstr>Cело Вязовок в районе города Павлоград Днепропетровской области </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Эго-документы участников и очевидцев Великой Отечественной войны 1941-1945 гг. — информационный ресурс  по изучению фронтовой и тыловой жизни  </dc:title>
  <cp:lastModifiedBy>Михаил</cp:lastModifiedBy>
  <cp:revision>51</cp:revision>
  <dcterms:modified xsi:type="dcterms:W3CDTF">2015-12-04T19:02:54Z</dcterms:modified>
</cp:coreProperties>
</file>