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5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566D01E-9380-45FB-A8F9-36CB221B8B32}" type="datetimeFigureOut">
              <a:rPr lang="ru-RU" smtClean="0"/>
              <a:t>27.06.2019</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025454-F8F3-4A8C-8DF1-AEE02555212A}"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66D01E-9380-45FB-A8F9-36CB221B8B32}"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66D01E-9380-45FB-A8F9-36CB221B8B32}"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66D01E-9380-45FB-A8F9-36CB221B8B32}"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66D01E-9380-45FB-A8F9-36CB221B8B32}"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566D01E-9380-45FB-A8F9-36CB221B8B32}"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25454-F8F3-4A8C-8DF1-AEE02555212A}"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66D01E-9380-45FB-A8F9-36CB221B8B32}" type="datetimeFigureOut">
              <a:rPr lang="ru-RU" smtClean="0"/>
              <a:t>27.06.2019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566D01E-9380-45FB-A8F9-36CB221B8B32}" type="datetimeFigureOut">
              <a:rPr lang="ru-RU" smtClean="0"/>
              <a:t>27.06.2019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6D01E-9380-45FB-A8F9-36CB221B8B32}" type="datetimeFigureOut">
              <a:rPr lang="ru-RU" smtClean="0"/>
              <a:t>27.06.2019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566D01E-9380-45FB-A8F9-36CB221B8B32}" type="datetimeFigureOut">
              <a:rPr lang="ru-RU" smtClean="0"/>
              <a:t>27.06.2019</a:t>
            </a:fld>
            <a:endParaRPr lang="ru-RU"/>
          </a:p>
        </p:txBody>
      </p:sp>
      <p:sp>
        <p:nvSpPr>
          <p:cNvPr id="7" name="Slide Number Placeholder 6"/>
          <p:cNvSpPr>
            <a:spLocks noGrp="1"/>
          </p:cNvSpPr>
          <p:nvPr>
            <p:ph type="sldNum" sz="quarter" idx="12"/>
          </p:nvPr>
        </p:nvSpPr>
        <p:spPr/>
        <p:txBody>
          <a:bodyPr/>
          <a:lstStyle/>
          <a:p>
            <a:fld id="{D5025454-F8F3-4A8C-8DF1-AEE02555212A}"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66D01E-9380-45FB-A8F9-36CB221B8B32}" type="datetimeFigureOut">
              <a:rPr lang="ru-RU" smtClean="0"/>
              <a:t>27.06.2019</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D5025454-F8F3-4A8C-8DF1-AEE02555212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566D01E-9380-45FB-A8F9-36CB221B8B32}" type="datetimeFigureOut">
              <a:rPr lang="ru-RU" smtClean="0"/>
              <a:t>27.06.2019</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025454-F8F3-4A8C-8DF1-AEE02555212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0"/>
            <a:ext cx="3384376" cy="2060848"/>
          </a:xfrm>
          <a:effectLst>
            <a:outerShdw blurRad="50800" dist="38100" dir="16200000" rotWithShape="0">
              <a:prstClr val="black">
                <a:alpha val="40000"/>
              </a:prstClr>
            </a:outerShdw>
          </a:effectLst>
        </p:spPr>
        <p:txBody>
          <a:bodyPr>
            <a:noAutofit/>
          </a:bodyPr>
          <a:lstStyle/>
          <a:p>
            <a:pPr algn="ctr"/>
            <a:r>
              <a:rPr lang="ru-RU" sz="2400" b="1" dirty="0" smtClean="0">
                <a:solidFill>
                  <a:schemeClr val="bg1"/>
                </a:solidFill>
                <a:effectLst>
                  <a:outerShdw blurRad="38100" dist="38100" dir="2700000" algn="tl">
                    <a:srgbClr val="000000">
                      <a:alpha val="43137"/>
                    </a:srgbClr>
                  </a:outerShdw>
                </a:effectLst>
              </a:rPr>
              <a:t>Всероссийский конкурс </a:t>
            </a:r>
            <a:br>
              <a:rPr lang="ru-RU" sz="2400" b="1" dirty="0" smtClean="0">
                <a:solidFill>
                  <a:schemeClr val="bg1"/>
                </a:solidFill>
                <a:effectLst>
                  <a:outerShdw blurRad="38100" dist="38100" dir="2700000" algn="tl">
                    <a:srgbClr val="000000">
                      <a:alpha val="43137"/>
                    </a:srgbClr>
                  </a:outerShdw>
                </a:effectLst>
              </a:rPr>
            </a:br>
            <a:r>
              <a:rPr lang="ru-RU" sz="2400" b="1" dirty="0" smtClean="0">
                <a:solidFill>
                  <a:schemeClr val="bg1"/>
                </a:solidFill>
                <a:effectLst>
                  <a:outerShdw blurRad="38100" dist="38100" dir="2700000" algn="tl">
                    <a:srgbClr val="000000">
                      <a:alpha val="43137"/>
                    </a:srgbClr>
                  </a:outerShdw>
                </a:effectLst>
              </a:rPr>
              <a:t>«Доброволец </a:t>
            </a:r>
            <a:r>
              <a:rPr lang="ru-RU" sz="2400" b="1" dirty="0" smtClean="0">
                <a:solidFill>
                  <a:schemeClr val="bg1"/>
                </a:solidFill>
                <a:effectLst>
                  <a:outerShdw blurRad="38100" dist="38100" dir="2700000" algn="tl">
                    <a:srgbClr val="000000">
                      <a:alpha val="43137"/>
                    </a:srgbClr>
                  </a:outerShdw>
                </a:effectLst>
              </a:rPr>
              <a:t>России-2019»</a:t>
            </a:r>
            <a:endParaRPr lang="ru-RU" sz="2400" b="1"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788024" y="3645024"/>
            <a:ext cx="3309803" cy="1260629"/>
          </a:xfrm>
          <a:effectLst>
            <a:outerShdw blurRad="50800" dist="38100" dir="13500000" algn="br" rotWithShape="0">
              <a:prstClr val="black">
                <a:alpha val="40000"/>
              </a:prstClr>
            </a:outerShdw>
          </a:effectLst>
        </p:spPr>
        <p:txBody>
          <a:bodyPr>
            <a:normAutofit/>
          </a:bodyPr>
          <a:lstStyle/>
          <a:p>
            <a:pPr algn="ctr"/>
            <a:r>
              <a:rPr lang="ru-RU" sz="2800" b="1" dirty="0" smtClean="0">
                <a:latin typeface="Batang" pitchFamily="18" charset="-127"/>
                <a:ea typeface="Batang" pitchFamily="18" charset="-127"/>
              </a:rPr>
              <a:t>в номинации </a:t>
            </a:r>
          </a:p>
          <a:p>
            <a:pPr algn="ctr"/>
            <a:r>
              <a:rPr lang="ru-RU" sz="2800" b="1" dirty="0" smtClean="0">
                <a:latin typeface="Batang" pitchFamily="18" charset="-127"/>
                <a:ea typeface="Batang" pitchFamily="18" charset="-127"/>
              </a:rPr>
              <a:t>«Вокруг меня»</a:t>
            </a:r>
          </a:p>
          <a:p>
            <a:pPr algn="ctr"/>
            <a:endParaRPr lang="ru-RU" sz="2800" b="1" dirty="0">
              <a:latin typeface="Batang" pitchFamily="18" charset="-127"/>
              <a:ea typeface="Batang" pitchFamily="18" charset="-127"/>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4499992" cy="4968552"/>
          </a:xfrm>
          <a:prstGeom prst="rect">
            <a:avLst/>
          </a:prstGeom>
        </p:spPr>
      </p:pic>
    </p:spTree>
    <p:extLst>
      <p:ext uri="{BB962C8B-B14F-4D97-AF65-F5344CB8AC3E}">
        <p14:creationId xmlns:p14="http://schemas.microsoft.com/office/powerpoint/2010/main" val="124936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СОДЕРЖАНИЕ ПРОЕКТА</a:t>
            </a:r>
          </a:p>
        </p:txBody>
      </p:sp>
      <p:sp>
        <p:nvSpPr>
          <p:cNvPr id="3" name="Объект 2"/>
          <p:cNvSpPr>
            <a:spLocks noGrp="1"/>
          </p:cNvSpPr>
          <p:nvPr>
            <p:ph idx="1"/>
          </p:nvPr>
        </p:nvSpPr>
        <p:spPr/>
        <p:txBody>
          <a:bodyPr>
            <a:normAutofit fontScale="62500" lnSpcReduction="20000"/>
          </a:bodyPr>
          <a:lstStyle/>
          <a:p>
            <a:pPr marL="68580" indent="0">
              <a:buNone/>
            </a:pPr>
            <a:r>
              <a:rPr lang="ru-RU" b="1" u="sng" dirty="0">
                <a:solidFill>
                  <a:schemeClr val="tx1"/>
                </a:solidFill>
              </a:rPr>
              <a:t>Цель:</a:t>
            </a:r>
            <a:r>
              <a:rPr lang="ru-RU" b="1" dirty="0">
                <a:solidFill>
                  <a:schemeClr val="tx1"/>
                </a:solidFill>
              </a:rPr>
              <a:t> </a:t>
            </a:r>
            <a:r>
              <a:rPr lang="ru-RU" dirty="0">
                <a:solidFill>
                  <a:schemeClr val="tx1"/>
                </a:solidFill>
              </a:rPr>
              <a:t>Создание здоровой атмосферы в районе, благоустройство и озеленение села и сельских поселений Барятинского района, путем высадки деревьев в социально-культурные места и вдоль автомобильных дорог Барятинского </a:t>
            </a:r>
            <a:r>
              <a:rPr lang="ru-RU" dirty="0" smtClean="0">
                <a:solidFill>
                  <a:schemeClr val="tx1"/>
                </a:solidFill>
              </a:rPr>
              <a:t>района, а также покраска заборов и столбов.</a:t>
            </a:r>
          </a:p>
          <a:p>
            <a:pPr marL="68580" indent="0">
              <a:buNone/>
            </a:pPr>
            <a:r>
              <a:rPr lang="ru-RU" b="1" u="sng" dirty="0" smtClean="0">
                <a:solidFill>
                  <a:schemeClr val="tx1"/>
                </a:solidFill>
              </a:rPr>
              <a:t>Задачи</a:t>
            </a:r>
            <a:r>
              <a:rPr lang="ru-RU" b="1" u="sng" dirty="0">
                <a:solidFill>
                  <a:schemeClr val="tx1"/>
                </a:solidFill>
              </a:rPr>
              <a:t>:</a:t>
            </a:r>
          </a:p>
          <a:p>
            <a:pPr marL="68580" indent="0">
              <a:buNone/>
            </a:pPr>
            <a:r>
              <a:rPr lang="ru-RU" dirty="0" smtClean="0">
                <a:solidFill>
                  <a:schemeClr val="tx1"/>
                </a:solidFill>
              </a:rPr>
              <a:t>1. </a:t>
            </a:r>
            <a:r>
              <a:rPr lang="ru-RU" dirty="0">
                <a:solidFill>
                  <a:schemeClr val="tx1"/>
                </a:solidFill>
              </a:rPr>
              <a:t>Выделение бюджетных средств н</a:t>
            </a:r>
            <a:r>
              <a:rPr lang="ru-RU" dirty="0" smtClean="0">
                <a:solidFill>
                  <a:schemeClr val="tx1"/>
                </a:solidFill>
              </a:rPr>
              <a:t>а </a:t>
            </a:r>
            <a:r>
              <a:rPr lang="ru-RU" dirty="0">
                <a:solidFill>
                  <a:schemeClr val="tx1"/>
                </a:solidFill>
              </a:rPr>
              <a:t>реализацию </a:t>
            </a:r>
            <a:r>
              <a:rPr lang="ru-RU" dirty="0" smtClean="0">
                <a:solidFill>
                  <a:schemeClr val="tx1"/>
                </a:solidFill>
              </a:rPr>
              <a:t>проекта.</a:t>
            </a:r>
            <a:endParaRPr lang="ru-RU" dirty="0">
              <a:solidFill>
                <a:schemeClr val="tx1"/>
              </a:solidFill>
            </a:endParaRPr>
          </a:p>
          <a:p>
            <a:pPr marL="68580" indent="0">
              <a:buNone/>
            </a:pPr>
            <a:r>
              <a:rPr lang="ru-RU" dirty="0" smtClean="0">
                <a:solidFill>
                  <a:schemeClr val="tx1"/>
                </a:solidFill>
              </a:rPr>
              <a:t>2. </a:t>
            </a:r>
            <a:r>
              <a:rPr lang="ru-RU" dirty="0">
                <a:solidFill>
                  <a:schemeClr val="tx1"/>
                </a:solidFill>
              </a:rPr>
              <a:t>Назначение кураторов в каждом </a:t>
            </a:r>
            <a:r>
              <a:rPr lang="ru-RU" dirty="0" smtClean="0">
                <a:solidFill>
                  <a:schemeClr val="tx1"/>
                </a:solidFill>
              </a:rPr>
              <a:t>сельском поселении.</a:t>
            </a:r>
            <a:endParaRPr lang="ru-RU" dirty="0">
              <a:solidFill>
                <a:schemeClr val="tx1"/>
              </a:solidFill>
            </a:endParaRPr>
          </a:p>
          <a:p>
            <a:pPr marL="68580" indent="0">
              <a:buNone/>
            </a:pPr>
            <a:r>
              <a:rPr lang="ru-RU" dirty="0" smtClean="0">
                <a:solidFill>
                  <a:schemeClr val="tx1"/>
                </a:solidFill>
              </a:rPr>
              <a:t>3. </a:t>
            </a:r>
            <a:r>
              <a:rPr lang="ru-RU" dirty="0">
                <a:solidFill>
                  <a:schemeClr val="tx1"/>
                </a:solidFill>
              </a:rPr>
              <a:t>Привлечение задействованных в работу лиц и лиц ответственных за реализацию проекта.</a:t>
            </a:r>
          </a:p>
          <a:p>
            <a:pPr marL="68580" indent="0">
              <a:buNone/>
            </a:pPr>
            <a:r>
              <a:rPr lang="ru-RU" dirty="0" smtClean="0">
                <a:solidFill>
                  <a:schemeClr val="tx1"/>
                </a:solidFill>
              </a:rPr>
              <a:t>4. </a:t>
            </a:r>
            <a:r>
              <a:rPr lang="ru-RU" dirty="0">
                <a:solidFill>
                  <a:schemeClr val="tx1"/>
                </a:solidFill>
              </a:rPr>
              <a:t>Реализация </a:t>
            </a:r>
            <a:r>
              <a:rPr lang="ru-RU" dirty="0" smtClean="0">
                <a:solidFill>
                  <a:schemeClr val="tx1"/>
                </a:solidFill>
              </a:rPr>
              <a:t>проекта.</a:t>
            </a:r>
            <a:endParaRPr lang="ru-RU" dirty="0">
              <a:solidFill>
                <a:schemeClr val="tx1"/>
              </a:solidFill>
            </a:endParaRPr>
          </a:p>
          <a:p>
            <a:pPr marL="68580" indent="0">
              <a:buNone/>
            </a:pPr>
            <a:r>
              <a:rPr lang="ru-RU" dirty="0" smtClean="0">
                <a:solidFill>
                  <a:schemeClr val="tx1"/>
                </a:solidFill>
              </a:rPr>
              <a:t>5.Отчет </a:t>
            </a:r>
            <a:r>
              <a:rPr lang="ru-RU" dirty="0">
                <a:solidFill>
                  <a:schemeClr val="tx1"/>
                </a:solidFill>
              </a:rPr>
              <a:t>о проделанной работе. </a:t>
            </a:r>
          </a:p>
          <a:p>
            <a:pPr marL="68580" indent="0">
              <a:buNone/>
            </a:pPr>
            <a:r>
              <a:rPr lang="ru-RU" b="1" u="sng" dirty="0">
                <a:solidFill>
                  <a:schemeClr val="tx1"/>
                </a:solidFill>
              </a:rPr>
              <a:t>Объект: </a:t>
            </a:r>
            <a:r>
              <a:rPr lang="ru-RU" dirty="0">
                <a:solidFill>
                  <a:schemeClr val="tx1"/>
                </a:solidFill>
              </a:rPr>
              <a:t>социально-культурные места и территория вдоль автомобильных дорог </a:t>
            </a:r>
            <a:r>
              <a:rPr lang="ru-RU" dirty="0" smtClean="0">
                <a:solidFill>
                  <a:schemeClr val="tx1"/>
                </a:solidFill>
              </a:rPr>
              <a:t>села Барятино и Барятинского района.</a:t>
            </a:r>
            <a:endParaRPr lang="ru-RU" dirty="0">
              <a:solidFill>
                <a:schemeClr val="tx1"/>
              </a:solidFill>
            </a:endParaRPr>
          </a:p>
          <a:p>
            <a:pPr marL="68580" indent="0">
              <a:buNone/>
            </a:pPr>
            <a:r>
              <a:rPr lang="ru-RU" b="1" u="sng" dirty="0">
                <a:solidFill>
                  <a:schemeClr val="tx1"/>
                </a:solidFill>
              </a:rPr>
              <a:t>Субъект: </a:t>
            </a:r>
            <a:r>
              <a:rPr lang="ru-RU" dirty="0">
                <a:solidFill>
                  <a:schemeClr val="tx1"/>
                </a:solidFill>
              </a:rPr>
              <a:t>граждане </a:t>
            </a:r>
            <a:r>
              <a:rPr lang="ru-RU" dirty="0" smtClean="0">
                <a:solidFill>
                  <a:schemeClr val="tx1"/>
                </a:solidFill>
              </a:rPr>
              <a:t>Барятинского района, общественные объединения, местное самоуправление.</a:t>
            </a:r>
            <a:endParaRPr lang="ru-RU" dirty="0">
              <a:solidFill>
                <a:schemeClr val="tx1"/>
              </a:solidFill>
            </a:endParaRPr>
          </a:p>
          <a:p>
            <a:pPr marL="68580" indent="0">
              <a:buNone/>
            </a:pPr>
            <a:endParaRPr lang="ru-RU" dirty="0"/>
          </a:p>
          <a:p>
            <a:pPr marL="68580" indent="0">
              <a:buNone/>
            </a:pPr>
            <a:endParaRPr lang="ru-RU" dirty="0"/>
          </a:p>
        </p:txBody>
      </p:sp>
    </p:spTree>
    <p:extLst>
      <p:ext uri="{BB962C8B-B14F-4D97-AF65-F5344CB8AC3E}">
        <p14:creationId xmlns:p14="http://schemas.microsoft.com/office/powerpoint/2010/main" val="301807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ОПИСАНИЕ ПРОЕКТА </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55000" lnSpcReduction="20000"/>
          </a:bodyPr>
          <a:lstStyle/>
          <a:p>
            <a:pPr marL="450000" indent="457200" algn="just">
              <a:buNone/>
            </a:pPr>
            <a:r>
              <a:rPr lang="ru-RU" sz="2500" dirty="0">
                <a:solidFill>
                  <a:schemeClr val="tx1"/>
                </a:solidFill>
              </a:rPr>
              <a:t>Для реализации проекта потребуется поддержка местных властей и общественных объединений. А также, необходимо выделение бюджетных средств на закупку саженцев для высадки деревьев</a:t>
            </a:r>
            <a:r>
              <a:rPr lang="ru-RU" sz="2500" dirty="0" smtClean="0">
                <a:solidFill>
                  <a:schemeClr val="tx1"/>
                </a:solidFill>
              </a:rPr>
              <a:t>.</a:t>
            </a:r>
            <a:endParaRPr lang="ru-RU" sz="2500" dirty="0">
              <a:solidFill>
                <a:schemeClr val="tx1"/>
              </a:solidFill>
            </a:endParaRPr>
          </a:p>
          <a:p>
            <a:pPr marL="450000" indent="457200" algn="just">
              <a:buNone/>
            </a:pPr>
            <a:r>
              <a:rPr lang="ru-RU" sz="2500" dirty="0">
                <a:solidFill>
                  <a:schemeClr val="tx1"/>
                </a:solidFill>
              </a:rPr>
              <a:t>Ответственные по благоустройству сельских поселений подсчитывают приблизительную смету (количество необходимых саженцев на планируемые для озеленения территории). Отправляют данные в соответствующие структуры</a:t>
            </a:r>
            <a:r>
              <a:rPr lang="ru-RU" sz="2500" dirty="0" smtClean="0">
                <a:solidFill>
                  <a:schemeClr val="tx1"/>
                </a:solidFill>
              </a:rPr>
              <a:t>.</a:t>
            </a:r>
            <a:endParaRPr lang="ru-RU" sz="2500" dirty="0">
              <a:solidFill>
                <a:schemeClr val="tx1"/>
              </a:solidFill>
            </a:endParaRPr>
          </a:p>
          <a:p>
            <a:pPr marL="450000" indent="457200" algn="just">
              <a:buNone/>
            </a:pPr>
            <a:r>
              <a:rPr lang="ru-RU" sz="2500" dirty="0">
                <a:solidFill>
                  <a:schemeClr val="tx1"/>
                </a:solidFill>
              </a:rPr>
              <a:t>​Производится закупка саженцев и растений. </a:t>
            </a:r>
          </a:p>
          <a:p>
            <a:pPr marL="450000" indent="457200" algn="just">
              <a:buNone/>
            </a:pPr>
            <a:r>
              <a:rPr lang="ru-RU" sz="2500" dirty="0">
                <a:solidFill>
                  <a:schemeClr val="tx1"/>
                </a:solidFill>
              </a:rPr>
              <a:t>Для  реализации  проекта  необходим сопутствующий​ инвентарь (лопаты, перчатки и др.), можно возложить на местные власти ( инвентарь, который используется в  субботниках и т.п</a:t>
            </a:r>
            <a:r>
              <a:rPr lang="ru-RU" sz="2500" dirty="0" smtClean="0">
                <a:solidFill>
                  <a:schemeClr val="tx1"/>
                </a:solidFill>
              </a:rPr>
              <a:t>.).</a:t>
            </a:r>
            <a:endParaRPr lang="ru-RU" sz="2500" dirty="0">
              <a:solidFill>
                <a:schemeClr val="tx1"/>
              </a:solidFill>
            </a:endParaRPr>
          </a:p>
          <a:p>
            <a:pPr marL="450000" indent="457200" algn="just">
              <a:buNone/>
            </a:pPr>
            <a:r>
              <a:rPr lang="ru-RU" sz="2500" dirty="0">
                <a:solidFill>
                  <a:schemeClr val="tx1"/>
                </a:solidFill>
              </a:rPr>
              <a:t>Следующий этап реализации проекта – это распространение информации главам администрации сельских поселений Барятинского района. Это будут муниципальные служащие, работники администрации района, молодежный совет при руководителе Управы МР "Барятинский район", Молодая гвардия Барятинского района, Волонтеры победы, работники бюджетных и коммерческих предприятий населенного пункта.</a:t>
            </a:r>
            <a:endParaRPr lang="ru-RU" dirty="0"/>
          </a:p>
        </p:txBody>
      </p:sp>
    </p:spTree>
    <p:extLst>
      <p:ext uri="{BB962C8B-B14F-4D97-AF65-F5344CB8AC3E}">
        <p14:creationId xmlns:p14="http://schemas.microsoft.com/office/powerpoint/2010/main" val="302898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effectLst>
                  <a:outerShdw blurRad="38100" dist="38100" dir="2700000" algn="tl">
                    <a:srgbClr val="000000">
                      <a:alpha val="43137"/>
                    </a:srgbClr>
                  </a:outerShdw>
                </a:effectLst>
              </a:rPr>
              <a:t>ЭТАПЫ  РЕАЛИЗАЦИИ ПРОЕКТА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68580" indent="0">
              <a:buNone/>
            </a:pPr>
            <a:r>
              <a:rPr lang="ru-RU" dirty="0">
                <a:solidFill>
                  <a:schemeClr val="tx1"/>
                </a:solidFill>
              </a:rPr>
              <a:t>Для того, чтобы реализовать наш проект мы разбили его на </a:t>
            </a:r>
            <a:r>
              <a:rPr lang="ru-RU" dirty="0" smtClean="0">
                <a:solidFill>
                  <a:schemeClr val="tx1"/>
                </a:solidFill>
              </a:rPr>
              <a:t>3 </a:t>
            </a:r>
            <a:r>
              <a:rPr lang="ru-RU" dirty="0">
                <a:solidFill>
                  <a:schemeClr val="tx1"/>
                </a:solidFill>
              </a:rPr>
              <a:t>этапа</a:t>
            </a:r>
            <a:r>
              <a:rPr lang="ru-RU" dirty="0" smtClean="0">
                <a:solidFill>
                  <a:schemeClr val="tx1"/>
                </a:solidFill>
              </a:rPr>
              <a:t>:</a:t>
            </a:r>
          </a:p>
          <a:p>
            <a:pPr marL="68580" indent="0">
              <a:buNone/>
            </a:pPr>
            <a:r>
              <a:rPr lang="ru-RU" b="1" u="sng" dirty="0">
                <a:solidFill>
                  <a:schemeClr val="tx1"/>
                </a:solidFill>
              </a:rPr>
              <a:t>1 этап </a:t>
            </a:r>
            <a:r>
              <a:rPr lang="ru-RU" dirty="0">
                <a:solidFill>
                  <a:schemeClr val="tx1"/>
                </a:solidFill>
              </a:rPr>
              <a:t>- подготовительный </a:t>
            </a:r>
            <a:r>
              <a:rPr lang="ru-RU" dirty="0" smtClean="0">
                <a:solidFill>
                  <a:schemeClr val="tx1"/>
                </a:solidFill>
              </a:rPr>
              <a:t>– март-апрель 2018 года</a:t>
            </a:r>
          </a:p>
          <a:p>
            <a:pPr marL="68580" indent="0">
              <a:buNone/>
            </a:pPr>
            <a:r>
              <a:rPr lang="ru-RU" b="1" u="sng" dirty="0">
                <a:solidFill>
                  <a:schemeClr val="tx1"/>
                </a:solidFill>
              </a:rPr>
              <a:t>2 этап </a:t>
            </a:r>
            <a:r>
              <a:rPr lang="ru-RU" dirty="0" smtClean="0">
                <a:solidFill>
                  <a:schemeClr val="tx1"/>
                </a:solidFill>
              </a:rPr>
              <a:t>– практический- в течении </a:t>
            </a:r>
            <a:r>
              <a:rPr lang="ru-RU" dirty="0" smtClean="0">
                <a:solidFill>
                  <a:schemeClr val="tx1"/>
                </a:solidFill>
              </a:rPr>
              <a:t>2019 </a:t>
            </a:r>
            <a:r>
              <a:rPr lang="ru-RU" dirty="0" smtClean="0">
                <a:solidFill>
                  <a:schemeClr val="tx1"/>
                </a:solidFill>
              </a:rPr>
              <a:t>года</a:t>
            </a:r>
          </a:p>
          <a:p>
            <a:pPr marL="68580" indent="0">
              <a:buNone/>
            </a:pPr>
            <a:r>
              <a:rPr lang="ru-RU" b="1" u="sng" dirty="0" smtClean="0">
                <a:solidFill>
                  <a:schemeClr val="tx1"/>
                </a:solidFill>
              </a:rPr>
              <a:t>3 </a:t>
            </a:r>
            <a:r>
              <a:rPr lang="ru-RU" b="1" u="sng" dirty="0">
                <a:solidFill>
                  <a:schemeClr val="tx1"/>
                </a:solidFill>
              </a:rPr>
              <a:t>этап </a:t>
            </a:r>
            <a:r>
              <a:rPr lang="ru-RU" dirty="0">
                <a:solidFill>
                  <a:schemeClr val="tx1"/>
                </a:solidFill>
              </a:rPr>
              <a:t>- информационно - просветительский </a:t>
            </a:r>
            <a:r>
              <a:rPr lang="ru-RU" dirty="0" smtClean="0">
                <a:solidFill>
                  <a:schemeClr val="tx1"/>
                </a:solidFill>
              </a:rPr>
              <a:t>– </a:t>
            </a:r>
            <a:r>
              <a:rPr lang="ru-RU" dirty="0" smtClean="0">
                <a:solidFill>
                  <a:schemeClr val="tx1"/>
                </a:solidFill>
              </a:rPr>
              <a:t>2019 </a:t>
            </a:r>
            <a:r>
              <a:rPr lang="ru-RU" dirty="0" smtClean="0">
                <a:solidFill>
                  <a:schemeClr val="tx1"/>
                </a:solidFill>
              </a:rPr>
              <a:t>год</a:t>
            </a:r>
            <a:endParaRPr lang="ru-RU" dirty="0">
              <a:solidFill>
                <a:schemeClr val="tx1"/>
              </a:solidFill>
            </a:endParaRPr>
          </a:p>
          <a:p>
            <a:pPr marL="68580" indent="0">
              <a:buNone/>
            </a:pPr>
            <a:endParaRPr lang="ru-RU" dirty="0"/>
          </a:p>
          <a:p>
            <a:pPr marL="68580" indent="0">
              <a:buNone/>
            </a:pPr>
            <a:endParaRPr lang="ru-RU" dirty="0"/>
          </a:p>
        </p:txBody>
      </p:sp>
    </p:spTree>
    <p:extLst>
      <p:ext uri="{BB962C8B-B14F-4D97-AF65-F5344CB8AC3E}">
        <p14:creationId xmlns:p14="http://schemas.microsoft.com/office/powerpoint/2010/main" val="85141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836712"/>
            <a:ext cx="6777317" cy="5400600"/>
          </a:xfrm>
        </p:spPr>
        <p:txBody>
          <a:bodyPr>
            <a:normAutofit fontScale="25000" lnSpcReduction="20000"/>
          </a:bodyPr>
          <a:lstStyle/>
          <a:p>
            <a:pPr marL="68580" indent="0" algn="ctr">
              <a:buNone/>
            </a:pPr>
            <a:r>
              <a:rPr lang="ru-RU" sz="8000" b="1" u="sng" dirty="0">
                <a:effectLst>
                  <a:outerShdw blurRad="38100" dist="38100" dir="2700000" algn="tl">
                    <a:srgbClr val="000000">
                      <a:alpha val="43137"/>
                    </a:srgbClr>
                  </a:outerShdw>
                </a:effectLst>
              </a:rPr>
              <a:t>1 этап (</a:t>
            </a:r>
            <a:r>
              <a:rPr lang="ru-RU" sz="8000" b="1" u="sng" dirty="0" smtClean="0">
                <a:effectLst>
                  <a:outerShdw blurRad="38100" dist="38100" dir="2700000" algn="tl">
                    <a:srgbClr val="000000">
                      <a:alpha val="43137"/>
                    </a:srgbClr>
                  </a:outerShdw>
                </a:effectLst>
              </a:rPr>
              <a:t>подготовительный)</a:t>
            </a:r>
          </a:p>
          <a:p>
            <a:pPr marL="68580" indent="0" algn="just">
              <a:buNone/>
            </a:pPr>
            <a:r>
              <a:rPr lang="ru-RU" sz="6400" dirty="0" smtClean="0">
                <a:solidFill>
                  <a:schemeClr val="tx1"/>
                </a:solidFill>
              </a:rPr>
              <a:t>Приступая </a:t>
            </a:r>
            <a:r>
              <a:rPr lang="ru-RU" sz="6400" dirty="0">
                <a:solidFill>
                  <a:schemeClr val="tx1"/>
                </a:solidFill>
              </a:rPr>
              <a:t>к работе, мы провели анализ ситуации на данный момент с целью определения наиболее важных проблем, которые требуют оперативного решения</a:t>
            </a:r>
            <a:r>
              <a:rPr lang="ru-RU" sz="6400" dirty="0" smtClean="0">
                <a:solidFill>
                  <a:schemeClr val="tx1"/>
                </a:solidFill>
              </a:rPr>
              <a:t>:</a:t>
            </a:r>
          </a:p>
          <a:p>
            <a:pPr marL="68580" indent="0" algn="just">
              <a:buNone/>
            </a:pPr>
            <a:endParaRPr lang="ru-RU" sz="6400" dirty="0">
              <a:solidFill>
                <a:schemeClr val="tx1"/>
              </a:solidFill>
            </a:endParaRPr>
          </a:p>
          <a:p>
            <a:pPr marL="68580" indent="0">
              <a:buNone/>
            </a:pPr>
            <a:r>
              <a:rPr lang="ru-RU" sz="7200" dirty="0">
                <a:solidFill>
                  <a:schemeClr val="tx1"/>
                </a:solidFill>
              </a:rPr>
              <a:t>1. </a:t>
            </a:r>
            <a:r>
              <a:rPr lang="ru-RU" sz="7200" dirty="0" smtClean="0">
                <a:solidFill>
                  <a:schemeClr val="tx1"/>
                </a:solidFill>
              </a:rPr>
              <a:t>Выделение бюджетных средств.</a:t>
            </a:r>
            <a:endParaRPr lang="ru-RU" sz="7200" dirty="0">
              <a:solidFill>
                <a:schemeClr val="tx1"/>
              </a:solidFill>
            </a:endParaRPr>
          </a:p>
          <a:p>
            <a:pPr marL="68580" indent="0">
              <a:buNone/>
            </a:pPr>
            <a:r>
              <a:rPr lang="ru-RU" sz="7200" dirty="0" smtClean="0">
                <a:solidFill>
                  <a:schemeClr val="tx1"/>
                </a:solidFill>
              </a:rPr>
              <a:t>2</a:t>
            </a:r>
            <a:r>
              <a:rPr lang="ru-RU" sz="7200" dirty="0">
                <a:solidFill>
                  <a:schemeClr val="tx1"/>
                </a:solidFill>
              </a:rPr>
              <a:t>. </a:t>
            </a:r>
            <a:r>
              <a:rPr lang="ru-RU" sz="7200" dirty="0" smtClean="0">
                <a:solidFill>
                  <a:schemeClr val="tx1"/>
                </a:solidFill>
              </a:rPr>
              <a:t>Назначение ответственных лиц по благоустройству района. </a:t>
            </a:r>
            <a:endParaRPr lang="ru-RU" sz="7200" dirty="0">
              <a:solidFill>
                <a:schemeClr val="tx1"/>
              </a:solidFill>
            </a:endParaRPr>
          </a:p>
          <a:p>
            <a:pPr marL="68580" indent="0">
              <a:buNone/>
            </a:pPr>
            <a:r>
              <a:rPr lang="ru-RU" sz="7200" dirty="0">
                <a:solidFill>
                  <a:schemeClr val="tx1"/>
                </a:solidFill>
              </a:rPr>
              <a:t>3. </a:t>
            </a:r>
            <a:r>
              <a:rPr lang="ru-RU" sz="7200" dirty="0" smtClean="0">
                <a:solidFill>
                  <a:schemeClr val="tx1"/>
                </a:solidFill>
              </a:rPr>
              <a:t>Подсчет сметы. </a:t>
            </a:r>
            <a:endParaRPr lang="ru-RU" sz="7200" dirty="0">
              <a:solidFill>
                <a:schemeClr val="tx1"/>
              </a:solidFill>
            </a:endParaRPr>
          </a:p>
          <a:p>
            <a:pPr marL="68580" indent="0">
              <a:buNone/>
            </a:pPr>
            <a:r>
              <a:rPr lang="ru-RU" sz="7200" dirty="0" smtClean="0">
                <a:solidFill>
                  <a:schemeClr val="tx1"/>
                </a:solidFill>
              </a:rPr>
              <a:t>4</a:t>
            </a:r>
            <a:r>
              <a:rPr lang="ru-RU" sz="7200" dirty="0">
                <a:solidFill>
                  <a:schemeClr val="tx1"/>
                </a:solidFill>
              </a:rPr>
              <a:t>. </a:t>
            </a:r>
            <a:r>
              <a:rPr lang="ru-RU" sz="7200" dirty="0" smtClean="0">
                <a:solidFill>
                  <a:schemeClr val="tx1"/>
                </a:solidFill>
              </a:rPr>
              <a:t>Закупка саженцев</a:t>
            </a:r>
            <a:r>
              <a:rPr lang="ru-RU" sz="7200" dirty="0">
                <a:solidFill>
                  <a:schemeClr val="tx1"/>
                </a:solidFill>
              </a:rPr>
              <a:t> </a:t>
            </a:r>
            <a:r>
              <a:rPr lang="ru-RU" sz="7200" dirty="0" smtClean="0">
                <a:solidFill>
                  <a:schemeClr val="tx1"/>
                </a:solidFill>
              </a:rPr>
              <a:t>и рассады. </a:t>
            </a:r>
            <a:endParaRPr lang="ru-RU" sz="7200" dirty="0">
              <a:solidFill>
                <a:schemeClr val="tx1"/>
              </a:solidFill>
            </a:endParaRPr>
          </a:p>
          <a:p>
            <a:pPr marL="428400" indent="0" algn="just">
              <a:buNone/>
            </a:pPr>
            <a:r>
              <a:rPr lang="ru-RU" sz="7200" dirty="0">
                <a:solidFill>
                  <a:schemeClr val="tx1"/>
                </a:solidFill>
              </a:rPr>
              <a:t>После того как были определены важные проблемы, требующие </a:t>
            </a:r>
            <a:r>
              <a:rPr lang="ru-RU" sz="7200" dirty="0" smtClean="0">
                <a:solidFill>
                  <a:schemeClr val="tx1"/>
                </a:solidFill>
              </a:rPr>
              <a:t>материальных </a:t>
            </a:r>
            <a:r>
              <a:rPr lang="ru-RU" sz="7200" dirty="0">
                <a:solidFill>
                  <a:schemeClr val="tx1"/>
                </a:solidFill>
              </a:rPr>
              <a:t>затрат нами была проведена работа по организации </a:t>
            </a:r>
            <a:r>
              <a:rPr lang="ru-RU" sz="7200" dirty="0" smtClean="0">
                <a:solidFill>
                  <a:schemeClr val="tx1"/>
                </a:solidFill>
              </a:rPr>
              <a:t>и проведении благоустройства</a:t>
            </a:r>
            <a:endParaRPr lang="ru-RU" sz="7200" dirty="0">
              <a:solidFill>
                <a:schemeClr val="tx1"/>
              </a:solidFill>
            </a:endParaRPr>
          </a:p>
          <a:p>
            <a:pPr marL="68580" indent="0">
              <a:buNone/>
            </a:pPr>
            <a:r>
              <a:rPr lang="ru-RU" sz="7200" b="1" dirty="0" smtClean="0">
                <a:solidFill>
                  <a:schemeClr val="tx1"/>
                </a:solidFill>
                <a:effectLst>
                  <a:outerShdw blurRad="38100" dist="38100" dir="2700000" algn="tl">
                    <a:srgbClr val="000000">
                      <a:alpha val="43137"/>
                    </a:srgbClr>
                  </a:outerShdw>
                </a:effectLst>
              </a:rPr>
              <a:t>В </a:t>
            </a:r>
            <a:r>
              <a:rPr lang="ru-RU" sz="7200" b="1" dirty="0">
                <a:solidFill>
                  <a:schemeClr val="tx1"/>
                </a:solidFill>
                <a:effectLst>
                  <a:outerShdw blurRad="38100" dist="38100" dir="2700000" algn="tl">
                    <a:srgbClr val="000000">
                      <a:alpha val="43137"/>
                    </a:srgbClr>
                  </a:outerShdw>
                </a:effectLst>
              </a:rPr>
              <a:t>ходе проекта </a:t>
            </a:r>
            <a:r>
              <a:rPr lang="ru-RU" sz="7200" b="1" dirty="0" smtClean="0">
                <a:solidFill>
                  <a:schemeClr val="tx1"/>
                </a:solidFill>
                <a:effectLst>
                  <a:outerShdw blurRad="38100" dist="38100" dir="2700000" algn="tl">
                    <a:srgbClr val="000000">
                      <a:alpha val="43137"/>
                    </a:srgbClr>
                  </a:outerShdw>
                </a:effectLst>
              </a:rPr>
              <a:t>были </a:t>
            </a:r>
            <a:r>
              <a:rPr lang="ru-RU" sz="7200" b="1" dirty="0">
                <a:solidFill>
                  <a:schemeClr val="tx1"/>
                </a:solidFill>
                <a:effectLst>
                  <a:outerShdw blurRad="38100" dist="38100" dir="2700000" algn="tl">
                    <a:srgbClr val="000000">
                      <a:alpha val="43137"/>
                    </a:srgbClr>
                  </a:outerShdw>
                </a:effectLst>
              </a:rPr>
              <a:t>проведены такие работы, как</a:t>
            </a:r>
            <a:r>
              <a:rPr lang="ru-RU" sz="7200" b="1" dirty="0" smtClean="0">
                <a:solidFill>
                  <a:schemeClr val="tx1"/>
                </a:solidFill>
                <a:effectLst>
                  <a:outerShdw blurRad="38100" dist="38100" dir="2700000" algn="tl">
                    <a:srgbClr val="000000">
                      <a:alpha val="43137"/>
                    </a:srgbClr>
                  </a:outerShdw>
                </a:effectLst>
              </a:rPr>
              <a:t>:</a:t>
            </a:r>
            <a:endParaRPr lang="ru-RU" sz="7200" b="1" dirty="0">
              <a:solidFill>
                <a:schemeClr val="tx1"/>
              </a:solidFill>
              <a:effectLst>
                <a:outerShdw blurRad="38100" dist="38100" dir="2700000" algn="tl">
                  <a:srgbClr val="000000">
                    <a:alpha val="43137"/>
                  </a:srgbClr>
                </a:outerShdw>
              </a:effectLst>
            </a:endParaRPr>
          </a:p>
          <a:p>
            <a:pPr marL="68580" indent="0">
              <a:buNone/>
            </a:pPr>
            <a:r>
              <a:rPr lang="ru-RU" sz="7200" dirty="0">
                <a:solidFill>
                  <a:schemeClr val="tx1"/>
                </a:solidFill>
              </a:rPr>
              <a:t>1) уборка территории от </a:t>
            </a:r>
            <a:r>
              <a:rPr lang="ru-RU" sz="7200" dirty="0" smtClean="0">
                <a:solidFill>
                  <a:schemeClr val="tx1"/>
                </a:solidFill>
              </a:rPr>
              <a:t>мусора</a:t>
            </a:r>
            <a:r>
              <a:rPr lang="ru-RU" sz="7200" dirty="0">
                <a:solidFill>
                  <a:schemeClr val="tx1"/>
                </a:solidFill>
              </a:rPr>
              <a:t>;</a:t>
            </a:r>
          </a:p>
          <a:p>
            <a:pPr marL="68580" indent="0">
              <a:buNone/>
            </a:pPr>
            <a:r>
              <a:rPr lang="ru-RU" sz="7200" dirty="0">
                <a:solidFill>
                  <a:schemeClr val="tx1"/>
                </a:solidFill>
              </a:rPr>
              <a:t>2) вскопка </a:t>
            </a:r>
            <a:r>
              <a:rPr lang="ru-RU" sz="7200" dirty="0" smtClean="0">
                <a:solidFill>
                  <a:schemeClr val="tx1"/>
                </a:solidFill>
              </a:rPr>
              <a:t>территории</a:t>
            </a:r>
            <a:r>
              <a:rPr lang="ru-RU" sz="7200" dirty="0">
                <a:solidFill>
                  <a:schemeClr val="tx1"/>
                </a:solidFill>
              </a:rPr>
              <a:t>;</a:t>
            </a:r>
          </a:p>
          <a:p>
            <a:pPr marL="68580" indent="0">
              <a:buNone/>
            </a:pPr>
            <a:r>
              <a:rPr lang="ru-RU" sz="7200" dirty="0">
                <a:solidFill>
                  <a:schemeClr val="tx1"/>
                </a:solidFill>
              </a:rPr>
              <a:t>3) обрезка </a:t>
            </a:r>
            <a:r>
              <a:rPr lang="ru-RU" sz="7200" dirty="0" smtClean="0">
                <a:solidFill>
                  <a:schemeClr val="tx1"/>
                </a:solidFill>
              </a:rPr>
              <a:t>деревьев</a:t>
            </a:r>
            <a:r>
              <a:rPr lang="ru-RU" sz="7200" dirty="0">
                <a:solidFill>
                  <a:schemeClr val="tx1"/>
                </a:solidFill>
              </a:rPr>
              <a:t>;</a:t>
            </a:r>
            <a:endParaRPr lang="ru-RU" sz="7200" dirty="0" smtClean="0">
              <a:solidFill>
                <a:schemeClr val="tx1"/>
              </a:solidFill>
            </a:endParaRPr>
          </a:p>
          <a:p>
            <a:pPr marL="68580" indent="0">
              <a:buNone/>
            </a:pPr>
            <a:r>
              <a:rPr lang="ru-RU" sz="7200" dirty="0" smtClean="0">
                <a:solidFill>
                  <a:schemeClr val="tx1"/>
                </a:solidFill>
              </a:rPr>
              <a:t>4) покраска заборов, столбов;</a:t>
            </a:r>
          </a:p>
          <a:p>
            <a:pPr marL="68580" indent="0">
              <a:buNone/>
            </a:pPr>
            <a:r>
              <a:rPr lang="ru-RU" sz="7200" dirty="0" smtClean="0">
                <a:solidFill>
                  <a:schemeClr val="tx1"/>
                </a:solidFill>
              </a:rPr>
              <a:t>5) высадка саженцев деревьев и цветов. </a:t>
            </a:r>
          </a:p>
          <a:p>
            <a:pPr marL="68580" indent="0">
              <a:buNone/>
            </a:pPr>
            <a:endParaRPr lang="ru-RU" sz="7200" dirty="0" smtClean="0"/>
          </a:p>
          <a:p>
            <a:pPr marL="68580" indent="0">
              <a:buNone/>
            </a:pPr>
            <a:endParaRPr lang="ru-RU" sz="7200" dirty="0" smtClean="0"/>
          </a:p>
          <a:p>
            <a:pPr marL="68580" indent="0">
              <a:buNone/>
            </a:pPr>
            <a:endParaRPr lang="ru-RU" sz="7200" dirty="0" smtClean="0"/>
          </a:p>
        </p:txBody>
      </p:sp>
    </p:spTree>
    <p:extLst>
      <p:ext uri="{BB962C8B-B14F-4D97-AF65-F5344CB8AC3E}">
        <p14:creationId xmlns:p14="http://schemas.microsoft.com/office/powerpoint/2010/main" val="322302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553" y="692696"/>
            <a:ext cx="7024744" cy="1143000"/>
          </a:xfrm>
        </p:spPr>
        <p:txBody>
          <a:bodyPr>
            <a:normAutofit/>
          </a:bodyPr>
          <a:lstStyle/>
          <a:p>
            <a:pPr algn="ctr"/>
            <a:r>
              <a:rPr lang="ru-RU" dirty="0" smtClean="0"/>
              <a:t> </a:t>
            </a:r>
            <a:r>
              <a:rPr lang="ru-RU" sz="2400" b="1" u="sng" dirty="0" smtClean="0">
                <a:solidFill>
                  <a:schemeClr val="tx1"/>
                </a:solidFill>
                <a:effectLst>
                  <a:outerShdw blurRad="38100" dist="38100" dir="2700000" algn="tl">
                    <a:srgbClr val="000000">
                      <a:alpha val="43137"/>
                    </a:srgbClr>
                  </a:outerShdw>
                </a:effectLst>
              </a:rPr>
              <a:t>2 этап – практический- в течении </a:t>
            </a:r>
            <a:r>
              <a:rPr lang="ru-RU" sz="2400" b="1" u="sng" dirty="0" smtClean="0">
                <a:solidFill>
                  <a:schemeClr val="tx1"/>
                </a:solidFill>
                <a:effectLst>
                  <a:outerShdw blurRad="38100" dist="38100" dir="2700000" algn="tl">
                    <a:srgbClr val="000000">
                      <a:alpha val="43137"/>
                    </a:srgbClr>
                  </a:outerShdw>
                </a:effectLst>
              </a:rPr>
              <a:t>2019 </a:t>
            </a:r>
            <a:r>
              <a:rPr lang="ru-RU" sz="2400" b="1" u="sng" dirty="0" smtClean="0">
                <a:solidFill>
                  <a:schemeClr val="tx1"/>
                </a:solidFill>
                <a:effectLst>
                  <a:outerShdw blurRad="38100" dist="38100" dir="2700000" algn="tl">
                    <a:srgbClr val="000000">
                      <a:alpha val="43137"/>
                    </a:srgbClr>
                  </a:outerShdw>
                </a:effectLst>
              </a:rPr>
              <a:t>года </a:t>
            </a:r>
            <a:endParaRPr lang="ru-RU" sz="2400" b="1" u="sng" dirty="0">
              <a:solidFill>
                <a:schemeClr val="tx1"/>
              </a:solidFill>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4304320"/>
            <a:ext cx="2913360" cy="2185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869737" y="1988840"/>
            <a:ext cx="3384376" cy="720080"/>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rPr>
              <a:t>Озеленение Святого источника в с. Барятино</a:t>
            </a:r>
            <a:endParaRPr lang="ru-RU" b="1" dirty="0">
              <a:solidFill>
                <a:schemeClr val="tx1"/>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293096"/>
            <a:ext cx="2928325" cy="2196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021" y="2924944"/>
            <a:ext cx="2843808" cy="21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204864"/>
            <a:ext cx="2651787" cy="1988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2168860"/>
            <a:ext cx="2699792" cy="202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128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764704"/>
            <a:ext cx="6777317" cy="3508977"/>
          </a:xfrm>
        </p:spPr>
        <p:txBody>
          <a:bodyPr/>
          <a:lstStyle/>
          <a:p>
            <a:pPr marL="68580" indent="0" algn="ctr">
              <a:buNone/>
            </a:pPr>
            <a:r>
              <a:rPr lang="ru-RU" b="1" dirty="0" smtClean="0">
                <a:solidFill>
                  <a:schemeClr val="tx1"/>
                </a:solidFill>
                <a:effectLst>
                  <a:outerShdw blurRad="38100" dist="38100" dir="2700000" algn="tl">
                    <a:srgbClr val="000000">
                      <a:alpha val="43137"/>
                    </a:srgbClr>
                  </a:outerShdw>
                </a:effectLst>
              </a:rPr>
              <a:t>Озеленение и благоустройство  Барятинского района</a:t>
            </a:r>
            <a:endParaRPr lang="ru-RU" b="1" dirty="0">
              <a:solidFill>
                <a:schemeClr val="tx1"/>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628800"/>
            <a:ext cx="3170008" cy="227941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32101"/>
            <a:ext cx="2813949" cy="227941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3934434"/>
            <a:ext cx="2927987" cy="219599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943562"/>
            <a:ext cx="2915816" cy="2186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43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332656"/>
            <a:ext cx="3157659" cy="230435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884" y="332656"/>
            <a:ext cx="3275856" cy="232838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903" y="2683762"/>
            <a:ext cx="2915816" cy="218686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661038"/>
            <a:ext cx="2771800" cy="207885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85" y="2633750"/>
            <a:ext cx="2239306" cy="2805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58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РЕЗУЛЬТАТЫ ПРОЕКТА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55000" lnSpcReduction="20000"/>
          </a:bodyPr>
          <a:lstStyle/>
          <a:p>
            <a:pPr marL="428400" indent="457200" algn="just">
              <a:buNone/>
            </a:pPr>
            <a:r>
              <a:rPr lang="ru-RU" dirty="0"/>
              <a:t>Проект по своей сути является социальным, поэтому потребуется большое привлечение людей. Он требует не больших затрат, основные расходы будут происходить на закупку саженцев деревьев и рассады, таким образом, можно сказать, что проект реально осуществим.</a:t>
            </a:r>
          </a:p>
          <a:p>
            <a:pPr marL="428400" indent="457200" algn="just">
              <a:buNone/>
            </a:pPr>
            <a:r>
              <a:rPr lang="ru-RU" dirty="0"/>
              <a:t>Так же, проект показывает социальную и экономическую результативность, т.к. оказывает положительное влияние на обе отрасли</a:t>
            </a:r>
            <a:r>
              <a:rPr lang="ru-RU" dirty="0" smtClean="0"/>
              <a:t>.</a:t>
            </a:r>
          </a:p>
          <a:p>
            <a:pPr marL="68580" indent="0">
              <a:buNone/>
            </a:pPr>
            <a:endParaRPr lang="ru-RU" dirty="0"/>
          </a:p>
          <a:p>
            <a:pPr marL="68580" indent="0">
              <a:buNone/>
            </a:pPr>
            <a:r>
              <a:rPr lang="ru-RU" b="1" dirty="0">
                <a:effectLst>
                  <a:outerShdw blurRad="38100" dist="38100" dir="2700000" algn="tl">
                    <a:srgbClr val="000000">
                      <a:alpha val="43137"/>
                    </a:srgbClr>
                  </a:outerShdw>
                </a:effectLst>
              </a:rPr>
              <a:t>Результаты покажут высокую значимость проекта</a:t>
            </a:r>
            <a:r>
              <a:rPr lang="ru-RU" b="1" dirty="0" smtClean="0">
                <a:effectLst>
                  <a:outerShdw blurRad="38100" dist="38100" dir="2700000" algn="tl">
                    <a:srgbClr val="000000">
                      <a:alpha val="43137"/>
                    </a:srgbClr>
                  </a:outerShdw>
                </a:effectLst>
              </a:rPr>
              <a:t>:</a:t>
            </a:r>
          </a:p>
          <a:p>
            <a:pPr marL="68580" indent="0">
              <a:buNone/>
            </a:pPr>
            <a:endParaRPr lang="ru-RU" b="1" dirty="0">
              <a:effectLst>
                <a:outerShdw blurRad="38100" dist="38100" dir="2700000" algn="tl">
                  <a:srgbClr val="000000">
                    <a:alpha val="43137"/>
                  </a:srgbClr>
                </a:outerShdw>
              </a:effectLst>
            </a:endParaRPr>
          </a:p>
          <a:p>
            <a:r>
              <a:rPr lang="ru-RU" dirty="0"/>
              <a:t>1. Социальная эффективность: проект направлен на облагораживание территории Барятинского района, что создаст презентабельный внешний вид району. Чистый и насыщенный кислородом воздух положительно повлияет на окружающую среду , что в последствии, улучшит общее состояние здоровья у людей, снизит загазованность воздуха, снизит заболеваемости людей.</a:t>
            </a:r>
          </a:p>
          <a:p>
            <a:r>
              <a:rPr lang="ru-RU" dirty="0"/>
              <a:t>2. Экономическая эффективность: за счет снижения общего процента заболеваемости, проект будет увеличивать и поддерживать в тонусе трудоспособное население нашего района, повлияет на сокращение бюджетных выплат ОМС, увеличит производительность труда граждан.</a:t>
            </a:r>
          </a:p>
          <a:p>
            <a:endParaRPr lang="ru-RU" dirty="0" smtClean="0"/>
          </a:p>
          <a:p>
            <a:endParaRPr lang="ru-RU" dirty="0"/>
          </a:p>
          <a:p>
            <a:endParaRPr lang="ru-RU" dirty="0"/>
          </a:p>
          <a:p>
            <a:endParaRPr lang="ru-RU" dirty="0"/>
          </a:p>
        </p:txBody>
      </p:sp>
    </p:spTree>
    <p:extLst>
      <p:ext uri="{BB962C8B-B14F-4D97-AF65-F5344CB8AC3E}">
        <p14:creationId xmlns:p14="http://schemas.microsoft.com/office/powerpoint/2010/main" val="4189377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214</TotalTime>
  <Words>590</Words>
  <Application>Microsoft Office PowerPoint</Application>
  <PresentationFormat>Экран (4:3)</PresentationFormat>
  <Paragraphs>52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Всероссийский конкурс  «Доброволец России-2019»</vt:lpstr>
      <vt:lpstr>СОДЕРЖАНИЕ ПРОЕКТА</vt:lpstr>
      <vt:lpstr>ОПИСАНИЕ ПРОЕКТА </vt:lpstr>
      <vt:lpstr>ЭТАПЫ  РЕАЛИЗАЦИИ ПРОЕКТА</vt:lpstr>
      <vt:lpstr>Презентация PowerPoint</vt:lpstr>
      <vt:lpstr> 2 этап – практический- в течении 2019 года </vt:lpstr>
      <vt:lpstr>Презентация PowerPoint</vt:lpstr>
      <vt:lpstr>Презентация PowerPoint</vt:lpstr>
      <vt:lpstr>РЕЗУЛЬТАТЫ ПРОЕКТА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конкурс  «Доброволец России-2018»</dc:title>
  <dc:creator>User</dc:creator>
  <cp:lastModifiedBy>ЁЁ</cp:lastModifiedBy>
  <cp:revision>16</cp:revision>
  <dcterms:created xsi:type="dcterms:W3CDTF">2018-06-20T09:07:13Z</dcterms:created>
  <dcterms:modified xsi:type="dcterms:W3CDTF">2019-06-27T09:30:31Z</dcterms:modified>
</cp:coreProperties>
</file>