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profile/561309768170/statuses/68509993533674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ok.ru/profile/561309768170/statuses/6832120771402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k.ru/profile/561309768170/statuses/68226810314986" TargetMode="External"/><Relationship Id="rId5" Type="http://schemas.openxmlformats.org/officeDocument/2006/relationships/hyperlink" Target="https://ok.ru/profile/561309768170/statuses/67674404028650" TargetMode="External"/><Relationship Id="rId10" Type="http://schemas.openxmlformats.org/officeDocument/2006/relationships/hyperlink" Target="https://ok.ru/group/54435171860719/topic/68592254129647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ok.ru/profile/561309768170/statuses/685720000268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6" b="28499"/>
          <a:stretch/>
        </p:blipFill>
        <p:spPr bwMode="auto">
          <a:xfrm>
            <a:off x="0" y="-3670"/>
            <a:ext cx="9144000" cy="688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83" y="4653137"/>
            <a:ext cx="2939817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19059">
            <a:off x="903320" y="3818630"/>
            <a:ext cx="7772400" cy="154203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sz="7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Культурный</a:t>
            </a:r>
            <a:br>
              <a:rPr lang="ru-RU" sz="7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волонтёр</a:t>
            </a:r>
            <a:endParaRPr lang="ru-RU" sz="7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00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 b="52783"/>
          <a:stretch/>
        </p:blipFill>
        <p:spPr bwMode="auto">
          <a:xfrm>
            <a:off x="11350" y="-3670"/>
            <a:ext cx="2189246" cy="1512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" y="0"/>
            <a:ext cx="102202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98" y="6165304"/>
            <a:ext cx="972001" cy="729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8496944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Результаты </a:t>
            </a:r>
            <a:r>
              <a:rPr lang="ru-RU" b="1" dirty="0">
                <a:latin typeface="Georgia" pitchFamily="18" charset="0"/>
              </a:rPr>
              <a:t>проекта: </a:t>
            </a:r>
            <a:endParaRPr lang="ru-RU" b="1" dirty="0" smtClean="0">
              <a:latin typeface="Georgia" pitchFamily="18" charset="0"/>
            </a:endParaRPr>
          </a:p>
          <a:p>
            <a:pPr indent="442913" algn="just"/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>
                <a:latin typeface="Georgia" pitchFamily="18" charset="0"/>
              </a:rPr>
              <a:t>2014 году Центральной районной детской библиотекой выигран и реализован  проект «Про-мама», направленный на создание школы волонтерского движения для приобщения к  культуре и творчеству детей из неблагополучных семей с целью формирования личности, реабилитации и адаптации к обществу. Обучению подростков  волонтерской службе.</a:t>
            </a:r>
          </a:p>
          <a:p>
            <a:pPr indent="442913" algn="just"/>
            <a:r>
              <a:rPr lang="ru-RU" dirty="0">
                <a:latin typeface="Georgia" pitchFamily="18" charset="0"/>
              </a:rPr>
              <a:t>Школа волонтёра продолжает свою деятельность. С начала реализации проекта в школе волонтёра обучилось 52 человека.  Данные волонтеры смогли привлечь в библиотеку около  35 человек.</a:t>
            </a:r>
          </a:p>
          <a:p>
            <a:pPr indent="442913" algn="just"/>
            <a:r>
              <a:rPr lang="ru-RU" dirty="0">
                <a:latin typeface="Georgia" pitchFamily="18" charset="0"/>
              </a:rPr>
              <a:t>Своим проектом «Культурный волонтёр» мы хотим привлечь к волонтерскому и добровольческому движению как можно больше людей: детей, подростков и взрослых. </a:t>
            </a:r>
          </a:p>
          <a:p>
            <a:pPr algn="ctr"/>
            <a:endParaRPr lang="ru-RU" sz="500" b="1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Ожидаемые </a:t>
            </a:r>
            <a:r>
              <a:rPr lang="ru-RU" b="1" dirty="0">
                <a:latin typeface="Georgia" pitchFamily="18" charset="0"/>
              </a:rPr>
              <a:t>результаты проекта: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Активное </a:t>
            </a:r>
            <a:r>
              <a:rPr lang="ru-RU" dirty="0">
                <a:latin typeface="Georgia" pitchFamily="18" charset="0"/>
              </a:rPr>
              <a:t>развитие библиотечного </a:t>
            </a:r>
            <a:r>
              <a:rPr lang="ru-RU" dirty="0" err="1">
                <a:latin typeface="Georgia" pitchFamily="18" charset="0"/>
              </a:rPr>
              <a:t>волонтёрства</a:t>
            </a:r>
            <a:r>
              <a:rPr lang="ru-RU" dirty="0">
                <a:latin typeface="Georgia" pitchFamily="18" charset="0"/>
              </a:rPr>
              <a:t>, привлечение добровольцев к проведению информационно-просветительской, культурно-досуговой деятельности библиотек.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Развитие </a:t>
            </a:r>
            <a:r>
              <a:rPr lang="ru-RU" dirty="0">
                <a:latin typeface="Georgia" pitchFamily="18" charset="0"/>
              </a:rPr>
              <a:t>у молодежи  системы значимых ценностно-смысловых установок, социальных и межличностных отношений.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Увеличение </a:t>
            </a:r>
            <a:r>
              <a:rPr lang="ru-RU" dirty="0">
                <a:latin typeface="Georgia" pitchFamily="18" charset="0"/>
              </a:rPr>
              <a:t>количества реализованных социальных проектов волонтерского движения.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Увеличение </a:t>
            </a:r>
            <a:r>
              <a:rPr lang="ru-RU" dirty="0">
                <a:latin typeface="Georgia" pitchFamily="18" charset="0"/>
              </a:rPr>
              <a:t>числа публикаций и выступлений по пропаганде добровольческого движения.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Создание </a:t>
            </a:r>
            <a:r>
              <a:rPr lang="ru-RU" dirty="0">
                <a:latin typeface="Georgia" pitchFamily="18" charset="0"/>
              </a:rPr>
              <a:t>БД «Волонтёры Черемховского района</a:t>
            </a:r>
            <a:r>
              <a:rPr lang="ru-RU" dirty="0" smtClean="0">
                <a:latin typeface="Georgia" pitchFamily="18" charset="0"/>
              </a:rPr>
              <a:t>».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955576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Georgia" pitchFamily="18" charset="0"/>
              </a:rPr>
              <a:t>Проект </a:t>
            </a:r>
            <a:r>
              <a:rPr lang="ru-RU" sz="2000" b="1" dirty="0">
                <a:latin typeface="Georgia" pitchFamily="18" charset="0"/>
              </a:rPr>
              <a:t>реализуется </a:t>
            </a:r>
            <a:endParaRPr lang="ru-RU" sz="2000" b="1" dirty="0" smtClean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Georgia" pitchFamily="18" charset="0"/>
              </a:rPr>
              <a:t>на </a:t>
            </a:r>
            <a:r>
              <a:rPr lang="ru-RU" sz="2000" b="1" dirty="0">
                <a:latin typeface="Georgia" pitchFamily="18" charset="0"/>
              </a:rPr>
              <a:t>территории Черемховского района </a:t>
            </a:r>
            <a:endParaRPr lang="ru-RU" sz="2000" b="1" dirty="0" smtClean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Georgia" pitchFamily="18" charset="0"/>
              </a:rPr>
              <a:t>Иркутской </a:t>
            </a:r>
            <a:r>
              <a:rPr lang="ru-RU" sz="2000" b="1" dirty="0">
                <a:latin typeface="Georgia" pitchFamily="18" charset="0"/>
              </a:rPr>
              <a:t>области </a:t>
            </a:r>
            <a:endParaRPr lang="ru-RU" sz="2000" b="1" dirty="0" smtClean="0">
              <a:latin typeface="Georgia" pitchFamily="18" charset="0"/>
            </a:endParaRPr>
          </a:p>
          <a:p>
            <a:pPr algn="ctr"/>
            <a:endParaRPr lang="ru-RU" sz="2000" dirty="0">
              <a:latin typeface="Georg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194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E:\Работа\Черемховский район\Черемховский район\карт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79" y="1988840"/>
            <a:ext cx="4678073" cy="45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4859777"/>
            <a:ext cx="2664296" cy="199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1988840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Georgia" pitchFamily="18" charset="0"/>
              </a:rPr>
              <a:t>Цель проекта: </a:t>
            </a:r>
            <a:r>
              <a:rPr lang="ru-RU" sz="2000" dirty="0">
                <a:latin typeface="Georgia" pitchFamily="18" charset="0"/>
              </a:rPr>
              <a:t>Содействие развитию добровольческих инициатив в сфере библиотечного </a:t>
            </a:r>
            <a:r>
              <a:rPr lang="ru-RU" sz="2000" dirty="0" err="1">
                <a:latin typeface="Georgia" pitchFamily="18" charset="0"/>
              </a:rPr>
              <a:t>волонтёрства</a:t>
            </a:r>
            <a:r>
              <a:rPr lang="ru-RU" sz="2000" dirty="0">
                <a:latin typeface="Georgia" pitchFamily="18" charset="0"/>
              </a:rPr>
              <a:t> путём реализации совместных творческих мероприятий.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" y="0"/>
            <a:ext cx="11160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лена\Desktop\волонтер\название проек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5" y="1"/>
            <a:ext cx="1115615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117" y="5589240"/>
            <a:ext cx="1690978" cy="126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6301" y="347662"/>
            <a:ext cx="7548147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Задачи </a:t>
            </a:r>
            <a:r>
              <a:rPr lang="ru-RU" b="1" dirty="0">
                <a:latin typeface="Georgia" pitchFamily="18" charset="0"/>
              </a:rPr>
              <a:t>проекта: </a:t>
            </a:r>
            <a:endParaRPr lang="ru-RU" sz="500" b="1" dirty="0" smtClean="0">
              <a:latin typeface="Georgia" pitchFamily="18" charset="0"/>
            </a:endParaRPr>
          </a:p>
          <a:p>
            <a:pPr algn="ctr"/>
            <a:endParaRPr lang="ru-RU" sz="500" b="1" dirty="0" smtClean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>
                <a:latin typeface="Georgia" pitchFamily="18" charset="0"/>
              </a:rPr>
              <a:t>создание </a:t>
            </a:r>
            <a:r>
              <a:rPr lang="ru-RU" dirty="0">
                <a:latin typeface="Georgia" pitchFamily="18" charset="0"/>
              </a:rPr>
              <a:t>у детей и подростков позитивных представлений о добровольчестве и </a:t>
            </a:r>
            <a:r>
              <a:rPr lang="ru-RU" dirty="0" err="1">
                <a:latin typeface="Georgia" pitchFamily="18" charset="0"/>
              </a:rPr>
              <a:t>волонтерстве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>
                <a:latin typeface="Georgia" pitchFamily="18" charset="0"/>
              </a:rPr>
              <a:t>повышение </a:t>
            </a:r>
            <a:r>
              <a:rPr lang="ru-RU" dirty="0">
                <a:latin typeface="Georgia" pitchFamily="18" charset="0"/>
              </a:rPr>
              <a:t>творческой активности детей и подростков;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>
                <a:latin typeface="Georgia" pitchFamily="18" charset="0"/>
              </a:rPr>
              <a:t>вовлечение </a:t>
            </a:r>
            <a:r>
              <a:rPr lang="ru-RU" dirty="0">
                <a:latin typeface="Georgia" pitchFamily="18" charset="0"/>
              </a:rPr>
              <a:t>молодых пользователей в культурно-просветительскую деятельность библиотеки.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>
                <a:latin typeface="Georgia" pitchFamily="18" charset="0"/>
              </a:rPr>
              <a:t>помощь </a:t>
            </a:r>
            <a:r>
              <a:rPr lang="ru-RU" dirty="0">
                <a:latin typeface="Georgia" pitchFamily="18" charset="0"/>
              </a:rPr>
              <a:t>социально незащищённым группам населения: ветеранам Великой Отечественной войны, пожилым людям,  людям с ограниченными возможностями жизнедеятельности, детям-сиротам, многодетным семьям;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>
                <a:latin typeface="Georgia" pitchFamily="18" charset="0"/>
              </a:rPr>
              <a:t>популяризация </a:t>
            </a:r>
            <a:r>
              <a:rPr lang="ru-RU" dirty="0">
                <a:latin typeface="Georgia" pitchFamily="18" charset="0"/>
              </a:rPr>
              <a:t>деятельности библиотеки, расширение библиотечного пространства и спектра библиотечных услуг, позиционирование библиотеки в местном сообществе как площадки волонтёрского движения;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>
                <a:latin typeface="Georgia" pitchFamily="18" charset="0"/>
              </a:rPr>
              <a:t>увеличение </a:t>
            </a:r>
            <a:r>
              <a:rPr lang="ru-RU" dirty="0">
                <a:latin typeface="Georgia" pitchFamily="18" charset="0"/>
              </a:rPr>
              <a:t>круга социальных партнёров, целевой аудитории, привлечение интереса молодёжи к мероприятиям библиотеки;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>
                <a:latin typeface="Georgia" pitchFamily="18" charset="0"/>
              </a:rPr>
              <a:t>распространение </a:t>
            </a:r>
            <a:r>
              <a:rPr lang="ru-RU" dirty="0">
                <a:latin typeface="Georgia" pitchFamily="18" charset="0"/>
              </a:rPr>
              <a:t>издательской продукции в поддержку волонтёрского движения «Быть волонтёром – это здорово!», «Мы </a:t>
            </a:r>
            <a:r>
              <a:rPr lang="ru-RU" dirty="0" smtClean="0">
                <a:latin typeface="Georgia" pitchFamily="18" charset="0"/>
              </a:rPr>
              <a:t>рядом!».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2202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204" y="6021288"/>
            <a:ext cx="1111796" cy="833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5" y="28241"/>
            <a:ext cx="8496943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Актуальность </a:t>
            </a:r>
            <a:r>
              <a:rPr lang="ru-RU" b="1" dirty="0" smtClean="0">
                <a:latin typeface="Georgia" pitchFamily="18" charset="0"/>
              </a:rPr>
              <a:t>проекта:</a:t>
            </a:r>
            <a:endParaRPr lang="ru-RU" sz="500" b="1" dirty="0" smtClean="0">
              <a:latin typeface="Georgia" pitchFamily="18" charset="0"/>
            </a:endParaRPr>
          </a:p>
          <a:p>
            <a:pPr algn="ctr"/>
            <a:endParaRPr lang="ru-RU" sz="500" b="1" dirty="0">
              <a:latin typeface="Georgia" pitchFamily="18" charset="0"/>
            </a:endParaRPr>
          </a:p>
          <a:p>
            <a:pPr indent="442913" algn="just"/>
            <a:r>
              <a:rPr lang="ru-RU" sz="1700" dirty="0" smtClean="0">
                <a:latin typeface="Georgia" pitchFamily="18" charset="0"/>
              </a:rPr>
              <a:t>Волонтеры </a:t>
            </a:r>
            <a:r>
              <a:rPr lang="ru-RU" sz="1700" dirty="0">
                <a:latin typeface="Georgia" pitchFamily="18" charset="0"/>
              </a:rPr>
              <a:t>библиотеки – это лицо учреждения, они общаются со своей семьей, друзьями, рассказывают о том, что происходит в стенах библиотеки, о своей деятельности с библиотекой, тем самым формируя положительный образ библиотеки в молодежной среде.</a:t>
            </a:r>
          </a:p>
          <a:p>
            <a:pPr indent="442913" algn="just"/>
            <a:r>
              <a:rPr lang="ru-RU" sz="1700" dirty="0">
                <a:latin typeface="Georgia" pitchFamily="18" charset="0"/>
              </a:rPr>
              <a:t>Библиотеки Черемховского района также привлекают волонтеров в свою деятельность. Волонтёры входят  в библиотечные активы, принимают  участие  в организации и проведении массовых мероприятий, акций, клубов по интересам, реализации библиотечных программ и проектов. Работают в качестве библиотечных гидов, что способствует притоку в библиотеку новых молодых пользователей, распространяют  приглашения, рекламные библиотечные материалы, участвуют  в социологических опросах. </a:t>
            </a:r>
          </a:p>
          <a:p>
            <a:pPr indent="442913" algn="just"/>
            <a:r>
              <a:rPr lang="ru-RU" sz="1700" dirty="0">
                <a:latin typeface="Georgia" pitchFamily="18" charset="0"/>
              </a:rPr>
              <a:t>Библиотечные волонтёры выступают в качестве книгонош для инвалидов и престарелых людей. Особенно активна  помощь волонтеров в проведении крупных акций, </a:t>
            </a:r>
            <a:r>
              <a:rPr lang="ru-RU" sz="1700" dirty="0" err="1">
                <a:latin typeface="Georgia" pitchFamily="18" charset="0"/>
              </a:rPr>
              <a:t>флешмобов</a:t>
            </a:r>
            <a:r>
              <a:rPr lang="ru-RU" sz="1700" dirty="0">
                <a:latin typeface="Georgia" pitchFamily="18" charset="0"/>
              </a:rPr>
              <a:t>, где требуется много людей владеющих и умеющих донести нужную информацию до большого количества участников.</a:t>
            </a:r>
          </a:p>
          <a:p>
            <a:pPr indent="442913" algn="just"/>
            <a:r>
              <a:rPr lang="ru-RU" sz="1700" dirty="0">
                <a:latin typeface="Georgia" pitchFamily="18" charset="0"/>
              </a:rPr>
              <a:t>В библиотеках района проводится немало мероприятий с участием наших замечательных волонтеров, а впереди, в рамках реализации наших творческих проектов, еще много самых разнообразных встреч с библиотечными добровольцами. Особенно это актуально в Год волонтера. Надеемся, что привлечение волонтёров, особенно из числа молодёжи, к участию в библиотечной жизни будет способствовать развитию добровольческих инициатив в сфере библиотечного </a:t>
            </a:r>
            <a:r>
              <a:rPr lang="ru-RU" sz="1700" dirty="0" err="1">
                <a:latin typeface="Georgia" pitchFamily="18" charset="0"/>
              </a:rPr>
              <a:t>волонтерства</a:t>
            </a:r>
            <a:r>
              <a:rPr lang="ru-RU" sz="1700" dirty="0">
                <a:latin typeface="Georgia" pitchFamily="18" charset="0"/>
              </a:rPr>
              <a:t>, увеличению количества волонтёров в библиотеке, число проводимых мероприятий и свежих идей</a:t>
            </a:r>
            <a:r>
              <a:rPr lang="ru-RU" sz="1700" dirty="0" smtClean="0">
                <a:latin typeface="Georgia" pitchFamily="18" charset="0"/>
              </a:rPr>
              <a:t>.</a:t>
            </a:r>
            <a:endParaRPr lang="ru-RU" sz="1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63" y="5373216"/>
            <a:ext cx="1973655" cy="1480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7252" y="1196752"/>
            <a:ext cx="80692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1 </a:t>
            </a:r>
            <a:r>
              <a:rPr lang="ru-RU" b="1" dirty="0">
                <a:latin typeface="Georgia" pitchFamily="18" charset="0"/>
              </a:rPr>
              <a:t>этап - организационный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>
                <a:latin typeface="Georgia" pitchFamily="18" charset="0"/>
              </a:rPr>
              <a:t>рамках реализации проекта  планируется из числа волонтёров создать инициативную группу, которая будет заниматься продвижением новых идей.   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Georgia" pitchFamily="18" charset="0"/>
              </a:rPr>
              <a:t>Реклама будет размещена в СМИ, на сайте библиотеки, в социальных сетях. </a:t>
            </a:r>
            <a:endParaRPr lang="ru-RU" dirty="0" smtClean="0">
              <a:latin typeface="Georgia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atin typeface="Georgia" pitchFamily="18" charset="0"/>
              </a:rPr>
              <a:t>Разработка </a:t>
            </a:r>
            <a:r>
              <a:rPr lang="ru-RU" dirty="0">
                <a:latin typeface="Georgia" pitchFamily="18" charset="0"/>
              </a:rPr>
              <a:t>логотипа и девиза. Распределение обязанностей среди волонтёров (ответственные за своевременное заполнение документации, за размещение информации на сайт библиотеки и </a:t>
            </a:r>
            <a:r>
              <a:rPr lang="ru-RU" dirty="0" err="1">
                <a:latin typeface="Georgia" pitchFamily="18" charset="0"/>
              </a:rPr>
              <a:t>соцсети</a:t>
            </a:r>
            <a:r>
              <a:rPr lang="ru-RU" dirty="0">
                <a:latin typeface="Georgia" pitchFamily="18" charset="0"/>
              </a:rPr>
              <a:t>, редколлегия т.д.).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Georgia" pitchFamily="18" charset="0"/>
              </a:rPr>
              <a:t>Разработка плана мероприятий инициативной группой.        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505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8277" y="53938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Проект «Культурный волонтёр» будет реализован в 3 </a:t>
            </a:r>
            <a:r>
              <a:rPr lang="ru-RU" dirty="0" smtClean="0">
                <a:latin typeface="Georgia" pitchFamily="18" charset="0"/>
              </a:rPr>
              <a:t>этапа</a:t>
            </a:r>
            <a:r>
              <a:rPr lang="ru-RU" dirty="0">
                <a:latin typeface="Georg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588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25789" cy="6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61247"/>
            <a:ext cx="2122947" cy="1592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88640"/>
            <a:ext cx="8064896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2 </a:t>
            </a:r>
            <a:r>
              <a:rPr lang="ru-RU" b="1" dirty="0">
                <a:latin typeface="Georgia" pitchFamily="18" charset="0"/>
              </a:rPr>
              <a:t>этап – </a:t>
            </a:r>
            <a:r>
              <a:rPr lang="ru-RU" b="1" dirty="0" smtClean="0">
                <a:latin typeface="Georgia" pitchFamily="18" charset="0"/>
              </a:rPr>
              <a:t>основной</a:t>
            </a:r>
            <a:endParaRPr lang="ru-RU" sz="500" b="1" dirty="0" smtClean="0">
              <a:latin typeface="Georgia" pitchFamily="18" charset="0"/>
            </a:endParaRPr>
          </a:p>
          <a:p>
            <a:pPr algn="ctr"/>
            <a:endParaRPr lang="ru-RU" sz="500" b="1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Литературные </a:t>
            </a:r>
            <a:r>
              <a:rPr lang="ru-RU" sz="1700" dirty="0">
                <a:latin typeface="Georgia" pitchFamily="18" charset="0"/>
              </a:rPr>
              <a:t>радиопередачи 2 раза в неделю.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>
                <a:latin typeface="Georgia" pitchFamily="18" charset="0"/>
              </a:rPr>
              <a:t>Организация волонтерами акций по уборке и благоустройству территорий, посадке деревьев «Сделать добро природе», «Посади дерево и сохрани его».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>
                <a:latin typeface="Georgia" pitchFamily="18" charset="0"/>
              </a:rPr>
              <a:t>Проведение акций на продвижение книги и чтения, формирование интереса молодёжи к чтению, организация и проведение интеллектуальных десантов «Библиотека для поколения NEXT», </a:t>
            </a:r>
            <a:r>
              <a:rPr lang="ru-RU" sz="1700" dirty="0" err="1">
                <a:latin typeface="Georgia" pitchFamily="18" charset="0"/>
              </a:rPr>
              <a:t>квестов</a:t>
            </a:r>
            <a:r>
              <a:rPr lang="ru-RU" sz="1700" dirty="0">
                <a:latin typeface="Georgia" pitchFamily="18" charset="0"/>
              </a:rPr>
              <a:t> «Литературный пикник», экскурсий по библиотеке, рекламных акций «Запишись в библиотеку», «Библиотека приглашает», «Как пройти в библиотеку?», «</a:t>
            </a:r>
            <a:r>
              <a:rPr lang="ru-RU" sz="1700" dirty="0" err="1">
                <a:latin typeface="Georgia" pitchFamily="18" charset="0"/>
              </a:rPr>
              <a:t>Селфи</a:t>
            </a:r>
            <a:r>
              <a:rPr lang="ru-RU" sz="1700" dirty="0">
                <a:latin typeface="Georgia" pitchFamily="18" charset="0"/>
              </a:rPr>
              <a:t> с любимой книгой», распространение рекламных листовок; Акция чтения «Книжная </a:t>
            </a:r>
            <a:r>
              <a:rPr lang="ru-RU" sz="1700" dirty="0" err="1">
                <a:latin typeface="Georgia" pitchFamily="18" charset="0"/>
              </a:rPr>
              <a:t>ПАРКовка</a:t>
            </a:r>
            <a:r>
              <a:rPr lang="ru-RU" sz="1700" dirty="0">
                <a:latin typeface="Georgia" pitchFamily="18" charset="0"/>
              </a:rPr>
              <a:t>», </a:t>
            </a:r>
            <a:r>
              <a:rPr lang="ru-RU" sz="1700" dirty="0" smtClean="0">
                <a:latin typeface="Georgia" pitchFamily="18" charset="0"/>
              </a:rPr>
              <a:t>Акция </a:t>
            </a:r>
            <a:r>
              <a:rPr lang="ru-RU" sz="1700" dirty="0">
                <a:latin typeface="Georgia" pitchFamily="18" charset="0"/>
              </a:rPr>
              <a:t>чтения по цепочке «Читаем Пушкина</a:t>
            </a:r>
            <a:r>
              <a:rPr lang="ru-RU" sz="1700" dirty="0" smtClean="0">
                <a:latin typeface="Georgia" pitchFamily="18" charset="0"/>
              </a:rPr>
              <a:t>».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>
                <a:latin typeface="Georgia" pitchFamily="18" charset="0"/>
              </a:rPr>
              <a:t>Марафон добрых дел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Развитие  </a:t>
            </a:r>
            <a:r>
              <a:rPr lang="ru-RU" sz="1700" dirty="0">
                <a:latin typeface="Georgia" pitchFamily="18" charset="0"/>
              </a:rPr>
              <a:t>волонтёрского </a:t>
            </a:r>
            <a:r>
              <a:rPr lang="ru-RU" sz="1700" dirty="0" err="1">
                <a:latin typeface="Georgia" pitchFamily="18" charset="0"/>
              </a:rPr>
              <a:t>книгоношества</a:t>
            </a:r>
            <a:r>
              <a:rPr lang="ru-RU" sz="1700" dirty="0">
                <a:latin typeface="Georgia" pitchFamily="18" charset="0"/>
              </a:rPr>
              <a:t> «Книга на дом».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>
                <a:latin typeface="Georgia" pitchFamily="18" charset="0"/>
              </a:rPr>
              <a:t>День волонтёра в библиотеке «Библиотека – место встречи волонтёров</a:t>
            </a:r>
            <a:r>
              <a:rPr lang="ru-RU" sz="1700" dirty="0" smtClean="0">
                <a:latin typeface="Georgia" pitchFamily="18" charset="0"/>
              </a:rPr>
              <a:t>».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Тест-опрос </a:t>
            </a:r>
            <a:r>
              <a:rPr lang="ru-RU" sz="1700" dirty="0">
                <a:latin typeface="Georgia" pitchFamily="18" charset="0"/>
              </a:rPr>
              <a:t>«Волонтёр»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>
                <a:latin typeface="Georgia" pitchFamily="18" charset="0"/>
              </a:rPr>
              <a:t>Туристический </a:t>
            </a:r>
            <a:r>
              <a:rPr lang="ru-RU" sz="1700" dirty="0" err="1">
                <a:latin typeface="Georgia" pitchFamily="18" charset="0"/>
              </a:rPr>
              <a:t>квест</a:t>
            </a:r>
            <a:r>
              <a:rPr lang="ru-RU" sz="1700" dirty="0">
                <a:latin typeface="Georgia" pitchFamily="18" charset="0"/>
              </a:rPr>
              <a:t> по поселениям Черемховского района «Исторические тропы».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Конкурс </a:t>
            </a:r>
            <a:r>
              <a:rPr lang="ru-RU" sz="1700" dirty="0">
                <a:latin typeface="Georgia" pitchFamily="18" charset="0"/>
              </a:rPr>
              <a:t>плакатов «Волонтёр России».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>
                <a:latin typeface="Georgia" pitchFamily="18" charset="0"/>
              </a:rPr>
              <a:t>Разработка </a:t>
            </a:r>
            <a:r>
              <a:rPr lang="ru-RU" sz="1700" dirty="0" smtClean="0">
                <a:latin typeface="Georgia" pitchFamily="18" charset="0"/>
              </a:rPr>
              <a:t>и печать </a:t>
            </a:r>
            <a:r>
              <a:rPr lang="ru-RU" sz="1700" dirty="0" err="1" smtClean="0">
                <a:latin typeface="Georgia" pitchFamily="18" charset="0"/>
              </a:rPr>
              <a:t>банера</a:t>
            </a:r>
            <a:r>
              <a:rPr lang="ru-RU" sz="1700" dirty="0" smtClean="0">
                <a:latin typeface="Georgia" pitchFamily="18" charset="0"/>
              </a:rPr>
              <a:t> </a:t>
            </a:r>
            <a:r>
              <a:rPr lang="ru-RU" sz="1700" dirty="0">
                <a:latin typeface="Georgia" pitchFamily="18" charset="0"/>
              </a:rPr>
              <a:t>о волонтёрах, о </a:t>
            </a:r>
            <a:r>
              <a:rPr lang="ru-RU" sz="1700" dirty="0" smtClean="0">
                <a:latin typeface="Georgia" pitchFamily="18" charset="0"/>
              </a:rPr>
              <a:t>деятельности</a:t>
            </a:r>
          </a:p>
          <a:p>
            <a:pPr algn="just"/>
            <a:r>
              <a:rPr lang="ru-RU" sz="1700" dirty="0" smtClean="0">
                <a:latin typeface="Georgia" pitchFamily="18" charset="0"/>
              </a:rPr>
              <a:t>      «Культурного </a:t>
            </a:r>
            <a:r>
              <a:rPr lang="ru-RU" sz="1700" dirty="0">
                <a:latin typeface="Georgia" pitchFamily="18" charset="0"/>
              </a:rPr>
              <a:t>волонтёра</a:t>
            </a:r>
            <a:r>
              <a:rPr lang="ru-RU" sz="1700" dirty="0" smtClean="0">
                <a:latin typeface="Georgia" pitchFamily="18" charset="0"/>
              </a:rPr>
              <a:t>».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Издание </a:t>
            </a:r>
            <a:r>
              <a:rPr lang="ru-RU" sz="1700" dirty="0">
                <a:latin typeface="Georgia" pitchFamily="18" charset="0"/>
              </a:rPr>
              <a:t>сборника идей волонтёров «Сундучок идей</a:t>
            </a:r>
            <a:r>
              <a:rPr lang="ru-RU" sz="1700" dirty="0" smtClean="0">
                <a:latin typeface="Georgia" pitchFamily="18" charset="0"/>
              </a:rPr>
              <a:t>».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Создание </a:t>
            </a:r>
            <a:r>
              <a:rPr lang="ru-RU" sz="1700" dirty="0">
                <a:latin typeface="Georgia" pitchFamily="18" charset="0"/>
              </a:rPr>
              <a:t>единой БД о волонтёрах Черемховского района</a:t>
            </a:r>
            <a:r>
              <a:rPr lang="ru-RU" sz="1700" dirty="0" smtClean="0">
                <a:latin typeface="Georgia" pitchFamily="18" charset="0"/>
              </a:rPr>
              <a:t>.</a:t>
            </a:r>
            <a:endParaRPr lang="ru-RU" sz="1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23" y="4855235"/>
            <a:ext cx="2664296" cy="199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1667" y="688871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3 </a:t>
            </a:r>
            <a:r>
              <a:rPr lang="ru-RU" b="1" dirty="0">
                <a:latin typeface="Georgia" pitchFamily="18" charset="0"/>
              </a:rPr>
              <a:t>этап – заключительный</a:t>
            </a:r>
          </a:p>
          <a:p>
            <a:pPr algn="just"/>
            <a:endParaRPr lang="ru-RU" dirty="0" smtClean="0">
              <a:latin typeface="Georgia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atin typeface="Georgia" pitchFamily="18" charset="0"/>
              </a:rPr>
              <a:t>Литературный </a:t>
            </a:r>
            <a:r>
              <a:rPr lang="ru-RU" dirty="0">
                <a:latin typeface="Georgia" pitchFamily="18" charset="0"/>
              </a:rPr>
              <a:t>бульвар «Веселый карнавал литературных героев».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Georgia" pitchFamily="18" charset="0"/>
              </a:rPr>
              <a:t>Подведение итогов работы проекта «Культурный волонтёр».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Georgia" pitchFamily="18" charset="0"/>
              </a:rPr>
              <a:t>Освещение в СМИ, на сайте библиотеки и социальных сетях.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Georgia" pitchFamily="18" charset="0"/>
              </a:rPr>
              <a:t>Привлечение новых волонтёров.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Georgia" pitchFamily="18" charset="0"/>
              </a:rPr>
              <a:t>БД «Волонтёры Черемховского района».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Georgia" pitchFamily="18" charset="0"/>
              </a:rPr>
              <a:t>Вручение участникам проекта «Личных книжек волонтёра».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2028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0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36184"/>
            <a:ext cx="1619672" cy="1214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417512"/>
            <a:ext cx="7776864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Ссылки на страницы проекта: </a:t>
            </a:r>
            <a:endParaRPr lang="ru-RU" b="1" dirty="0" smtClean="0">
              <a:latin typeface="Georgia" pitchFamily="18" charset="0"/>
            </a:endParaRPr>
          </a:p>
          <a:p>
            <a:endParaRPr lang="ru-RU" sz="500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Информационно </a:t>
            </a:r>
            <a:r>
              <a:rPr lang="ru-RU" dirty="0">
                <a:latin typeface="Georgia" pitchFamily="18" charset="0"/>
              </a:rPr>
              <a:t>– профилактическая акция «Чем больше куришь, тем меньше тебе осталось жить», приуроченную Международному дню отказа от курения </a:t>
            </a:r>
            <a:r>
              <a:rPr lang="ru-RU" dirty="0">
                <a:latin typeface="Georgia" pitchFamily="18" charset="0"/>
                <a:hlinkClick r:id="rId5"/>
              </a:rPr>
              <a:t>https://ok.ru/profile/561309768170/statuses/67674404028650</a:t>
            </a:r>
            <a:r>
              <a:rPr lang="ru-RU" dirty="0" smtClean="0">
                <a:latin typeface="Georgia" pitchFamily="18" charset="0"/>
              </a:rPr>
              <a:t>,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Общероссийская акция «Дарите книги с любовью» </a:t>
            </a:r>
            <a:r>
              <a:rPr lang="ru-RU" dirty="0">
                <a:latin typeface="Georgia" pitchFamily="18" charset="0"/>
                <a:hlinkClick r:id="rId6"/>
              </a:rPr>
              <a:t>https://ok.ru/profile/561309768170/statuses/68226810314986</a:t>
            </a:r>
            <a:r>
              <a:rPr lang="ru-RU" dirty="0" smtClean="0">
                <a:latin typeface="Georgia" pitchFamily="18" charset="0"/>
              </a:rPr>
              <a:t>,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Литературный карнавал «Самый сказочный писатель» </a:t>
            </a:r>
            <a:r>
              <a:rPr lang="ru-RU" dirty="0">
                <a:latin typeface="Georgia" pitchFamily="18" charset="0"/>
                <a:hlinkClick r:id="rId7"/>
              </a:rPr>
              <a:t>https://ok.ru/profile/561309768170/statuses/68321207714026</a:t>
            </a:r>
            <a:r>
              <a:rPr lang="ru-RU" dirty="0" smtClean="0">
                <a:latin typeface="Georgia" pitchFamily="18" charset="0"/>
              </a:rPr>
              <a:t>,</a:t>
            </a:r>
          </a:p>
          <a:p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Круглый стол "Жизнь прекрасна без вредных привычек" </a:t>
            </a:r>
            <a:r>
              <a:rPr lang="ru-RU" dirty="0">
                <a:latin typeface="Georgia" pitchFamily="18" charset="0"/>
                <a:hlinkClick r:id="rId8"/>
              </a:rPr>
              <a:t>https://</a:t>
            </a:r>
            <a:r>
              <a:rPr lang="ru-RU" dirty="0" smtClean="0">
                <a:latin typeface="Georgia" pitchFamily="18" charset="0"/>
                <a:hlinkClick r:id="rId8"/>
              </a:rPr>
              <a:t>ok.ru/profile/561309768170/statuses/68509993533674</a:t>
            </a:r>
            <a:r>
              <a:rPr lang="ru-RU" dirty="0" smtClean="0">
                <a:latin typeface="Georgia" pitchFamily="18" charset="0"/>
              </a:rPr>
              <a:t>,</a:t>
            </a:r>
          </a:p>
          <a:p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Литературный бульвар "Я в гости к Пушкину спешу..." </a:t>
            </a:r>
            <a:r>
              <a:rPr lang="ru-RU" dirty="0">
                <a:latin typeface="Georgia" pitchFamily="18" charset="0"/>
                <a:hlinkClick r:id="rId9"/>
              </a:rPr>
              <a:t>https://ok.ru/profile/561309768170/statuses/68572000026858</a:t>
            </a:r>
            <a:r>
              <a:rPr lang="ru-RU" dirty="0" smtClean="0">
                <a:latin typeface="Georgia" pitchFamily="18" charset="0"/>
              </a:rPr>
              <a:t>,</a:t>
            </a:r>
          </a:p>
          <a:p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Районный фестиваль детского творчества "Радуга детских талантов" </a:t>
            </a:r>
            <a:r>
              <a:rPr lang="ru-RU" dirty="0">
                <a:latin typeface="Georgia" pitchFamily="18" charset="0"/>
                <a:hlinkClick r:id="rId10"/>
              </a:rPr>
              <a:t>https://ok.ru/group/54435171860719/topic/68592254129647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871</TotalTime>
  <Words>925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Культурный волонтёр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Культурный волонтёр</dc:title>
  <dc:creator>Алена</dc:creator>
  <cp:lastModifiedBy>Алена</cp:lastModifiedBy>
  <cp:revision>18</cp:revision>
  <dcterms:created xsi:type="dcterms:W3CDTF">2018-06-26T07:46:18Z</dcterms:created>
  <dcterms:modified xsi:type="dcterms:W3CDTF">2018-06-29T07:11:20Z</dcterms:modified>
</cp:coreProperties>
</file>