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3" r:id="rId3"/>
    <p:sldId id="257" r:id="rId4"/>
    <p:sldId id="264" r:id="rId5"/>
    <p:sldId id="258" r:id="rId6"/>
    <p:sldId id="261" r:id="rId7"/>
    <p:sldId id="260" r:id="rId8"/>
    <p:sldId id="262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741" autoAdjust="0"/>
  </p:normalViewPr>
  <p:slideViewPr>
    <p:cSldViewPr>
      <p:cViewPr varScale="1">
        <p:scale>
          <a:sx n="74" d="100"/>
          <a:sy n="74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63805-EAA3-4661-B7C0-9CDA08E91E72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FF2CA-9E3F-422D-B269-830A82BE3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186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Региональный центр </a:t>
            </a:r>
            <a:r>
              <a:rPr lang="ru-RU" dirty="0" err="1" smtClean="0"/>
              <a:t>развидия</a:t>
            </a:r>
            <a:r>
              <a:rPr lang="ru-RU" dirty="0" smtClean="0"/>
              <a:t> добровольческой деятельности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FF2CA-9E3F-422D-B269-830A82BE385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074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b="0" i="0" dirty="0" smtClean="0">
                <a:effectLst/>
                <a:latin typeface="Arial"/>
              </a:rPr>
              <a:t>привлечения населения к активным занятиям </a:t>
            </a:r>
          </a:p>
          <a:p>
            <a:pPr algn="l"/>
            <a:r>
              <a:rPr lang="ru-RU" b="0" i="0" dirty="0" smtClean="0">
                <a:effectLst/>
                <a:latin typeface="Arial"/>
              </a:rPr>
              <a:t>физкультурой и спортом</a:t>
            </a:r>
          </a:p>
          <a:p>
            <a:pPr algn="l"/>
            <a:r>
              <a:rPr lang="ru-RU" b="0" i="0" dirty="0" smtClean="0">
                <a:effectLst/>
                <a:latin typeface="Arial"/>
              </a:rPr>
              <a:t>Цель: улучшение качества жизни пожилых и женщин с  онкологическим диагнозом , </a:t>
            </a:r>
          </a:p>
          <a:p>
            <a:pPr algn="l"/>
            <a:r>
              <a:rPr lang="ru-RU" b="0" i="0" dirty="0" smtClean="0">
                <a:effectLst/>
                <a:latin typeface="Arial"/>
              </a:rPr>
              <a:t>привлечения населения к активным занятиям </a:t>
            </a:r>
          </a:p>
          <a:p>
            <a:pPr algn="l"/>
            <a:r>
              <a:rPr lang="ru-RU" b="0" i="0" dirty="0" smtClean="0">
                <a:effectLst/>
                <a:latin typeface="Arial"/>
              </a:rPr>
              <a:t>физкультурой и спортом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привлечения населения к активным занятиям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физкультурой и спортом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привлечения населения к активным занятиям физкультурой и спортом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FF2CA-9E3F-422D-B269-830A82BE385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635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Целевая аудитория: женщины с диагнозом рак молочной железы, пожилые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FF2CA-9E3F-422D-B269-830A82BE385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364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FF2CA-9E3F-422D-B269-830A82BE385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01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Тренировка </a:t>
            </a:r>
            <a:r>
              <a:rPr lang="ru-RU" dirty="0" err="1" smtClean="0"/>
              <a:t>флеш</a:t>
            </a:r>
            <a:r>
              <a:rPr lang="ru-RU" dirty="0" smtClean="0"/>
              <a:t>-моб на набережной реки Волги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FF2CA-9E3F-422D-B269-830A82BE385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11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Москва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FF2CA-9E3F-422D-B269-830A82BE385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395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EAAC5-D2D2-443D-BA42-65624F5CCAEC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B113-C848-4BBD-A6F3-B6196065A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2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EAAC5-D2D2-443D-BA42-65624F5CCAEC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B113-C848-4BBD-A6F3-B6196065A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145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EAAC5-D2D2-443D-BA42-65624F5CCAEC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B113-C848-4BBD-A6F3-B6196065A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642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EAAC5-D2D2-443D-BA42-65624F5CCAEC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B113-C848-4BBD-A6F3-B6196065A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91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EAAC5-D2D2-443D-BA42-65624F5CCAEC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B113-C848-4BBD-A6F3-B6196065A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536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EAAC5-D2D2-443D-BA42-65624F5CCAEC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B113-C848-4BBD-A6F3-B6196065A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395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EAAC5-D2D2-443D-BA42-65624F5CCAEC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B113-C848-4BBD-A6F3-B6196065A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079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EAAC5-D2D2-443D-BA42-65624F5CCAEC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B113-C848-4BBD-A6F3-B6196065A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83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EAAC5-D2D2-443D-BA42-65624F5CCAEC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B113-C848-4BBD-A6F3-B6196065A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843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EAAC5-D2D2-443D-BA42-65624F5CCAEC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B113-C848-4BBD-A6F3-B6196065A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486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EAAC5-D2D2-443D-BA42-65624F5CCAEC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B113-C848-4BBD-A6F3-B6196065A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592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EAAC5-D2D2-443D-BA42-65624F5CCAEC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CB113-C848-4BBD-A6F3-B6196065A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18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12" Type="http://schemas.openxmlformats.org/officeDocument/2006/relationships/image" Target="../media/image4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44673" y="850280"/>
            <a:ext cx="6858000" cy="514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5" y="332657"/>
            <a:ext cx="446449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C00000"/>
                </a:solidFill>
              </a:rPr>
              <a:t>К здоровью легким </a:t>
            </a:r>
            <a:r>
              <a:rPr lang="ru-RU" sz="2000" b="1" dirty="0" smtClean="0">
                <a:solidFill>
                  <a:srgbClr val="C00000"/>
                </a:solidFill>
              </a:rPr>
              <a:t>шагом</a:t>
            </a:r>
          </a:p>
          <a:p>
            <a:pPr lvl="0" algn="ctr"/>
            <a:r>
              <a:rPr lang="ru-RU" sz="2000" b="1" dirty="0" smtClean="0">
                <a:solidFill>
                  <a:srgbClr val="C00000"/>
                </a:solidFill>
              </a:rPr>
              <a:t>        </a:t>
            </a:r>
          </a:p>
          <a:p>
            <a:pPr lvl="0" algn="ctr"/>
            <a:endParaRPr lang="ru-RU" sz="2000" b="1" dirty="0">
              <a:solidFill>
                <a:srgbClr val="C00000"/>
              </a:solidFill>
            </a:endParaRPr>
          </a:p>
          <a:p>
            <a:pPr lvl="0" algn="ctr"/>
            <a:endParaRPr lang="ru-RU" sz="2000" b="1" dirty="0" smtClean="0">
              <a:solidFill>
                <a:srgbClr val="C00000"/>
              </a:solidFill>
            </a:endParaRPr>
          </a:p>
          <a:p>
            <a:pPr lvl="0" algn="ctr"/>
            <a:endParaRPr lang="ru-RU" sz="2000" b="1" dirty="0">
              <a:solidFill>
                <a:srgbClr val="C00000"/>
              </a:solidFill>
            </a:endParaRPr>
          </a:p>
          <a:p>
            <a:pPr lvl="0" algn="ctr"/>
            <a:endParaRPr lang="ru-RU" sz="2000" b="1" dirty="0" smtClean="0">
              <a:solidFill>
                <a:srgbClr val="C00000"/>
              </a:solidFill>
            </a:endParaRPr>
          </a:p>
          <a:p>
            <a:pPr lvl="0" algn="ctr"/>
            <a:endParaRPr lang="ru-RU" sz="2000" b="1" dirty="0">
              <a:solidFill>
                <a:srgbClr val="C00000"/>
              </a:solidFill>
            </a:endParaRPr>
          </a:p>
          <a:p>
            <a:pPr lvl="0" algn="ctr"/>
            <a:endParaRPr lang="ru-RU" sz="2000" b="1" dirty="0" smtClean="0">
              <a:solidFill>
                <a:srgbClr val="C00000"/>
              </a:solidFill>
            </a:endParaRPr>
          </a:p>
          <a:p>
            <a:pPr lvl="0" algn="ctr"/>
            <a:endParaRPr lang="ru-RU" sz="2000" b="1" dirty="0">
              <a:solidFill>
                <a:srgbClr val="C00000"/>
              </a:solidFill>
            </a:endParaRPr>
          </a:p>
          <a:p>
            <a:pPr lvl="0" algn="ctr"/>
            <a:endParaRPr lang="ru-RU" sz="2000" b="1" dirty="0" smtClean="0">
              <a:solidFill>
                <a:srgbClr val="C00000"/>
              </a:solidFill>
            </a:endParaRPr>
          </a:p>
          <a:p>
            <a:pPr lvl="0" algn="ctr"/>
            <a:r>
              <a:rPr lang="ru-RU" sz="2000" b="1" dirty="0" smtClean="0">
                <a:solidFill>
                  <a:srgbClr val="C00000"/>
                </a:solidFill>
              </a:rPr>
              <a:t>  </a:t>
            </a: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5292080" y="1678161"/>
            <a:ext cx="30963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Социальный проект </a:t>
            </a:r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здоровью легким шагом»</a:t>
            </a:r>
          </a:p>
          <a:p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 flipH="1">
            <a:off x="927846" y="5752712"/>
            <a:ext cx="28520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 Кострома, 2019</a:t>
            </a:r>
            <a:endParaRPr lang="ru-RU" dirty="0"/>
          </a:p>
        </p:txBody>
      </p:sp>
      <p:pic>
        <p:nvPicPr>
          <p:cNvPr id="7172" name="Picture 4" descr="На изображении может находиться: 12 человек, люди улыбаются, люди стоят, небо и на улиц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09" y="4077072"/>
            <a:ext cx="3240361" cy="243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flipH="1">
            <a:off x="5508103" y="2852936"/>
            <a:ext cx="33843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Надежда Антипина</a:t>
            </a:r>
          </a:p>
          <a:p>
            <a:pPr algn="r"/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Инструктор оздоровительной</a:t>
            </a:r>
          </a:p>
          <a:p>
            <a:pPr algn="r"/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(скандинавской) ходьбы, </a:t>
            </a:r>
            <a:r>
              <a:rPr lang="ru-RU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кпн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92079" y="836712"/>
            <a:ext cx="33843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10423"/>
                </a:solidFill>
                <a:latin typeface="PT Sans"/>
              </a:rPr>
              <a:t> </a:t>
            </a:r>
            <a:r>
              <a:rPr lang="ru-RU" sz="1400" b="1" i="1" dirty="0" smtClean="0">
                <a:solidFill>
                  <a:srgbClr val="010423"/>
                </a:solidFill>
                <a:latin typeface="PT Sans"/>
              </a:rPr>
              <a:t>Волонтёр </a:t>
            </a:r>
            <a:r>
              <a:rPr lang="ru-RU" sz="1400" b="1" i="1" dirty="0">
                <a:solidFill>
                  <a:srgbClr val="010423"/>
                </a:solidFill>
                <a:latin typeface="PT Sans"/>
              </a:rPr>
              <a:t>«серебряного» возраста</a:t>
            </a:r>
            <a:endParaRPr lang="ru-RU" sz="1400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156078" y="188640"/>
            <a:ext cx="38084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/>
              </a:rPr>
              <a:t>Региональный центр развития добровольческой деятельности</a:t>
            </a:r>
            <a:r>
              <a:rPr lang="ru-RU" sz="1400" dirty="0">
                <a:solidFill>
                  <a:srgbClr val="002060"/>
                </a:solidFill>
                <a:latin typeface="arial"/>
              </a:rPr>
              <a:t> в </a:t>
            </a:r>
            <a:r>
              <a:rPr lang="ru-RU" sz="1400" b="1" dirty="0">
                <a:solidFill>
                  <a:srgbClr val="002060"/>
                </a:solidFill>
                <a:latin typeface="arial"/>
              </a:rPr>
              <a:t>Костромской области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148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404664"/>
            <a:ext cx="5610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C00000"/>
                </a:solidFill>
              </a:rPr>
              <a:t>К здоровью легким шагом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302" y="604719"/>
            <a:ext cx="4969160" cy="354436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520" y="4149080"/>
            <a:ext cx="856895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dirty="0">
                <a:solidFill>
                  <a:srgbClr val="000000"/>
                </a:solidFill>
                <a:latin typeface="Times New Roman" pitchFamily="18"/>
                <a:ea typeface="Calibri"/>
                <a:cs typeface="Times New Roman" pitchFamily="18"/>
              </a:rPr>
              <a:t>Воздействие СХ на здоровье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/>
                <a:ea typeface="Calibri"/>
                <a:cs typeface="Times New Roman" pitchFamily="18"/>
              </a:rPr>
              <a:t>:                                               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/>
                <a:ea typeface="Calibri"/>
                <a:cs typeface="Times New Roman" pitchFamily="18"/>
              </a:rPr>
              <a:t>Щадящий вид активности</a:t>
            </a:r>
            <a:endParaRPr lang="ru-RU" sz="1600" b="1" dirty="0">
              <a:solidFill>
                <a:srgbClr val="C00000"/>
              </a:solidFill>
              <a:latin typeface="Times New Roman" pitchFamily="18"/>
              <a:ea typeface="Calibri"/>
              <a:cs typeface="Times New Roman" pitchFamily="18"/>
            </a:endParaRPr>
          </a:p>
          <a:p>
            <a:pPr marL="285750" lvl="0" indent="-285750" algn="just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dirty="0">
                <a:solidFill>
                  <a:srgbClr val="000000"/>
                </a:solidFill>
                <a:latin typeface="Times New Roman" pitchFamily="18"/>
                <a:ea typeface="Calibri"/>
                <a:cs typeface="Times New Roman" pitchFamily="18"/>
              </a:rPr>
              <a:t>работает более 90% всех  мышц тела</a:t>
            </a:r>
          </a:p>
          <a:p>
            <a:pPr marL="285750" lvl="0" indent="-285750" algn="just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dirty="0">
                <a:solidFill>
                  <a:srgbClr val="000000"/>
                </a:solidFill>
                <a:latin typeface="Times New Roman" pitchFamily="18"/>
                <a:ea typeface="Calibri"/>
                <a:cs typeface="Times New Roman" pitchFamily="18"/>
              </a:rPr>
              <a:t>снижает нагрузку на колени и позвоночник, способствует укреплению сердечно-сосудистой и дыхательной систем, помогает исправить осанку, развивает чувство баланса и повышает выносливость</a:t>
            </a:r>
          </a:p>
          <a:p>
            <a:pPr marL="285750" lvl="0" indent="-285750" algn="just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dirty="0">
                <a:solidFill>
                  <a:srgbClr val="000000"/>
                </a:solidFill>
                <a:latin typeface="Times New Roman" pitchFamily="18"/>
                <a:ea typeface="Calibri"/>
                <a:cs typeface="Times New Roman" pitchFamily="18"/>
              </a:rPr>
              <a:t>эффективное средство в решении проблемы борьбы с лишним весом (сжигается на 46% больше калорий, чем при ходьбе без палок при одинаковой скорости ходьбы, </a:t>
            </a:r>
            <a:r>
              <a:rPr lang="ru-RU" sz="1600" i="1" dirty="0">
                <a:solidFill>
                  <a:srgbClr val="000000"/>
                </a:solidFill>
                <a:latin typeface="Times New Roman" pitchFamily="18"/>
                <a:ea typeface="Calibri"/>
                <a:cs typeface="Times New Roman" pitchFamily="18"/>
              </a:rPr>
              <a:t>институт </a:t>
            </a:r>
            <a:r>
              <a:rPr lang="en-US" sz="1600" i="1" dirty="0">
                <a:solidFill>
                  <a:srgbClr val="000000"/>
                </a:solidFill>
                <a:latin typeface="Times New Roman" pitchFamily="18"/>
                <a:ea typeface="Calibri"/>
                <a:cs typeface="Times New Roman" pitchFamily="18"/>
              </a:rPr>
              <a:t>Cooper</a:t>
            </a:r>
            <a:r>
              <a:rPr lang="ru-RU" sz="1600" i="1" dirty="0">
                <a:solidFill>
                  <a:srgbClr val="000000"/>
                </a:solidFill>
                <a:latin typeface="Times New Roman" pitchFamily="18"/>
                <a:ea typeface="Calibri"/>
                <a:cs typeface="Times New Roman" pitchFamily="18"/>
              </a:rPr>
              <a:t>,</a:t>
            </a:r>
            <a:r>
              <a:rPr lang="en-US" sz="1600" i="1" dirty="0">
                <a:solidFill>
                  <a:srgbClr val="000000"/>
                </a:solidFill>
                <a:latin typeface="Times New Roman" pitchFamily="18"/>
                <a:ea typeface="Calibri"/>
                <a:cs typeface="Times New Roman" pitchFamily="18"/>
              </a:rPr>
              <a:t> Dallas</a:t>
            </a:r>
            <a:r>
              <a:rPr lang="ru-RU" sz="1600" i="1" dirty="0">
                <a:solidFill>
                  <a:srgbClr val="000000"/>
                </a:solidFill>
                <a:latin typeface="Times New Roman" pitchFamily="18"/>
                <a:ea typeface="Calibri"/>
                <a:cs typeface="Times New Roman" pitchFamily="18"/>
              </a:rPr>
              <a:t>, США</a:t>
            </a:r>
            <a:r>
              <a:rPr lang="ru-RU" sz="1600" i="1" dirty="0" smtClean="0">
                <a:solidFill>
                  <a:srgbClr val="000000"/>
                </a:solidFill>
                <a:latin typeface="Times New Roman" pitchFamily="18"/>
                <a:ea typeface="Calibri"/>
                <a:cs typeface="Times New Roman" pitchFamily="18"/>
              </a:rPr>
              <a:t>)</a:t>
            </a:r>
          </a:p>
          <a:p>
            <a:pPr lvl="0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dirty="0">
                <a:solidFill>
                  <a:srgbClr val="000000"/>
                </a:solidFill>
                <a:latin typeface="Times New Roman" pitchFamily="18"/>
                <a:ea typeface="Calibri"/>
                <a:cs typeface="Times New Roman" pitchFamily="18"/>
              </a:rPr>
              <a:t>Преимущества СХ: легко обучиться, не требуется дорогостоящее оборудование, возможны как групповые, так и индивидуальные занятия.</a:t>
            </a:r>
          </a:p>
          <a:p>
            <a:pPr lvl="0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600" i="1" dirty="0">
              <a:solidFill>
                <a:srgbClr val="000000"/>
              </a:solidFill>
              <a:latin typeface="Times New Roman" pitchFamily="18"/>
              <a:ea typeface="Calibri"/>
              <a:cs typeface="Times New Roman" pitchFamily="18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014075"/>
            <a:ext cx="6606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улучшение качества жизни пожилых 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женщин 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 онкологическим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диагнозом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C:\Users\Андрей\AppData\Local\Microsoft\Windows\Temporary Internet Files\Content.Word\IMG_512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83516"/>
            <a:ext cx="2664296" cy="23655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115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706091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Инструкторский </a:t>
            </a:r>
            <a:r>
              <a:rPr lang="ru-RU" sz="1800" b="1" dirty="0">
                <a:solidFill>
                  <a:srgbClr val="002060"/>
                </a:solidFill>
                <a:latin typeface="Times New Roman"/>
                <a:ea typeface="Times New Roman"/>
              </a:rPr>
              <a:t>курс Скандинавской </a:t>
            </a:r>
            <a:r>
              <a:rPr lang="ru-RU" sz="1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ходьбы Москва, 7-8 июня 2019г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На изображении может находиться: 21 человек, в том числе Ника Григорьева, Лана Раневская, ирина петрова, Елена Журавлева и Екатерина Кукушкина, люди улыбаются, люди сидят и в помещен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980729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81" y="4149080"/>
            <a:ext cx="2019672" cy="26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219340"/>
            <a:ext cx="3334748" cy="250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67944" y="2838420"/>
            <a:ext cx="4608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12529"/>
                </a:solidFill>
                <a:latin typeface="Times New Roman"/>
                <a:ea typeface="Times New Roman"/>
              </a:rPr>
              <a:t>Тренинг проводила инструктор категории «профи» Ирина Вдовина (Екатеринбург).</a:t>
            </a:r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700523" y="4149080"/>
            <a:ext cx="3427036" cy="2570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35118" y="1124744"/>
            <a:ext cx="49573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12529"/>
                </a:solidFill>
                <a:latin typeface="Times New Roman"/>
                <a:ea typeface="Times New Roman"/>
              </a:rPr>
              <a:t>Курс организован программой </a:t>
            </a:r>
            <a:r>
              <a:rPr lang="ru-RU" dirty="0">
                <a:solidFill>
                  <a:srgbClr val="212529"/>
                </a:solidFill>
                <a:latin typeface="Times New Roman"/>
                <a:ea typeface="Times New Roman"/>
              </a:rPr>
              <a:t>«Женское Здоровье</a:t>
            </a:r>
            <a:r>
              <a:rPr lang="ru-RU" dirty="0" smtClean="0">
                <a:solidFill>
                  <a:srgbClr val="212529"/>
                </a:solidFill>
                <a:latin typeface="Times New Roman"/>
                <a:ea typeface="Times New Roman"/>
              </a:rPr>
              <a:t>» - Москва </a:t>
            </a:r>
            <a:r>
              <a:rPr lang="ru-RU" dirty="0">
                <a:solidFill>
                  <a:srgbClr val="212529"/>
                </a:solidFill>
                <a:latin typeface="Times New Roman"/>
                <a:ea typeface="Times New Roman"/>
              </a:rPr>
              <a:t>в партнёрстве со школой СХ Насти Полетаевой (Компания </a:t>
            </a:r>
            <a:r>
              <a:rPr lang="en-US" dirty="0" err="1">
                <a:solidFill>
                  <a:srgbClr val="212529"/>
                </a:solidFill>
                <a:latin typeface="Times New Roman"/>
                <a:ea typeface="Times New Roman"/>
              </a:rPr>
              <a:t>Poletaeva</a:t>
            </a:r>
            <a:r>
              <a:rPr lang="ru-RU" dirty="0">
                <a:solidFill>
                  <a:srgbClr val="212529"/>
                </a:solidFill>
                <a:latin typeface="Times New Roman"/>
                <a:ea typeface="Times New Roman"/>
              </a:rPr>
              <a:t>&amp;</a:t>
            </a:r>
            <a:r>
              <a:rPr lang="en-US" dirty="0">
                <a:solidFill>
                  <a:srgbClr val="212529"/>
                </a:solidFill>
                <a:latin typeface="Times New Roman"/>
                <a:ea typeface="Times New Roman"/>
              </a:rPr>
              <a:t>Co</a:t>
            </a:r>
            <a:r>
              <a:rPr lang="ru-RU" dirty="0">
                <a:solidFill>
                  <a:srgbClr val="212529"/>
                </a:solidFill>
                <a:latin typeface="Times New Roman"/>
                <a:ea typeface="Times New Roman"/>
              </a:rPr>
              <a:t> «Школа Скандинавской Ходьбы») и благотворительной организацией «Вместе ради жизни».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529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На изображении может находиться: один или несколько человек и на улиц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7577"/>
            <a:ext cx="4176464" cy="278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5968" y="4125178"/>
            <a:ext cx="2303652" cy="3071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C:\Users\Андрей\AppData\Local\Microsoft\Windows\Temporary Internet Files\Content.Word\IMG_615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09120"/>
            <a:ext cx="2685281" cy="2139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Андрей\AppData\Local\Microsoft\Windows\Temporary Internet Files\Content.Word\WUMF111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748" y="2060848"/>
            <a:ext cx="3933365" cy="2215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Андрей\AppData\Local\Microsoft\Windows\Temporary Internet Files\Content.Word\IMG_512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99321" y="4761720"/>
            <a:ext cx="2332854" cy="182765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323528" y="404664"/>
            <a:ext cx="4680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C00000"/>
                </a:solidFill>
              </a:rPr>
              <a:t>К здоровью легким </a:t>
            </a:r>
            <a:r>
              <a:rPr lang="ru-RU" sz="2000" b="1" dirty="0" smtClean="0">
                <a:solidFill>
                  <a:srgbClr val="C00000"/>
                </a:solidFill>
              </a:rPr>
              <a:t>шагом - КОСТРОМА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908720"/>
            <a:ext cx="65344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Целевая аудитория: женщины с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диагнозом РМЖ,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пожилые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7470" y="4125178"/>
            <a:ext cx="2303652" cy="3071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887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22458" cy="49006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b="1" kern="18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Первый фестиваль по скандинавской ходьбе </a:t>
            </a:r>
            <a:r>
              <a:rPr lang="ru-RU" sz="2000" b="1" kern="18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Nordic-health</a:t>
            </a:r>
            <a:r>
              <a:rPr lang="ru-RU" sz="2000" b="1" kern="1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800" kern="1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(14 сентября 2019)</a:t>
            </a:r>
            <a:r>
              <a:rPr lang="ru-RU" sz="2000" kern="1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/>
            </a:r>
            <a:br>
              <a:rPr lang="ru-RU" sz="2000" kern="1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2000" kern="1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br>
              <a:rPr lang="ru-RU" sz="2000" kern="1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endParaRPr lang="ru-RU" sz="18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Нет описания фото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9390">
            <a:off x="6191298" y="4152290"/>
            <a:ext cx="194421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Нет описания фото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2505">
            <a:off x="7304082" y="4632222"/>
            <a:ext cx="1585665" cy="211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На изображении может находиться: 1 человек, улыбаетс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9" y="1460512"/>
            <a:ext cx="2074746" cy="276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Андрей\Desktop\69803664_2506896989403255_5021233157513412608_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521" y="1460512"/>
            <a:ext cx="1873621" cy="279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Андрей\Desktop\70103753_2506897509403203_8583491999322079232_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1559165"/>
            <a:ext cx="4025915" cy="268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ндрей\Desktop\70283035_2506891339403820_7016405711735226368_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22630"/>
            <a:ext cx="2736304" cy="182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C:\Users\Андрей\Downloads\0042_ALI_0602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865678"/>
            <a:ext cx="2664296" cy="17381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548680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kern="18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Организован при поддержке Московского отделения «Опора России» и Ассоциации частных клиник Москвы и ЦФО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8165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На изображении может находиться: один или несколько челове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56" y="4573008"/>
            <a:ext cx="3081807" cy="228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На изображении может находиться: 4 человека, люди улыбаются, люди стоят, небо, дерево, на улице и природ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3602"/>
            <a:ext cx="1923415" cy="25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На изображении может находиться: 1 человек, небо и на улиц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602" y="4461674"/>
            <a:ext cx="3152158" cy="236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На изображении может находиться: 4 человека, люди улыбаются, люди стоят, люди на сцене, обувь, борода и на улиц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3306048" cy="268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0956" y="188640"/>
            <a:ext cx="66032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/>
              </a:rPr>
              <a:t>Всероссийский</a:t>
            </a:r>
            <a:r>
              <a:rPr lang="ru-RU" b="1" dirty="0">
                <a:solidFill>
                  <a:srgbClr val="002060"/>
                </a:solidFill>
                <a:latin typeface="arial"/>
              </a:rPr>
              <a:t> день </a:t>
            </a:r>
            <a:r>
              <a:rPr lang="ru-RU" b="1" dirty="0" smtClean="0">
                <a:solidFill>
                  <a:srgbClr val="002060"/>
                </a:solidFill>
                <a:latin typeface="arial"/>
              </a:rPr>
              <a:t>ходьбы – 5 октября 2019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Активных костромичей приглашают к участию во всероссийском дне ходьбы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292" y="4022283"/>
            <a:ext cx="2339753" cy="280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0957" y="557972"/>
            <a:ext cx="63477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Организаторы </a:t>
            </a:r>
            <a:r>
              <a:rPr lang="ru-RU" sz="16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спортивного </a:t>
            </a:r>
            <a:r>
              <a:rPr lang="ru-RU" sz="16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дня: Олимпийский </a:t>
            </a:r>
            <a:r>
              <a:rPr lang="ru-RU" sz="16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комитет России, общественная организация «Олимпийский совет Костромской области» и региональный комитет по физической культуре и спорту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02602" y="2770065"/>
            <a:ext cx="55953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>
              <a:solidFill>
                <a:srgbClr val="444444"/>
              </a:solidFill>
              <a:latin typeface="Verdana"/>
            </a:endParaRPr>
          </a:p>
          <a:p>
            <a:r>
              <a:rPr lang="ru-RU" sz="1600" dirty="0" smtClean="0">
                <a:solidFill>
                  <a:srgbClr val="444444"/>
                </a:solidFill>
                <a:latin typeface="Verdana"/>
              </a:rPr>
              <a:t>«…</a:t>
            </a:r>
            <a:r>
              <a:rPr lang="ru-RU" sz="1600" i="1" dirty="0" smtClean="0">
                <a:solidFill>
                  <a:srgbClr val="444444"/>
                </a:solidFill>
                <a:latin typeface="Verdana"/>
              </a:rPr>
              <a:t>тренировки </a:t>
            </a:r>
            <a:r>
              <a:rPr lang="ru-RU" sz="1600" i="1" dirty="0">
                <a:solidFill>
                  <a:srgbClr val="444444"/>
                </a:solidFill>
                <a:latin typeface="Verdana"/>
              </a:rPr>
              <a:t>с координатором костромского отделения программы «Женское здоровье», участницей первого фестиваля по скандинавской ходьбе </a:t>
            </a:r>
            <a:r>
              <a:rPr lang="ru-RU" sz="1600" i="1" dirty="0" err="1">
                <a:solidFill>
                  <a:srgbClr val="444444"/>
                </a:solidFill>
                <a:latin typeface="Verdana"/>
              </a:rPr>
              <a:t>Nordic-health</a:t>
            </a:r>
            <a:r>
              <a:rPr lang="ru-RU" sz="1600" i="1" dirty="0">
                <a:solidFill>
                  <a:srgbClr val="444444"/>
                </a:solidFill>
                <a:latin typeface="Verdana"/>
              </a:rPr>
              <a:t> (г. Москва) Надеждой </a:t>
            </a:r>
            <a:r>
              <a:rPr lang="ru-RU" sz="1600" i="1" dirty="0" smtClean="0">
                <a:solidFill>
                  <a:srgbClr val="444444"/>
                </a:solidFill>
                <a:latin typeface="Verdana"/>
              </a:rPr>
              <a:t>Антипиной</a:t>
            </a:r>
            <a:r>
              <a:rPr lang="ru-RU" sz="1600" dirty="0" smtClean="0">
                <a:solidFill>
                  <a:srgbClr val="444444"/>
                </a:solidFill>
                <a:latin typeface="Verdana"/>
              </a:rPr>
              <a:t>…» </a:t>
            </a:r>
            <a:endParaRPr lang="ru-RU" sz="1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047" y="1603211"/>
            <a:ext cx="1137779" cy="660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355976" y="1556792"/>
            <a:ext cx="28083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000000"/>
                </a:solidFill>
                <a:latin typeface="Arial"/>
              </a:rPr>
              <a:t>5 октября в парке «</a:t>
            </a:r>
            <a:r>
              <a:rPr lang="ru-RU" sz="1500" b="1" dirty="0" err="1">
                <a:solidFill>
                  <a:srgbClr val="000000"/>
                </a:solidFill>
                <a:latin typeface="Arial"/>
              </a:rPr>
              <a:t>Берендеевка</a:t>
            </a:r>
            <a:r>
              <a:rPr lang="ru-RU" sz="1500" b="1" dirty="0">
                <a:solidFill>
                  <a:srgbClr val="000000"/>
                </a:solidFill>
                <a:latin typeface="Arial"/>
              </a:rPr>
              <a:t>» костромские пенсионеры примут участие в мастер-классе по скандинавской </a:t>
            </a:r>
            <a:r>
              <a:rPr lang="ru-RU" sz="1500" b="1" dirty="0" smtClean="0">
                <a:solidFill>
                  <a:srgbClr val="000000"/>
                </a:solidFill>
                <a:latin typeface="Arial"/>
              </a:rPr>
              <a:t>ходьбе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3587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5093" y="207840"/>
            <a:ext cx="6627387" cy="1209798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Helvetica"/>
              </a:rPr>
              <a:t>Фестиваль </a:t>
            </a:r>
            <a:r>
              <a:rPr lang="ru-RU" sz="1800" b="1" dirty="0">
                <a:solidFill>
                  <a:srgbClr val="002060"/>
                </a:solidFill>
                <a:latin typeface="Helvetica"/>
              </a:rPr>
              <a:t>детско-юношеского спорта «Вперед Россия</a:t>
            </a:r>
            <a:r>
              <a:rPr lang="ru-RU" sz="1800" b="1" dirty="0" smtClean="0">
                <a:solidFill>
                  <a:srgbClr val="002060"/>
                </a:solidFill>
                <a:latin typeface="Helvetica"/>
              </a:rPr>
              <a:t>»</a:t>
            </a:r>
            <a:br>
              <a:rPr lang="ru-RU" sz="1800" b="1" dirty="0" smtClean="0">
                <a:solidFill>
                  <a:srgbClr val="002060"/>
                </a:solidFill>
                <a:latin typeface="Helvetica"/>
              </a:rPr>
            </a:br>
            <a:r>
              <a:rPr lang="ru-RU" sz="1700" b="1" i="1" dirty="0" smtClean="0">
                <a:solidFill>
                  <a:srgbClr val="002060"/>
                </a:solidFill>
                <a:latin typeface="Helvetica"/>
              </a:rPr>
              <a:t> Конференция </a:t>
            </a:r>
            <a:r>
              <a:rPr lang="ru-RU" sz="17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«Актуальные </a:t>
            </a:r>
            <a:r>
              <a:rPr lang="ru-RU" sz="17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 популяризации физической культуры и спорта, здорового образа жизни среди детей, подростков и молодежи</a:t>
            </a:r>
            <a:r>
              <a:rPr lang="ru-RU" sz="17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 </a:t>
            </a:r>
            <a:r>
              <a:rPr lang="ru-RU" sz="17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 октября 2019г., Кострома).</a:t>
            </a: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7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На изображении может находиться: 6 человек, люди улыбаются, люди стоят и костю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88" y="2191817"/>
            <a:ext cx="4458054" cy="295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На изображении может находиться: 1 человек, стоит и обув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0808"/>
            <a:ext cx="3872038" cy="256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10800000" flipV="1">
            <a:off x="251520" y="5240819"/>
            <a:ext cx="4245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доклада: "</a:t>
            </a:r>
            <a:r>
              <a:rPr lang="ru-RU" b="1" dirty="0" smtClean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Северная </a:t>
            </a:r>
            <a:r>
              <a:rPr lang="ru-RU" b="1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(скандинавская ходьба) как средство реабилитации </a:t>
            </a:r>
            <a:r>
              <a:rPr lang="ru-RU" b="1" dirty="0" smtClean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женщин с </a:t>
            </a:r>
            <a:r>
              <a:rPr lang="ru-RU" b="1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РМЖ или легким шагом к здоровью"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 descr="На изображении может находиться: 2 человека, люди улыбаются, люди сидят, толпа и в помещени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115" y="4509120"/>
            <a:ext cx="3872038" cy="217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s://sun9-31.userapi.com/c845522/v845522641/a3c3a/nruWYeboN0A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05" y="207840"/>
            <a:ext cx="2048688" cy="178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8230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На изображении может находиться: 12 человек, люди улыбаются, люди стоят, небо и на улиц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4092071" cy="306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188640"/>
            <a:ext cx="72008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Международный день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борьбы против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рака, 15 октября 2019 года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3645024"/>
            <a:ext cx="504056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Тренировка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флеш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-моб на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Набережной  Волги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22627" y="4433559"/>
            <a:ext cx="2851903" cy="213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229" y="846627"/>
            <a:ext cx="4085772" cy="306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02300" y="5104387"/>
            <a:ext cx="2110118" cy="1186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https://cdn1.ozone.ru/multimedia/c1200/1020317488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21384672">
            <a:off x="5399360" y="4674787"/>
            <a:ext cx="1045256" cy="739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2" descr="https://cdn1.ozone.ru/multimedia/c1200/1020317488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322093">
            <a:off x="5412590" y="5674141"/>
            <a:ext cx="1143933" cy="809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2" descr="https://cdn1.ozone.ru/multimedia/c1200/1020317488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18582362">
            <a:off x="2797577" y="5441934"/>
            <a:ext cx="759836" cy="468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C:\Users\Андрей\AppData\Local\Microsoft\Windows\Temporary Internet Files\Content.Word\IMG_6444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14997"/>
            <a:ext cx="2036258" cy="19202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7417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На изображении может находиться: 4 человека, в том числе Надежда Юрасова, люди улыбаются, дерево, обувь, растение, на улице и природ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2511291"/>
            <a:ext cx="2815168" cy="211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7" y="260648"/>
            <a:ext cx="3168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C00000"/>
                </a:solidFill>
              </a:rPr>
              <a:t>К здоровью легким шагом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1" name="Рисунок 10" descr="C:\Users\Андрей\AppData\Local\Microsoft\Windows\Temporary Internet Files\Content.Word\IMG_650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733" y="4653136"/>
            <a:ext cx="2815168" cy="2022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Андрей\AppData\Local\Microsoft\Windows\Temporary Internet Files\Content.Word\IMG_650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16799" y="861799"/>
            <a:ext cx="1752001" cy="1271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Андрей\AppData\Local\Microsoft\Windows\Temporary Internet Files\Content.Word\IMG_651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633654" y="575609"/>
            <a:ext cx="2381250" cy="1785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Андрей\AppData\Local\Microsoft\Windows\Temporary Internet Files\Content.Word\IMG_652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64606"/>
            <a:ext cx="2520279" cy="1603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(с) Iain MacMillan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19489"/>
            <a:ext cx="2376264" cy="155382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 rot="10800000" flipV="1">
            <a:off x="467544" y="2432858"/>
            <a:ext cx="21602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333333"/>
                </a:solidFill>
                <a:latin typeface="PT Serif"/>
              </a:rPr>
              <a:t>      </a:t>
            </a:r>
            <a:r>
              <a:rPr lang="en-US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Abbey Road»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0800000" flipV="1">
            <a:off x="644050" y="6545090"/>
            <a:ext cx="1623693" cy="312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solidFill>
                  <a:prstClr val="black"/>
                </a:solidFill>
              </a:rPr>
              <a:t>         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Кострома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На изображении может находиться: один или несколько человек, люди стоят, небоскреб, небо и на улице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81" y="2950030"/>
            <a:ext cx="281631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 rot="10800000" flipV="1">
            <a:off x="467543" y="4510841"/>
            <a:ext cx="14924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 descr="C:\Users\Андрей\AppData\Local\Microsoft\Windows\Temporary Internet Files\Content.Word\IMG_6508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01" y="2511291"/>
            <a:ext cx="264160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C:\Users\Андрей\AppData\Local\Microsoft\Windows\Temporary Internet Files\Content.Word\IMG_6506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773" y="4864606"/>
            <a:ext cx="2343150" cy="1757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C:\Users\Андрей\AppData\Local\Microsoft\Windows\Temporary Internet Files\Content.Word\IMG_6443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703" y="806734"/>
            <a:ext cx="2114550" cy="1585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03907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434</Words>
  <Application>Microsoft Office PowerPoint</Application>
  <PresentationFormat>Экран (4:3)</PresentationFormat>
  <Paragraphs>67</Paragraphs>
  <Slides>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Инструкторский курс Скандинавской ходьбы Москва, 7-8 июня 2019г</vt:lpstr>
      <vt:lpstr>Презентация PowerPoint</vt:lpstr>
      <vt:lpstr>Первый фестиваль по скандинавской ходьбе Nordic-health (14 сентября 2019)   </vt:lpstr>
      <vt:lpstr>Презентация PowerPoint</vt:lpstr>
      <vt:lpstr>Фестиваль детско-юношеского спорта «Вперед Россия»  Конференция «Актуальные вопросы популяризации физической культуры и спорта, здорового образа жизни среди детей, подростков и молодежи»  (7 октября 2019г., Кострома).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Андрей</cp:lastModifiedBy>
  <cp:revision>25</cp:revision>
  <dcterms:created xsi:type="dcterms:W3CDTF">2019-10-21T08:31:09Z</dcterms:created>
  <dcterms:modified xsi:type="dcterms:W3CDTF">2019-10-21T22:20:43Z</dcterms:modified>
</cp:coreProperties>
</file>