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9" r:id="rId5"/>
    <p:sldId id="261" r:id="rId6"/>
    <p:sldId id="272" r:id="rId7"/>
    <p:sldId id="278" r:id="rId8"/>
    <p:sldId id="284" r:id="rId9"/>
    <p:sldId id="279" r:id="rId10"/>
    <p:sldId id="281" r:id="rId11"/>
    <p:sldId id="274" r:id="rId12"/>
    <p:sldId id="276" r:id="rId13"/>
    <p:sldId id="277" r:id="rId14"/>
    <p:sldId id="263" r:id="rId15"/>
    <p:sldId id="273" r:id="rId16"/>
    <p:sldId id="262" r:id="rId17"/>
    <p:sldId id="283" r:id="rId18"/>
    <p:sldId id="280" r:id="rId19"/>
    <p:sldId id="270" r:id="rId20"/>
    <p:sldId id="266" r:id="rId21"/>
    <p:sldId id="264" r:id="rId22"/>
    <p:sldId id="265" r:id="rId23"/>
    <p:sldId id="269" r:id="rId24"/>
    <p:sldId id="268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3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191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13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48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833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30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81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815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94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5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420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699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CCF97-11A7-4194-B49D-567A29FD9114}" type="datetimeFigureOut">
              <a:rPr lang="ru-RU" smtClean="0"/>
              <a:pPr/>
              <a:t>14.06.2019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E5164-80DF-4F26-AE4A-A532805DB7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811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6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file:///F:\Lyubovnye-istorii-Shkola-Shkola-ya-skuchayu-Minus-bez-bek-vokala(mp3-blog.info)%20(1).mp3" TargetMode="Externa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.mp3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smotritop.ru/img/shkolnie-ramki-dlya-prezentatsi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4" descr="http://aplik.ru/wp-content/uploads/media/%D0%94%D0%B8%D0%B4%D0%B0%D0%BA%D1%82%D0%B8%D1%87%D0%B5%D1%81%D0%BA%D0%B8%D0%B8%CC%86-%D0%BC%D0%B0%D1%82%D0%B5%D1%80%D0%B8%D0%B0%D0%BB-%D0%90%D0%B2%D1%82%D0%BE%D0%BC%D0%B0%D1%82%D0%B8%D0%B7%D0%B0%D1%86%D0%B8%D1%8F-%D0%B7%D0%B2%D1%83%D0%BA%D0%B0-%D0%97/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" y="0"/>
            <a:ext cx="914055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75" y="836712"/>
            <a:ext cx="690445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ЛЕТОПИСЬ </a:t>
            </a:r>
          </a:p>
          <a:p>
            <a:pPr algn="ctr"/>
            <a:r>
              <a:rPr lang="ru-RU" sz="9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</a:t>
            </a:r>
          </a:p>
          <a:p>
            <a:pPr algn="ctr"/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ШКОЛЫ</a:t>
            </a:r>
            <a:endParaRPr lang="ru-RU" sz="9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61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babypromocodes.com/photo/55f850c0527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" y="0"/>
            <a:ext cx="9144000" cy="695739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3295" y="692696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УЧИТЕЛЯМИ СЛАВИТСЯ ШКОЛА!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74" r="19825"/>
          <a:stretch/>
        </p:blipFill>
        <p:spPr bwMode="auto">
          <a:xfrm>
            <a:off x="3857620" y="3000372"/>
            <a:ext cx="1357322" cy="152614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14" r="26106"/>
          <a:stretch/>
        </p:blipFill>
        <p:spPr bwMode="auto">
          <a:xfrm>
            <a:off x="2357422" y="2000240"/>
            <a:ext cx="1274638" cy="1643074"/>
          </a:xfrm>
          <a:prstGeom prst="rect">
            <a:avLst/>
          </a:prstGeom>
          <a:noFill/>
          <a:ln w="41275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13" r="16637"/>
          <a:stretch/>
        </p:blipFill>
        <p:spPr bwMode="auto">
          <a:xfrm>
            <a:off x="5572132" y="4429132"/>
            <a:ext cx="1214447" cy="164307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23" r="28456"/>
          <a:stretch/>
        </p:blipFill>
        <p:spPr bwMode="auto">
          <a:xfrm>
            <a:off x="2285984" y="4286256"/>
            <a:ext cx="1270475" cy="161987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47" r="20543"/>
          <a:stretch/>
        </p:blipFill>
        <p:spPr bwMode="auto">
          <a:xfrm>
            <a:off x="5500694" y="2000240"/>
            <a:ext cx="1357322" cy="176388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06" t="13662" r="28522" b="9666"/>
          <a:stretch/>
        </p:blipFill>
        <p:spPr bwMode="auto">
          <a:xfrm>
            <a:off x="785786" y="3500438"/>
            <a:ext cx="1328633" cy="152883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69" r="20183"/>
          <a:stretch/>
        </p:blipFill>
        <p:spPr bwMode="auto">
          <a:xfrm>
            <a:off x="7143768" y="1428736"/>
            <a:ext cx="1214446" cy="162337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52" r="23321" b="19105"/>
          <a:stretch/>
        </p:blipFill>
        <p:spPr bwMode="auto">
          <a:xfrm>
            <a:off x="3929058" y="4643446"/>
            <a:ext cx="1293060" cy="152838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83" r="12807"/>
          <a:stretch/>
        </p:blipFill>
        <p:spPr bwMode="auto">
          <a:xfrm>
            <a:off x="7072330" y="3571876"/>
            <a:ext cx="1337206" cy="157163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84" r="28521" b="9666"/>
          <a:stretch/>
        </p:blipFill>
        <p:spPr bwMode="auto">
          <a:xfrm>
            <a:off x="3857620" y="1285860"/>
            <a:ext cx="1327647" cy="157163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http://sosch-psihurei.narod.ru/foto/image00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339"/>
          <a:stretch/>
        </p:blipFill>
        <p:spPr bwMode="auto">
          <a:xfrm>
            <a:off x="928662" y="1428736"/>
            <a:ext cx="1188283" cy="150019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63130099"/>
      </p:ext>
    </p:extLst>
  </p:cSld>
  <p:clrMapOvr>
    <a:masterClrMapping/>
  </p:clrMapOvr>
  <p:transition spd="slow" advTm="15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tapoc.trbo.yandex.net/tapoc_secure_proxy/7922077755794d2d8b7d9cef51bafa5e?url=http%3A%2F%2Fwolrwo.at.ua%2Fposlednij.jpg"/>
          <p:cNvPicPr>
            <a:picLocks noChangeAspect="1" noChangeArrowheads="1"/>
          </p:cNvPicPr>
          <p:nvPr/>
        </p:nvPicPr>
        <p:blipFill>
          <a:blip r:embed="rId2"/>
          <a:srcRect b="64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92327" y="3286124"/>
            <a:ext cx="44646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 До 201 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8года 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в школе 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   было 5</a:t>
            </a:r>
            <a:r>
              <a:rPr lang="en-US" sz="4000" b="1" dirty="0" smtClean="0">
                <a:solidFill>
                  <a:srgbClr val="002060"/>
                </a:solidFill>
                <a:latin typeface="Monotype Corsiva" pitchFamily="66" charset="0"/>
              </a:rPr>
              <a:t>8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 выпусков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0430" y="5357826"/>
            <a:ext cx="62151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Monotype Corsiva" pitchFamily="66" charset="0"/>
              </a:rPr>
              <a:t>  1421 учеников</a:t>
            </a:r>
            <a:endParaRPr lang="ru-RU" sz="6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962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ramki-kartinki.ru/_ph/15/2/7242669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8" t="2966" r="3729" b="33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Наша школа очень гордится своими знаменитыми выпускниками, которые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прославили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школу не только в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Кабардино-Балкарии,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но и за ее пределами. </a:t>
            </a:r>
            <a:endParaRPr lang="ru-RU" sz="20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Среди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них выдающиеся ученые, спортсмены,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политики, военные.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Picture 4" descr="http://bezformata.ru/content/Images/000/040/516/image40516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6" y="1505502"/>
            <a:ext cx="1800200" cy="148216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www.pc-kbsu.ru/sites/default/files/images/%D0%A5%D0%B0%D1%86%D0%B0%D1%86%D0%B0%20%D1%84%D0%BE%D1%82%D0%BE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23" y="1506652"/>
            <a:ext cx="1248205" cy="161573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ortmund2011EuropaFreestyleWrestlingChampionshipFinal84kgUrishevMarsagishvili%20(85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403"/>
          <a:stretch/>
        </p:blipFill>
        <p:spPr bwMode="auto">
          <a:xfrm>
            <a:off x="6412434" y="1454496"/>
            <a:ext cx="1918946" cy="158417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atyro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35" y="3890665"/>
            <a:ext cx="1357841" cy="201865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kbgau.ru/upload/iblock/56c/56c2d80b1d4618a9a269f804b9b6cad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32" y="4055538"/>
            <a:ext cx="1327217" cy="168890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www.kbrarchive.ru/Karov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34" y="3890665"/>
            <a:ext cx="1543942" cy="177012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1560" y="3122384"/>
            <a:ext cx="2841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Сижажев Хасан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Лабидович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Баксанского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48402" y="3284984"/>
            <a:ext cx="3151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Карова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Хацаца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Хасановна-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директора по УВР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нальчикского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педагогического колледжа КБГУ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57898" y="3122384"/>
            <a:ext cx="28280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Уришев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Анзор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Суадинович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спорта, чемпион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Европы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вольной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борьбе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44703" y="5924639"/>
            <a:ext cx="2375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Батыров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Умар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Данялович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декан ИТФ КБГУ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19969" y="5816917"/>
            <a:ext cx="30802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Пежева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Хазреталиевна-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зам декана агрономического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факультета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КБГСХУ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8156" y="5820397"/>
            <a:ext cx="2330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Каров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Арсен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Хасанович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начальник архивной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службы ЦГА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50774361"/>
      </p:ext>
    </p:extLst>
  </p:cSld>
  <p:clrMapOvr>
    <a:masterClrMapping/>
  </p:clrMapOvr>
  <p:transition spd="slow" advTm="577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a.viptalisman.com/flash/templates/graduate_album/album2/852_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"/>
            <a:ext cx="9144000" cy="6804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872119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Сижажев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Хасан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Лабидович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глава администрации Баксанского муниципального района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Азизов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Исуф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Кадирович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доктор физических наук, зав кафедрой общей физики КБГУ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Канамготова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Фатимат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Челахстановна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врач- невропатолог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Уначев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Сафудин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Галимович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заслуженный врач КБР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Батыров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Умар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Данялович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декан ИТФ КБГУ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Коков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Гид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Хабасович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зав инфекционным отделением БРБ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Канамготов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Хасан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Челахстанович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врач- кардиолог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Матаев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Анзор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Чамалович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генеральный директор «Оптики» КБР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Сижажев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Тоганович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генеральный директор ООО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Эстер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Пежева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Хазреталиевна- зам декана агрономического факультета КБГСХУ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Зарема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Борисовна- преподаватель нальчикского медицинского колледжа КБГУ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Зарета Борисовна- адвокат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Дохова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Карина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Султановна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помощник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натариуса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Загаштокова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Залина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Феликсовна- сотрудник кафедры общей биологии КБГУ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Карова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Хацаца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Хасановна- зам директора по УВР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нальникского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педагогического колледжа КБГУ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Кештов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Сараждин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Жамалдинович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начальник отдела назначения и перерасчета пенсий ПФ КБР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Батыров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Хазраил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Хусенович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глава местной администрации с.п. Псыхурей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Паунежев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Заур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Исмагилович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главный врач МУЗ «Амбулатория» с.п. Псыхурей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Уришев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Анзор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Суадинович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мастер спорта, чемпион Европы по вольной борьбе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Бесланеев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Рустам Владимирович- мастер спорта по вольной борьбе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Сижажев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Азамат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Асинович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следователь СУ СК России по КБР ПМСО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Кокова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Зита Борисовна- врач-терапевт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Шаушев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Амерби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Мухамедович- врач-стоматолог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1090" y="548680"/>
            <a:ext cx="52838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  <a:latin typeface="Monotype Corsiva" pitchFamily="66" charset="0"/>
              </a:rPr>
              <a:t>ГОРДИМСЯ</a:t>
            </a:r>
            <a:endParaRPr lang="ru-RU" sz="8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770" y="980728"/>
            <a:ext cx="89639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  <a:t>В</a:t>
            </a:r>
            <a:b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  <a:t>А</a:t>
            </a:r>
            <a:b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  <a:t>М</a:t>
            </a:r>
            <a:b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6600" b="1" dirty="0" smtClean="0">
                <a:solidFill>
                  <a:srgbClr val="C00000"/>
                </a:solidFill>
                <a:latin typeface="Monotype Corsiva" pitchFamily="66" charset="0"/>
              </a:rPr>
              <a:t>И</a:t>
            </a:r>
            <a:endParaRPr lang="ru-RU" sz="6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7084240"/>
      </p:ext>
    </p:extLst>
  </p:cSld>
  <p:clrMapOvr>
    <a:masterClrMapping/>
  </p:clrMapOvr>
  <p:transition spd="slow" advTm="11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tapoc.trbo.yandex.net/tapoc_secure_proxy/e6db673cfdce09d97f2e7b2fa666cc75?url=http%3A%2F%2Feduportal44.ru%2FKostroma_EDU%2FKos-Sch-38%2FSiteAssets%2FSitePages%2F%25D0%259C%25D0%25B5%25D0%25B4%25D0%25B0%25D0%25BB%25D0%25B8%25D1%2581%25D1%2582%25D1%258B%2520%25D1%2588%25D0%25BA%25D0%25BE%25D0%25BB%25D1%258B%2F55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6299692"/>
      </p:ext>
    </p:extLst>
  </p:cSld>
  <p:clrMapOvr>
    <a:masterClrMapping/>
  </p:clrMapOvr>
  <p:transition advTm="326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tapoc.trbo.yandex.net/tapoc_secure_proxy/c26cd5c349a95e9752824b1e8035c94b?url=http%3A%2F%2Fwww.congratulatorycard.ru%2Fframeforphoto%2F3%2F1848foto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tapoc.trbo.yandex.net/tapoc_secure_proxy/36c63e14d4f6b86f380f53f85a920a91?url=http%3A%2F%2Fxn---6--5cds0bbixdgy8g7b.xn--p1ai%2Fwiki%2Fimages%2F4%2F4d%2F%25D0%2597%25D0%25BE%25D0%25BB%25D0%25BE%25D1%2582%25D0%25B0%25D1%258F_%25D0%25BC%25D0%25B5%25D0%25B4%25D0%25B0%25D0%25BB%25D1%258C_%25D0%25A0%25D0%25A1%25D0%25A4%25D0%25A1%25D0%25A0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9970" y="-428652"/>
            <a:ext cx="2372015" cy="2201468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0764019"/>
              </p:ext>
            </p:extLst>
          </p:nvPr>
        </p:nvGraphicFramePr>
        <p:xfrm>
          <a:off x="1310488" y="260648"/>
          <a:ext cx="7310446" cy="5458460"/>
        </p:xfrm>
        <a:graphic>
          <a:graphicData uri="http://schemas.openxmlformats.org/drawingml/2006/table">
            <a:tbl>
              <a:tblPr/>
              <a:tblGrid>
                <a:gridCol w="16773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31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20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7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06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Канамготова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Фатима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Матаев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Хасан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Азизов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Исуф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Головина Татьяна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Карова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Люся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Бжеников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Руслан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Паунежева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Эмма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   Пежева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Рена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          Пежева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Мадина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80" marR="56280" marT="0" marB="0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Канамготова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Оксана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Кокова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Зарема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Карова Фатима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Кештов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Сараждин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Абаева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Мадина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Березгова Фатима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Карамышева Эльвира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Кокова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Зарема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Коков Мурат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Матаева Марьяна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Хоконова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Октябрина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Батыров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Мурат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Загаштокова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Оксана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80" marR="56280" marT="0" marB="0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Березгова Ирина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Березгова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Марита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Кокова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Фатима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Мазашокова Алёна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Паунежева Оксана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Карова Оксана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Батырова Зита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Матаев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Аниуар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Катханова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Залина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Кокова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Зита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Хатшукова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Марина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Дохова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Карина </a:t>
                      </a: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Кештова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Марина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Абазокова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Хаишат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80" marR="56280" marT="0" marB="0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1" dirty="0" smtClean="0">
                        <a:solidFill>
                          <a:srgbClr val="C00000"/>
                        </a:solidFill>
                        <a:latin typeface="Monotype Corsiva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Катханов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Зураб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Матаева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Рамета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Мидова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Рузана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Мамбетов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Казбек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Паунежева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Фатима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Хуранов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Андемиро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Дауров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Беслан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Сижажева 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Лиана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Абукова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Амина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Паунежев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Monotype Corsiva"/>
                          <a:ea typeface="Calibri"/>
                          <a:cs typeface="Times New Roman"/>
                        </a:rPr>
                        <a:t> Эльдар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280" marR="56280" marT="0" marB="0"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678" name="Picture 6" descr="https://tapoc.trbo.yandex.net/tapoc_secure_proxy/7efb6423ea3837d3319ab406c7ac6198?url=http%3A%2F%2Fschool16.3dn.ru%2FPapka2%2Fsiv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71546"/>
            <a:ext cx="1215895" cy="114300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33379" t="10521" r="27949" b="19166"/>
          <a:stretch>
            <a:fillRect/>
          </a:stretch>
        </p:blipFill>
        <p:spPr bwMode="auto">
          <a:xfrm>
            <a:off x="571472" y="0"/>
            <a:ext cx="1428760" cy="2045725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 l="28984" t="11692" r="31465" b="14479"/>
          <a:stretch>
            <a:fillRect/>
          </a:stretch>
        </p:blipFill>
        <p:spPr bwMode="auto">
          <a:xfrm>
            <a:off x="571472" y="4572008"/>
            <a:ext cx="1428760" cy="2071678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 l="31621" t="12864" r="28828" b="13307"/>
          <a:stretch>
            <a:fillRect/>
          </a:stretch>
        </p:blipFill>
        <p:spPr bwMode="auto">
          <a:xfrm>
            <a:off x="571472" y="2285992"/>
            <a:ext cx="1428760" cy="2071678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 l="30742" t="17552" r="29707" b="12135"/>
          <a:stretch>
            <a:fillRect/>
          </a:stretch>
        </p:blipFill>
        <p:spPr bwMode="auto">
          <a:xfrm>
            <a:off x="2285985" y="1"/>
            <a:ext cx="1500198" cy="2071677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 l="28105" t="15208" r="34102" b="13307"/>
          <a:stretch>
            <a:fillRect/>
          </a:stretch>
        </p:blipFill>
        <p:spPr bwMode="auto">
          <a:xfrm>
            <a:off x="2285984" y="2285992"/>
            <a:ext cx="1531818" cy="2071702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 l="30742" t="16380" r="30586" b="12135"/>
          <a:stretch>
            <a:fillRect/>
          </a:stretch>
        </p:blipFill>
        <p:spPr bwMode="auto">
          <a:xfrm>
            <a:off x="4143372" y="0"/>
            <a:ext cx="1545854" cy="2143116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 l="28105" t="14036" r="30586" b="12135"/>
          <a:stretch>
            <a:fillRect/>
          </a:stretch>
        </p:blipFill>
        <p:spPr bwMode="auto">
          <a:xfrm>
            <a:off x="4214810" y="2285992"/>
            <a:ext cx="1545555" cy="2071702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 l="33379" t="14036" r="27070" b="14479"/>
          <a:stretch>
            <a:fillRect/>
          </a:stretch>
        </p:blipFill>
        <p:spPr bwMode="auto">
          <a:xfrm>
            <a:off x="2643174" y="4572008"/>
            <a:ext cx="1500198" cy="2059002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rcRect l="26347" t="15208" r="34102" b="12135"/>
          <a:stretch>
            <a:fillRect/>
          </a:stretch>
        </p:blipFill>
        <p:spPr bwMode="auto">
          <a:xfrm>
            <a:off x="4572000" y="4572008"/>
            <a:ext cx="1435691" cy="2049501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rcRect l="28105" t="18724" r="30586" b="13307"/>
          <a:stretch>
            <a:fillRect/>
          </a:stretch>
        </p:blipFill>
        <p:spPr bwMode="auto">
          <a:xfrm>
            <a:off x="5929322" y="0"/>
            <a:ext cx="1500199" cy="2071678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/>
          <a:srcRect l="36015" t="12864" r="25313" b="12135"/>
          <a:stretch>
            <a:fillRect/>
          </a:stretch>
        </p:blipFill>
        <p:spPr bwMode="auto">
          <a:xfrm>
            <a:off x="6143636" y="2285992"/>
            <a:ext cx="1500198" cy="2143140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 cstate="print"/>
          <a:srcRect l="28984" t="11692" r="30586" b="12135"/>
          <a:stretch>
            <a:fillRect/>
          </a:stretch>
        </p:blipFill>
        <p:spPr bwMode="auto">
          <a:xfrm>
            <a:off x="6715140" y="4572008"/>
            <a:ext cx="1500198" cy="2048407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 cstate="print"/>
          <a:srcRect l="31621" t="17552" r="34101" b="12135"/>
          <a:stretch>
            <a:fillRect/>
          </a:stretch>
        </p:blipFill>
        <p:spPr bwMode="auto">
          <a:xfrm>
            <a:off x="7715240" y="0"/>
            <a:ext cx="1428760" cy="2143116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5" cstate="print"/>
          <a:srcRect l="35137" t="18724" r="31465" b="10963"/>
          <a:stretch>
            <a:fillRect/>
          </a:stretch>
        </p:blipFill>
        <p:spPr bwMode="auto">
          <a:xfrm>
            <a:off x="7786710" y="2285992"/>
            <a:ext cx="1402566" cy="2214578"/>
          </a:xfrm>
          <a:prstGeom prst="rect">
            <a:avLst/>
          </a:prstGeom>
          <a:noFill/>
          <a:ln w="3175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90367575"/>
      </p:ext>
    </p:extLst>
  </p:cSld>
  <p:clrMapOvr>
    <a:masterClrMapping/>
  </p:clrMapOvr>
  <p:transition advTm="78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vgeorg.ru/images/announces/fon_shkolnaya_doska_1_sentyabr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07" y="0"/>
            <a:ext cx="917560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1365" y="2151727"/>
            <a:ext cx="450315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</a:rPr>
              <a:t>ШКОЛА </a:t>
            </a:r>
          </a:p>
          <a:p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</a:rPr>
              <a:t>СЕГОДНЯ</a:t>
            </a:r>
            <a:endParaRPr lang="ru-RU" sz="8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424303974"/>
      </p:ext>
    </p:extLst>
  </p:cSld>
  <p:clrMapOvr>
    <a:masterClrMapping/>
  </p:clrMapOvr>
  <p:transition advTm="6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humbs.dreamstime.com/z/%D1%80%D1%83%D0%BA%D0%B8-%D1%81-%D0%B8%D0%BD%D1%81%D1%82%D1%80%D1%83%D0%BC%D0%B5%D0%BD%D1%82%D0%B0%D0%BC%D0%B8-diy-355820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91" r="10135"/>
          <a:stretch/>
        </p:blipFill>
        <p:spPr bwMode="auto">
          <a:xfrm>
            <a:off x="5796137" y="0"/>
            <a:ext cx="33478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24220" y="335845"/>
            <a:ext cx="61587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Р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Е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М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О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Н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Т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В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Е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К</a:t>
            </a:r>
            <a:b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А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19" y="174992"/>
            <a:ext cx="5544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2012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году  был  проведён капитальный ремонт здания школы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827" y="357301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После  ремонта школа 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преобразилась, стала красивой, светлой и современной</a:t>
            </a:r>
            <a:r>
              <a:rPr lang="ru-RU" dirty="0"/>
              <a:t>. </a:t>
            </a:r>
          </a:p>
        </p:txBody>
      </p:sp>
      <p:pic>
        <p:nvPicPr>
          <p:cNvPr id="4100" name="Picture 4" descr="http://sosch-psihurei.narod.ru/foto/IMG_11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36"/>
          <a:stretch/>
        </p:blipFill>
        <p:spPr bwMode="auto">
          <a:xfrm>
            <a:off x="1126365" y="4280902"/>
            <a:ext cx="3794924" cy="226453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2755" t="17009" r="12834" b="14955"/>
          <a:stretch>
            <a:fillRect/>
          </a:stretch>
        </p:blipFill>
        <p:spPr bwMode="auto">
          <a:xfrm>
            <a:off x="214282" y="1000108"/>
            <a:ext cx="2143140" cy="1469582"/>
          </a:xfrm>
          <a:prstGeom prst="rect">
            <a:avLst/>
          </a:prstGeom>
          <a:noFill/>
          <a:ln w="4127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10582" t="16945" r="17133" b="17854"/>
          <a:stretch>
            <a:fillRect/>
          </a:stretch>
        </p:blipFill>
        <p:spPr bwMode="auto">
          <a:xfrm>
            <a:off x="3214678" y="1000108"/>
            <a:ext cx="2286016" cy="164307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 l="10582"/>
          <a:stretch>
            <a:fillRect/>
          </a:stretch>
        </p:blipFill>
        <p:spPr bwMode="auto">
          <a:xfrm>
            <a:off x="1857356" y="2000240"/>
            <a:ext cx="1928826" cy="138957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84714119"/>
      </p:ext>
    </p:extLst>
  </p:cSld>
  <p:clrMapOvr>
    <a:masterClrMapping/>
  </p:clrMapOvr>
  <p:transition spd="slow" advClick="0" advTm="35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6645" y="1161159"/>
            <a:ext cx="292892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Aft>
                <a:spcPts val="1200"/>
              </a:spcAft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Times New Roman"/>
                <a:cs typeface="Times New Roman"/>
              </a:rPr>
              <a:t>В школе имеются оборудованные кабинеты географии, истории, физики, химии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Times New Roman"/>
                <a:cs typeface="Times New Roman"/>
              </a:rPr>
              <a:t>, русского языка и литературы, математики,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ea typeface="Times New Roman"/>
                <a:cs typeface="Times New Roman"/>
              </a:rPr>
              <a:t>биологии, математики, начальных классов.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ffectLst/>
              <a:latin typeface="Monotype Corsiva" pitchFamily="66" charset="0"/>
              <a:ea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545314"/>
            <a:ext cx="7529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КАБИНЕТЫ  МОУ СОШ с.п. </a:t>
            </a:r>
            <a:r>
              <a:rPr lang="ru-RU" sz="36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Псыхурей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Users\Админ\AppData\Local\Microsoft\Windows\Temporary Internet Files\Content.Word\IMG_70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6836" y="1285860"/>
            <a:ext cx="1937611" cy="185510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C:\Users\Админ\AppData\Local\Microsoft\Windows\Temporary Internet Files\Content.Word\IMG_70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57" y="3124572"/>
            <a:ext cx="1946720" cy="158062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Рисунок 8" descr="C:\Users\Админ\AppData\Local\Microsoft\Windows\Temporary Internet Files\Content.Word\IMG_70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9" y="1285860"/>
            <a:ext cx="2016224" cy="168335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Рисунок 9" descr="C:\Users\Админ\AppData\Local\Microsoft\Windows\Temporary Internet Files\Content.Word\IMG_71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4772" y="3122290"/>
            <a:ext cx="2214577" cy="1625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Рисунок 10" descr="C:\Users\Админ\AppData\Local\Microsoft\Windows\Temporary Internet Files\Content.Word\IMG_71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9" y="4796092"/>
            <a:ext cx="2160238" cy="16241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 descr="C:\Users\Админ\AppData\Local\Microsoft\Windows\Temporary Internet Files\Content.Word\IMG_71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6992" y="4796092"/>
            <a:ext cx="2088232" cy="16241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Рисунок 12" descr="C:\Users\Админ\AppData\Local\Microsoft\Windows\Temporary Internet Files\Content.Word\IMG_711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493" y="4796091"/>
            <a:ext cx="2138300" cy="159520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290" name="Picture 2" descr="http://s2.uploads.ru/t/QshX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" y="-1910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660920372"/>
      </p:ext>
    </p:extLst>
  </p:cSld>
  <p:clrMapOvr>
    <a:masterClrMapping/>
  </p:clrMapOvr>
  <p:transition advTm="18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plik.ru/wp-content/uploads/media/%D0%94%D0%B8%D0%B4%D0%B0%D0%BA%D1%82%D0%B8%D1%87%D0%B5%D1%81%D0%BA%D0%B8%D0%B8%CC%86-%D0%BC%D0%B0%D1%82%D0%B5%D1%80%D0%B8%D0%B0%D0%BB-%D0%90%D0%B2%D1%82%D0%BE%D0%BC%D0%B0%D1%82%D0%B8%D0%B7%D0%B0%D1%86%D0%B8%D1%8F-%D0%B7%D0%B2%D1%83%D0%BA%D0%B0-%D0%97/image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" y="0"/>
            <a:ext cx="914055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3284" y="620688"/>
            <a:ext cx="79208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Школа… Родная школа</a:t>
            </a:r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… Эти слова никого не могут оставить равнодушным. Для одних - это место получения знаний, для других – их детство и годы взросления, для третьих – второй дом, их жизнь и судьба. В нашей стране десятки тысяч школ, и у каждой - своя неповторимая история, свое особое лицо.</a:t>
            </a:r>
          </a:p>
          <a:p>
            <a:endParaRPr lang="ru-RU" sz="2800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       </a:t>
            </a: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</a:rPr>
              <a:t>Какова же судьба нашей школы? 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До недавнего времени для нас она была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 местом, где учимся мы, учились наши 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Monotype Corsiva" pitchFamily="66" charset="0"/>
              </a:rPr>
              <a:t>родители, дедушки  и бабушки.</a:t>
            </a:r>
            <a:endParaRPr lang="ru-RU" sz="28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Lyubovnye-istorii-Shkola-Shkola-ya-skuchayu-Minus-bez-bek-vokala(mp3-blog.info) (1)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003392" y="315888"/>
            <a:ext cx="609600" cy="609600"/>
          </a:xfrm>
          <a:prstGeom prst="rect">
            <a:avLst/>
          </a:prstGeom>
        </p:spPr>
      </p:pic>
      <p:pic>
        <p:nvPicPr>
          <p:cNvPr id="5" name="Lyubovnye-istorii-Shkola-Shkola-ya-skuchayu-Minus-bez-bek-vokala(mp3-blog.info) (1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/>
          <a:stretch>
            <a:fillRect/>
          </a:stretch>
        </p:blipFill>
        <p:spPr>
          <a:xfrm>
            <a:off x="8143900" y="428604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65338194"/>
      </p:ext>
    </p:extLst>
  </p:cSld>
  <p:clrMapOvr>
    <a:masterClrMapping/>
  </p:clrMapOvr>
  <p:transition spd="slow" advTm="46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audio>
              <p:cMediaNode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="" xmlns:p14="http://schemas.microsoft.com/office/powerpoint/2010/main">
        <p14:playEvt time="2084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pushkinnews.ru/static/files/Mediz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" y="0"/>
            <a:ext cx="911384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994" y="260646"/>
            <a:ext cx="6431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МЕДИЦИНСКОЕ ОБСЛУЖИВАНИЕ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C:\Users\Админ\AppData\Local\Microsoft\Windows\Temporary Internet Files\Content.Word\IMG_71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72291" y="1446215"/>
            <a:ext cx="2928958" cy="2286016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 descr="C:\Users\Админ\AppData\Local\Microsoft\Windows\Temporary Internet Files\Content.Word\IMG_70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744448" y="1423132"/>
            <a:ext cx="2990036" cy="2393259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49180" y="4225018"/>
            <a:ext cx="43198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Медицинское обслуживание обучающихся осуществляется </a:t>
            </a:r>
            <a:r>
              <a:rPr lang="ru-RU" sz="1600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МУЗ </a:t>
            </a:r>
            <a:r>
              <a:rPr lang="ru-RU" sz="1600" b="1" dirty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«Амбулатория» с.п. Псыхурей  на предмет оказания лечебно-профилактической медицинской помощи учащимся образовательного учреждения, в школе также имеется оборудованный  медицинский кабинет для проведения прививок</a:t>
            </a: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934035490"/>
      </p:ext>
    </p:extLst>
  </p:cSld>
  <p:clrMapOvr>
    <a:masterClrMapping/>
  </p:clrMapOvr>
  <p:transition advTm="27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267744" y="1556791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49274">
              <a:lnSpc>
                <a:spcPct val="150000"/>
              </a:lnSpc>
            </a:pP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                        Школьная </a:t>
            </a:r>
            <a:r>
              <a:rPr lang="ru-RU" sz="1200" b="1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библиотека укомплектована </a:t>
            </a:r>
            <a:endParaRPr lang="ru-RU" sz="1200" b="1" dirty="0" smtClean="0">
              <a:solidFill>
                <a:srgbClr val="C0000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 lvl="0" algn="r" defTabSz="1049274">
              <a:lnSpc>
                <a:spcPct val="150000"/>
              </a:lnSpc>
            </a:pP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610 единицами</a:t>
            </a:r>
            <a:r>
              <a:rPr lang="ru-RU" sz="1200" b="1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  учебной литературы и 4246 </a:t>
            </a:r>
            <a:endParaRPr lang="ru-RU" sz="1200" b="1" dirty="0" smtClean="0">
              <a:solidFill>
                <a:srgbClr val="C0000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 lvl="0" algn="r" defTabSz="1049274">
              <a:lnSpc>
                <a:spcPct val="150000"/>
              </a:lnSpc>
            </a:pP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единицами </a:t>
            </a:r>
            <a:r>
              <a:rPr lang="ru-RU" sz="1200" b="1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художественной литературы. </a:t>
            </a:r>
            <a:endParaRPr lang="ru-RU" sz="1200" b="1" dirty="0" smtClean="0">
              <a:solidFill>
                <a:srgbClr val="C00000"/>
              </a:solidFill>
              <a:latin typeface="Monotype Corsiva" pitchFamily="66" charset="0"/>
              <a:ea typeface="Times New Roman"/>
              <a:cs typeface="Times New Roman" pitchFamily="18" charset="0"/>
            </a:endParaRPr>
          </a:p>
          <a:p>
            <a:pPr lvl="0" algn="r" defTabSz="1049274">
              <a:lnSpc>
                <a:spcPct val="150000"/>
              </a:lnSpc>
            </a:pP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В рамках проведенных </a:t>
            </a:r>
            <a:r>
              <a:rPr lang="ru-RU" sz="1200" b="1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акций «Подари учебник школе»  </a:t>
            </a:r>
          </a:p>
          <a:p>
            <a:pPr lvl="0" defTabSz="1049274">
              <a:lnSpc>
                <a:spcPct val="150000"/>
              </a:lnSpc>
            </a:pP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 pitchFamily="18" charset="0"/>
              </a:rPr>
              <a:t>собрано 719 учебников. </a:t>
            </a: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Наша библиотека  заняла почётное 2 место   </a:t>
            </a:r>
            <a:r>
              <a:rPr lang="ru-RU" sz="12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в районном </a:t>
            </a: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конкурсе              «Лучшая   школьная  </a:t>
            </a:r>
          </a:p>
          <a:p>
            <a:pPr lvl="0" defTabSz="1049274">
              <a:lnSpc>
                <a:spcPct val="150000"/>
              </a:lnSpc>
            </a:pPr>
            <a:r>
              <a:rPr lang="ru-RU" sz="12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библиотека»</a:t>
            </a:r>
            <a:endParaRPr lang="ru-RU" sz="1200" b="1" dirty="0" smtClean="0">
              <a:solidFill>
                <a:srgbClr val="C00000"/>
              </a:solidFill>
              <a:latin typeface="Monotype Corsiva" pitchFamily="66" charset="0"/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87227"/>
            <a:ext cx="818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БИБЛИОТЕКА  И  БИБЛИОТЕЧНЫЙ  ФОНД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http://prettypoun.p.r.pic.centerblog.net/58bdf6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767" y="760850"/>
            <a:ext cx="9343767" cy="6092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r="13149"/>
          <a:stretch>
            <a:fillRect/>
          </a:stretch>
        </p:blipFill>
        <p:spPr bwMode="auto">
          <a:xfrm>
            <a:off x="5436096" y="3749034"/>
            <a:ext cx="1981594" cy="1884071"/>
          </a:xfrm>
          <a:prstGeom prst="roundRect">
            <a:avLst/>
          </a:prstGeom>
          <a:noFill/>
          <a:ln w="41275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7450086"/>
      </p:ext>
    </p:extLst>
  </p:cSld>
  <p:clrMapOvr>
    <a:masterClrMapping/>
  </p:clrMapOvr>
  <p:transition advTm="14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Хусен\132___12\IMG_2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75182" y="2503393"/>
            <a:ext cx="2576420" cy="224687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7" name="Picture 3" descr="G:\Хусен\132___12\IMG_2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437112"/>
            <a:ext cx="2393109" cy="17948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1028" name="Picture 4" descr="G:\Хусен\132___12\IMG_27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188894"/>
            <a:ext cx="2736304" cy="205222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</p:pic>
      <p:pic>
        <p:nvPicPr>
          <p:cNvPr id="6146" name="Picture 2" descr="http://www.playcast.ru/uploads/2015/01/31/1188047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6"/>
            <a:ext cx="907508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1191" y="620688"/>
            <a:ext cx="712879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МУЗЕЙ  БОЕВОЙ</a:t>
            </a:r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Monotype Corsiva" pitchFamily="66" charset="0"/>
              </a:rPr>
              <a:t> СЛАВЫ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3627" y="1481008"/>
            <a:ext cx="7043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В школьном музее боевой славы собран и хранится богатый материал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о крупнейших сражениях ВОВ, воинах односельчанах.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914169176"/>
      </p:ext>
    </p:extLst>
  </p:cSld>
  <p:clrMapOvr>
    <a:masterClrMapping/>
  </p:clrMapOvr>
  <p:transition advTm="17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thumbs.dreamstime.com/z/winners-frame-47362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3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Users\Админ\AppData\Local\Microsoft\Windows\Temporary Internet Files\Content.Word\IMG_71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797152"/>
            <a:ext cx="2209448" cy="187220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6" name="Рисунок 15" descr="IMG_015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48680"/>
            <a:ext cx="2398367" cy="187220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" name="Рисунок 16" descr="IMG_015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4209" y="185042"/>
            <a:ext cx="2449791" cy="187580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" name="Рисунок 17" descr="IMG_1430"/>
          <p:cNvPicPr/>
          <p:nvPr/>
        </p:nvPicPr>
        <p:blipFill>
          <a:blip r:embed="rId7" cstate="print"/>
          <a:srcRect t="10979"/>
          <a:stretch>
            <a:fillRect/>
          </a:stretch>
        </p:blipFill>
        <p:spPr bwMode="auto">
          <a:xfrm>
            <a:off x="5940152" y="4797152"/>
            <a:ext cx="2784942" cy="194421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9" name="Рисунок 18" descr="IMG_0143"/>
          <p:cNvPicPr/>
          <p:nvPr/>
        </p:nvPicPr>
        <p:blipFill rotWithShape="1">
          <a:blip r:embed="rId8" cstate="print"/>
          <a:srcRect t="16749" r="23301"/>
          <a:stretch/>
        </p:blipFill>
        <p:spPr bwMode="auto">
          <a:xfrm>
            <a:off x="143744" y="3140968"/>
            <a:ext cx="1619944" cy="200635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744" y="157575"/>
            <a:ext cx="35461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Monotype Corsiva" pitchFamily="66" charset="0"/>
              </a:rPr>
              <a:t>СПОРТ</a:t>
            </a:r>
            <a:endParaRPr lang="ru-RU" sz="8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0956" y="2636912"/>
            <a:ext cx="5254965" cy="1900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Огромное внимание в школе уделяется физическому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и спортивному развитию школьников. Для этого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ученикам созданы все условия.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Работают 4 спортивные секции.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212026379"/>
      </p:ext>
    </p:extLst>
  </p:cSld>
  <p:clrMapOvr>
    <a:masterClrMapping/>
  </p:clrMapOvr>
  <p:transition advTm="18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07\Desktop\фото школы\IMG_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793884"/>
            <a:ext cx="2798862" cy="247591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Picture 4" descr="C:\Users\07\Desktop\фото школы\IMG_0148.JPG"/>
          <p:cNvPicPr>
            <a:picLocks noChangeAspect="1" noChangeArrowheads="1"/>
          </p:cNvPicPr>
          <p:nvPr/>
        </p:nvPicPr>
        <p:blipFill>
          <a:blip r:embed="rId4" cstate="print"/>
          <a:srcRect b="14933"/>
          <a:stretch>
            <a:fillRect/>
          </a:stretch>
        </p:blipFill>
        <p:spPr bwMode="auto">
          <a:xfrm>
            <a:off x="467544" y="3796258"/>
            <a:ext cx="3709242" cy="2366471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 descr="E:\DCIM\100_PANA\P100099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210" y="928670"/>
            <a:ext cx="3539670" cy="2356314"/>
          </a:xfrm>
          <a:prstGeom prst="parallelogram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C:\Users\Админ\Desktop\Рисунки по ПДД\IMG_077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2924" y="1624565"/>
            <a:ext cx="2450362" cy="2054468"/>
          </a:xfrm>
          <a:prstGeom prst="flowChartConnector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3286" y="948295"/>
            <a:ext cx="3141752" cy="2356314"/>
          </a:xfrm>
          <a:prstGeom prst="hexagon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2210" y="63601"/>
            <a:ext cx="9111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БУДНИ И ПРАЗДНИКИ МОУ СОШ с.п. ПСЫХУРЕЙ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966106165"/>
      </p:ext>
    </p:extLst>
  </p:cSld>
  <p:clrMapOvr>
    <a:masterClrMapping/>
  </p:clrMapOvr>
  <p:transition advTm="16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8" y="3573016"/>
            <a:ext cx="3648404" cy="2736304"/>
          </a:xfrm>
          <a:prstGeom prst="hexagon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3" name="Рисунок 2" descr="C:\Users\Админ\AppData\Local\Microsoft\Windows\Temporary Internet Files\Content.Word\IMG_0808.jpg"/>
          <p:cNvPicPr/>
          <p:nvPr/>
        </p:nvPicPr>
        <p:blipFill>
          <a:blip r:embed="rId4" cstate="print"/>
          <a:srcRect b="9553"/>
          <a:stretch>
            <a:fillRect/>
          </a:stretch>
        </p:blipFill>
        <p:spPr bwMode="auto">
          <a:xfrm>
            <a:off x="6228184" y="404664"/>
            <a:ext cx="2664296" cy="2088231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C:\Users\Админ\AppData\Local\Microsoft\Windows\Temporary Internet Files\Content.Word\IMG_07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128" y="692696"/>
            <a:ext cx="2520280" cy="2450779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2" descr="C:\Users\Админ\Desktop\помним41 чтим 45\IMG-20150311-WA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4664"/>
            <a:ext cx="2160240" cy="247651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2" descr="C:\Users\07\Desktop\фото школы\IMG_0098.JPG"/>
          <p:cNvPicPr>
            <a:picLocks noChangeAspect="1" noChangeArrowheads="1"/>
          </p:cNvPicPr>
          <p:nvPr/>
        </p:nvPicPr>
        <p:blipFill rotWithShape="1">
          <a:blip r:embed="rId7" cstate="print"/>
          <a:srcRect l="19281" t="20722" r="8899" b="5932"/>
          <a:stretch/>
        </p:blipFill>
        <p:spPr bwMode="auto">
          <a:xfrm rot="5400000">
            <a:off x="3603712" y="4253273"/>
            <a:ext cx="2736304" cy="2095872"/>
          </a:xfrm>
          <a:prstGeom prst="roundRect">
            <a:avLst/>
          </a:prstGeom>
          <a:noFill/>
          <a:ln w="31750">
            <a:solidFill>
              <a:schemeClr val="accent1"/>
            </a:solidFill>
          </a:ln>
        </p:spPr>
      </p:pic>
      <p:pic>
        <p:nvPicPr>
          <p:cNvPr id="7" name="Picture 4" descr="C:\Users\07\Desktop\фото школы\IMG_00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85905" y="2881181"/>
            <a:ext cx="2550164" cy="191262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8" name="Picture 3" descr="C:\Users\07\Desktop\фото школы\IMG_00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94840" y="5041912"/>
            <a:ext cx="2132294" cy="159922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49988123"/>
      </p:ext>
    </p:extLst>
  </p:cSld>
  <p:clrMapOvr>
    <a:masterClrMapping/>
  </p:clrMapOvr>
  <p:transition advTm="15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elizaveta-magic.tw1.ru/images/0_15b29a_123d0be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8964488" cy="6449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418563"/>
            <a:ext cx="2304256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Monotype Corsiva" pitchFamily="66" charset="0"/>
              </a:rPr>
              <a:t>              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Школа в </a:t>
            </a:r>
            <a:r>
              <a:rPr lang="ru-RU" sz="13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Лафишево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(ныне   Псыхурей)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была открыта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в декабре 1920 года согласно               приказа окружного отдела народного образования, хотя реально она заработала позже. </a:t>
            </a:r>
          </a:p>
          <a:p>
            <a:pPr algn="ctr"/>
            <a:endParaRPr lang="ru-RU" sz="13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Посильную помощь в организации школы оказывали сельский Совет и партийная организация. Были образованы изба- читальня, пункт ликбеза, вечерняя школа и курсы для обучения взрослых. Проблем возникало много: отсутствовали средства, помещения, учительские кадры, учебники и т.д.</a:t>
            </a:r>
            <a:endParaRPr lang="ru-RU" sz="13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40" b="25534"/>
          <a:stretch/>
        </p:blipFill>
        <p:spPr bwMode="auto">
          <a:xfrm rot="1579021">
            <a:off x="3083972" y="1503211"/>
            <a:ext cx="1908811" cy="100811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573013">
            <a:off x="2589529" y="2698029"/>
            <a:ext cx="2111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ДЕКАБРЬ 1920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Лафишево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33652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04608882"/>
      </p:ext>
    </p:extLst>
  </p:cSld>
  <p:clrMapOvr>
    <a:masterClrMapping/>
  </p:clrMapOvr>
  <p:transition advTm="29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2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0" y="131068"/>
            <a:ext cx="9012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 1933 году началось строительство  новой школы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824271823"/>
      </p:ext>
    </p:extLst>
  </p:cSld>
  <p:clrMapOvr>
    <a:masterClrMapping/>
  </p:clrMapOvr>
  <p:transition advTm="139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aplik.ru/wp-content/uploads/media/%D0%94%D0%B8%D0%B4%D0%B0%D0%BA%D1%82%D0%B8%D1%87%D0%B5%D1%81%D0%BA%D0%B8%D0%B8%CC%86-%D0%BC%D0%B0%D1%82%D0%B5%D1%80%D0%B8%D0%B0%D0%BB-%D0%90%D0%B2%D1%82%D0%BE%D0%BC%D0%B0%D1%82%D0%B8%D0%B7%D0%B0%D1%86%D0%B8%D1%8F-%D0%B7%D0%B2%D1%83%D0%BA%D0%B0-%D0%A0/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" y="0"/>
            <a:ext cx="914247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napschool.narod.ru/images/p3__1__star_skol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67" t="12794" r="25688" b="30365"/>
          <a:stretch/>
        </p:blipFill>
        <p:spPr bwMode="auto">
          <a:xfrm>
            <a:off x="151540" y="1916832"/>
            <a:ext cx="4780500" cy="381642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1470771"/>
            <a:ext cx="4067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Во время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Великой Отечественной войны здание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школы было практически полностью разрушено и вновь восстановлено</a:t>
            </a:r>
            <a:r>
              <a:rPr lang="ru-RU" dirty="0" smtClean="0"/>
              <a:t>. 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175171846"/>
      </p:ext>
    </p:extLst>
  </p:cSld>
  <p:clrMapOvr>
    <a:masterClrMapping/>
  </p:clrMapOvr>
  <p:transition advTm="11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aplik.ru/wp-content/uploads/media/%D0%94%D0%B8%D0%B4%D0%B0%D0%BA%D1%82%D0%B8%D1%87%D0%B5%D1%81%D0%BA%D0%B8%D0%B8%CC%86-%D0%BC%D0%B0%D1%82%D0%B5%D1%80%D0%B8%D0%B0%D0%BB-%D0%90%D0%B2%D1%82%D0%BE%D0%BC%D0%B0%D1%82%D0%B8%D0%B7%D0%B0%D1%86%D0%B8%D1%8F-%D0%B7%D0%B2%D1%83%D0%BA%D0%B0-%D0%A0/image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-22280"/>
            <a:ext cx="914247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00" y="893470"/>
            <a:ext cx="91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Нашей школе всегда везло на талантливых руководителей, которые оставили заметный след в истории школы и села. Ведь директор школы- это учитель учителей.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2" name="Picture 2" descr="http://klenovskoe.ru/files/2013-11/otevka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121" r="43408" b="68255"/>
          <a:stretch/>
        </p:blipFill>
        <p:spPr bwMode="auto">
          <a:xfrm>
            <a:off x="251520" y="1804448"/>
            <a:ext cx="1512168" cy="172185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91" t="43344" r="39668" b="43044"/>
          <a:stretch/>
        </p:blipFill>
        <p:spPr bwMode="auto">
          <a:xfrm>
            <a:off x="3347864" y="1849900"/>
            <a:ext cx="1535038" cy="171450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316" t="44657" r="24903" b="39557"/>
          <a:stretch/>
        </p:blipFill>
        <p:spPr bwMode="auto">
          <a:xfrm>
            <a:off x="6535604" y="1849900"/>
            <a:ext cx="1561245" cy="171450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971" t="29111" r="50437" b="61891"/>
          <a:stretch/>
        </p:blipFill>
        <p:spPr bwMode="auto">
          <a:xfrm>
            <a:off x="251520" y="4400259"/>
            <a:ext cx="1462959" cy="191264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http://sosch-psihurei.narod.ru/foto/image00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339"/>
          <a:stretch/>
        </p:blipFill>
        <p:spPr bwMode="auto">
          <a:xfrm>
            <a:off x="5643570" y="4384220"/>
            <a:ext cx="1474604" cy="186167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sosch-psihurei.narod.ru/foto/image00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53" y="4365104"/>
            <a:ext cx="1469309" cy="188079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137" y="3692673"/>
            <a:ext cx="1417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Monotype Corsiva" pitchFamily="66" charset="0"/>
              </a:rPr>
              <a:t>Стодоревский</a:t>
            </a:r>
            <a:r>
              <a:rPr lang="ru-RU" sz="1400" b="1" dirty="0" smtClean="0">
                <a:latin typeface="Monotype Corsiva" pitchFamily="66" charset="0"/>
              </a:rPr>
              <a:t> А.А</a:t>
            </a:r>
          </a:p>
          <a:p>
            <a:r>
              <a:rPr lang="ru-RU" sz="1400" b="1" dirty="0" smtClean="0">
                <a:latin typeface="Monotype Corsiva" pitchFamily="66" charset="0"/>
              </a:rPr>
              <a:t>1920-1957 </a:t>
            </a:r>
            <a:r>
              <a:rPr lang="ru-RU" sz="1400" b="1" dirty="0" err="1" smtClean="0">
                <a:latin typeface="Monotype Corsiva" pitchFamily="66" charset="0"/>
              </a:rPr>
              <a:t>гг</a:t>
            </a:r>
            <a:endParaRPr lang="ru-RU" sz="1400" b="1" dirty="0" smtClean="0">
              <a:latin typeface="Monotype Corsiva" pitchFamily="66" charset="0"/>
            </a:endParaRPr>
          </a:p>
          <a:p>
            <a:endParaRPr lang="ru-RU" sz="1400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3680202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Monotype Corsiva" pitchFamily="66" charset="0"/>
              </a:rPr>
              <a:t>Каров</a:t>
            </a:r>
            <a:r>
              <a:rPr lang="ru-RU" sz="1400" b="1" dirty="0" smtClean="0">
                <a:latin typeface="Monotype Corsiva" pitchFamily="66" charset="0"/>
              </a:rPr>
              <a:t> Х.М.</a:t>
            </a:r>
          </a:p>
          <a:p>
            <a:r>
              <a:rPr lang="ru-RU" sz="1400" b="1" dirty="0" smtClean="0">
                <a:latin typeface="Monotype Corsiva" pitchFamily="66" charset="0"/>
              </a:rPr>
              <a:t>1956-1970 </a:t>
            </a:r>
            <a:r>
              <a:rPr lang="ru-RU" sz="1400" b="1" dirty="0" err="1" smtClean="0">
                <a:latin typeface="Monotype Corsiva" pitchFamily="66" charset="0"/>
              </a:rPr>
              <a:t>гг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5538" y="3692673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Monotype Corsiva" pitchFamily="66" charset="0"/>
              </a:rPr>
              <a:t>Кештов</a:t>
            </a:r>
            <a:r>
              <a:rPr lang="ru-RU" sz="1400" b="1" dirty="0" smtClean="0">
                <a:latin typeface="Monotype Corsiva" pitchFamily="66" charset="0"/>
              </a:rPr>
              <a:t> Х.И.</a:t>
            </a:r>
          </a:p>
          <a:p>
            <a:r>
              <a:rPr lang="ru-RU" sz="1400" b="1" dirty="0" smtClean="0">
                <a:latin typeface="Monotype Corsiva" pitchFamily="66" charset="0"/>
              </a:rPr>
              <a:t>1970 – 1976 </a:t>
            </a:r>
            <a:r>
              <a:rPr lang="ru-RU" sz="1400" b="1" dirty="0" err="1" smtClean="0">
                <a:latin typeface="Monotype Corsiva" pitchFamily="66" charset="0"/>
              </a:rPr>
              <a:t>гг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6334780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Коков Б.Х.</a:t>
            </a:r>
          </a:p>
          <a:p>
            <a:r>
              <a:rPr lang="ru-RU" sz="1400" b="1" dirty="0" smtClean="0">
                <a:latin typeface="Monotype Corsiva" pitchFamily="66" charset="0"/>
              </a:rPr>
              <a:t>1976 – 1998 </a:t>
            </a:r>
            <a:r>
              <a:rPr lang="ru-RU" sz="1400" b="1" dirty="0" err="1" smtClean="0">
                <a:latin typeface="Monotype Corsiva" pitchFamily="66" charset="0"/>
              </a:rPr>
              <a:t>гг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3474" y="6334780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Monotype Corsiva" pitchFamily="66" charset="0"/>
              </a:rPr>
              <a:t>Дохова</a:t>
            </a:r>
            <a:r>
              <a:rPr lang="ru-RU" sz="1400" b="1" dirty="0" smtClean="0">
                <a:latin typeface="Monotype Corsiva" pitchFamily="66" charset="0"/>
              </a:rPr>
              <a:t> Л.А.</a:t>
            </a:r>
          </a:p>
          <a:p>
            <a:r>
              <a:rPr lang="ru-RU" sz="1400" b="1" dirty="0" smtClean="0">
                <a:latin typeface="Monotype Corsiva" pitchFamily="66" charset="0"/>
              </a:rPr>
              <a:t>1998 – 2009 </a:t>
            </a:r>
            <a:r>
              <a:rPr lang="ru-RU" sz="1400" b="1" dirty="0" err="1" smtClean="0">
                <a:latin typeface="Monotype Corsiva" pitchFamily="66" charset="0"/>
              </a:rPr>
              <a:t>гг</a:t>
            </a:r>
            <a:endParaRPr lang="ru-RU" sz="1400" b="1" dirty="0"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633478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Monotype Corsiva" pitchFamily="66" charset="0"/>
              </a:rPr>
              <a:t>Коков Х.М.</a:t>
            </a:r>
          </a:p>
          <a:p>
            <a:r>
              <a:rPr lang="ru-RU" sz="1400" b="1" dirty="0" smtClean="0">
                <a:latin typeface="Monotype Corsiva" pitchFamily="66" charset="0"/>
              </a:rPr>
              <a:t>С 2009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040351126"/>
      </p:ext>
    </p:extLst>
  </p:cSld>
  <p:clrMapOvr>
    <a:masterClrMapping/>
  </p:clrMapOvr>
  <p:transition advTm="2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5786454"/>
            <a:ext cx="6987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Русские учителя заложили основы системы образования в 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республике.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Большой вклад они внесли в обучение наших односельчан.</a:t>
            </a: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946" y="59700"/>
            <a:ext cx="90653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Русский педагогический десант</a:t>
            </a:r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906" t="2646" b="17979"/>
          <a:stretch>
            <a:fillRect/>
          </a:stretch>
        </p:blipFill>
        <p:spPr bwMode="auto">
          <a:xfrm>
            <a:off x="1357290" y="1214422"/>
            <a:ext cx="6343069" cy="428628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29963612"/>
      </p:ext>
    </p:extLst>
  </p:cSld>
  <p:clrMapOvr>
    <a:masterClrMapping/>
  </p:clrMapOvr>
  <p:transition spd="slow" advTm="220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951" t="26106" r="36500" b="35182"/>
          <a:stretch>
            <a:fillRect/>
          </a:stretch>
        </p:blipFill>
        <p:spPr bwMode="auto">
          <a:xfrm>
            <a:off x="285720" y="2214554"/>
            <a:ext cx="4214842" cy="321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966" t="26918" r="3672" b="33062"/>
          <a:stretch>
            <a:fillRect/>
          </a:stretch>
        </p:blipFill>
        <p:spPr bwMode="auto">
          <a:xfrm>
            <a:off x="4500562" y="3357562"/>
            <a:ext cx="4286280" cy="32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596" y="571480"/>
            <a:ext cx="785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МЫ никогда не забудем ВАС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advTm="9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ramki-kartinki.ru/_ph/15/2/7242669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8" t="2966" r="3729" b="33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062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500306"/>
            <a:ext cx="2952327" cy="236158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062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500306"/>
            <a:ext cx="3096344" cy="236158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99592" y="401462"/>
            <a:ext cx="720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 февраля 2014 года 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здании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нашей  школы появилась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мемориальная доска в память о преподававшем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русском учителе, ветеране Великой отечественной войны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Леониде  Петровиче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Литовченко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Леонид Петрович Литовченко преподавал детям Псыхурея географию, и его все очень любили. Он был не просто хороший учитель, но и очень хороший человек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Односельчане восхищались учителем: жил он в станице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Старопавловской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Ставропольского края, от которой до селения Псыхурей одиннадцать километров. Это расстояние учитель преодолевал каждый день пешком.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429132"/>
            <a:ext cx="3448040" cy="193952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15764181"/>
      </p:ext>
    </p:extLst>
  </p:cSld>
  <p:clrMapOvr>
    <a:masterClrMapping/>
  </p:clrMapOvr>
  <p:transition spd="slow" advTm="49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9|2.7|1|1.5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8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.1|1.1|5.4|1.7|1.6|1.6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2.2|1.3|0.9|0.9|1|0.9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8|1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0.9|3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0.9|0.8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1.2|1|0.8|0.9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|1.1|1|1.7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2.1|0.6|2.5|1.2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1.4|0.8|1.7|0.9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8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1.2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9|0.9|0.8|0.8|0.7|0.7|0.7|0.7|0.7|0.7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899</Words>
  <Application>Microsoft Office PowerPoint</Application>
  <PresentationFormat>Экран (4:3)</PresentationFormat>
  <Paragraphs>167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Samsung</cp:lastModifiedBy>
  <cp:revision>87</cp:revision>
  <dcterms:created xsi:type="dcterms:W3CDTF">2016-03-07T16:12:15Z</dcterms:created>
  <dcterms:modified xsi:type="dcterms:W3CDTF">2019-06-14T11:36:58Z</dcterms:modified>
</cp:coreProperties>
</file>