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62" r:id="rId3"/>
    <p:sldId id="263" r:id="rId4"/>
    <p:sldId id="260" r:id="rId5"/>
    <p:sldId id="264" r:id="rId6"/>
    <p:sldId id="266" r:id="rId7"/>
    <p:sldId id="267" r:id="rId8"/>
    <p:sldId id="269" r:id="rId9"/>
    <p:sldId id="272" r:id="rId10"/>
    <p:sldId id="273" r:id="rId11"/>
    <p:sldId id="274" r:id="rId12"/>
    <p:sldId id="275" r:id="rId13"/>
    <p:sldId id="276"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E"/>
    <a:srgbClr val="9D9DF5"/>
    <a:srgbClr val="2A1255"/>
    <a:srgbClr val="A58C51"/>
    <a:srgbClr val="213969"/>
    <a:srgbClr val="332319"/>
    <a:srgbClr val="173A8D"/>
    <a:srgbClr val="003374"/>
    <a:srgbClr val="C9A09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3" d="100"/>
          <a:sy n="83" d="100"/>
        </p:scale>
        <p:origin x="-978" y="90"/>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9/23/2018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9/23/2018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2133600" y="1"/>
            <a:ext cx="6364941"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1"/>
          </a:xfrm>
          <a:prstGeom prst="rect">
            <a:avLst/>
          </a:prstGeom>
          <a:gradFill flip="none" rotWithShape="1">
            <a:gsLst>
              <a:gs pos="0">
                <a:schemeClr val="accent1">
                  <a:lumMod val="5000"/>
                  <a:lumOff val="95000"/>
                </a:schemeClr>
              </a:gs>
              <a:gs pos="100000">
                <a:schemeClr val="accent1">
                  <a:lumMod val="45000"/>
                  <a:lumOff val="5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r="39014"/>
          <a:stretch/>
        </p:blipFill>
        <p:spPr>
          <a:xfrm>
            <a:off x="0" y="1"/>
            <a:ext cx="5576552" cy="6858000"/>
          </a:xfrm>
          <a:prstGeom prst="rect">
            <a:avLst/>
          </a:prstGeom>
        </p:spPr>
      </p:pic>
      <p:sp>
        <p:nvSpPr>
          <p:cNvPr id="10" name="Title 1"/>
          <p:cNvSpPr>
            <a:spLocks noGrp="1"/>
          </p:cNvSpPr>
          <p:nvPr>
            <p:ph type="ctrTitle"/>
          </p:nvPr>
        </p:nvSpPr>
        <p:spPr>
          <a:xfrm>
            <a:off x="3868805" y="3166111"/>
            <a:ext cx="4983979" cy="1634281"/>
          </a:xfrm>
        </p:spPr>
        <p:txBody>
          <a:bodyPr anchor="ctr">
            <a:noAutofit/>
          </a:bodyPr>
          <a:lstStyle/>
          <a:p>
            <a:r>
              <a:rPr lang="ru-RU" sz="4000" b="1" dirty="0">
                <a:latin typeface="Times New Roman" pitchFamily="18" charset="0"/>
                <a:ea typeface="Cambria Math" pitchFamily="18" charset="0"/>
                <a:cs typeface="Times New Roman" pitchFamily="18" charset="0"/>
              </a:rPr>
              <a:t>Литературные настольные игры «Мемо карты»»</a:t>
            </a:r>
            <a:endParaRPr lang="en-US" sz="4000" b="1" dirty="0">
              <a:ln w="0"/>
              <a:gradFill flip="none" rotWithShape="1">
                <a:gsLst>
                  <a:gs pos="0">
                    <a:schemeClr val="accent5">
                      <a:lumMod val="50000"/>
                    </a:schemeClr>
                  </a:gs>
                  <a:gs pos="50000">
                    <a:schemeClr val="accent5"/>
                  </a:gs>
                  <a:gs pos="100000">
                    <a:srgbClr val="007CCE"/>
                  </a:gs>
                </a:gsLst>
                <a:lin ang="5400000" scaled="1"/>
                <a:tileRect/>
              </a:gradFill>
              <a:effectLst>
                <a:reflection blurRad="6350" stA="53000" endA="300" endPos="35500" dir="5400000" sy="-90000" algn="bl" rotWithShape="0"/>
              </a:effectLst>
              <a:latin typeface="Times New Roman" pitchFamily="18" charset="0"/>
              <a:cs typeface="Times New Roman" pitchFamily="18" charset="0"/>
            </a:endParaRPr>
          </a:p>
        </p:txBody>
      </p:sp>
      <p:sp>
        <p:nvSpPr>
          <p:cNvPr id="4" name="TextBox 3"/>
          <p:cNvSpPr txBox="1"/>
          <p:nvPr/>
        </p:nvSpPr>
        <p:spPr>
          <a:xfrm>
            <a:off x="4640580" y="1338382"/>
            <a:ext cx="3577590" cy="646331"/>
          </a:xfrm>
          <a:prstGeom prst="rect">
            <a:avLst/>
          </a:prstGeom>
          <a:noFill/>
        </p:spPr>
        <p:txBody>
          <a:bodyPr wrap="square" rtlCol="0">
            <a:spAutoFit/>
          </a:bodyPr>
          <a:lstStyle/>
          <a:p>
            <a:pPr algn="ctr"/>
            <a:r>
              <a:rPr lang="ru-RU" dirty="0">
                <a:latin typeface="Times New Roman" pitchFamily="18" charset="0"/>
                <a:ea typeface="Cambria Math" pitchFamily="18" charset="0"/>
                <a:cs typeface="Times New Roman" pitchFamily="18" charset="0"/>
              </a:rPr>
              <a:t>Пионерский городской округ, Калининградская область</a:t>
            </a:r>
          </a:p>
        </p:txBody>
      </p:sp>
      <p:sp>
        <p:nvSpPr>
          <p:cNvPr id="7" name="TextBox 6"/>
          <p:cNvSpPr txBox="1"/>
          <p:nvPr/>
        </p:nvSpPr>
        <p:spPr>
          <a:xfrm>
            <a:off x="4149090" y="5120640"/>
            <a:ext cx="4560570" cy="369332"/>
          </a:xfrm>
          <a:prstGeom prst="rect">
            <a:avLst/>
          </a:prstGeom>
          <a:noFill/>
        </p:spPr>
        <p:txBody>
          <a:bodyPr wrap="square" rtlCol="0">
            <a:spAutoFit/>
          </a:bodyPr>
          <a:lstStyle/>
          <a:p>
            <a:endParaRPr lang="ru-RU" dirty="0"/>
          </a:p>
        </p:txBody>
      </p:sp>
      <p:sp>
        <p:nvSpPr>
          <p:cNvPr id="9" name="TextBox 8"/>
          <p:cNvSpPr txBox="1"/>
          <p:nvPr/>
        </p:nvSpPr>
        <p:spPr>
          <a:xfrm>
            <a:off x="4400550" y="5793402"/>
            <a:ext cx="3920490" cy="369332"/>
          </a:xfrm>
          <a:prstGeom prst="rect">
            <a:avLst/>
          </a:prstGeom>
          <a:noFill/>
        </p:spPr>
        <p:txBody>
          <a:bodyPr wrap="square" rtlCol="0" anchor="b">
            <a:spAutoFit/>
          </a:bodyPr>
          <a:lstStyle/>
          <a:p>
            <a:pPr algn="ctr"/>
            <a:r>
              <a:rPr lang="ru-RU" dirty="0" smtClean="0">
                <a:latin typeface="Times New Roman" pitchFamily="18" charset="0"/>
                <a:ea typeface="Cambria Math" pitchFamily="18" charset="0"/>
                <a:cs typeface="Times New Roman" pitchFamily="18" charset="0"/>
              </a:rPr>
              <a:t>Автор Уварова В. Р.</a:t>
            </a:r>
            <a:endParaRPr lang="ru-RU" dirty="0">
              <a:latin typeface="Times New Roman" pitchFamily="18" charset="0"/>
              <a:ea typeface="Cambria Math" pitchFamily="18" charset="0"/>
              <a:cs typeface="Times New Roman" pitchFamily="18" charset="0"/>
            </a:endParaRPr>
          </a:p>
        </p:txBody>
      </p:sp>
      <p:sp>
        <p:nvSpPr>
          <p:cNvPr id="8" name="TextBox 7"/>
          <p:cNvSpPr txBox="1"/>
          <p:nvPr/>
        </p:nvSpPr>
        <p:spPr>
          <a:xfrm>
            <a:off x="5394960" y="6354008"/>
            <a:ext cx="1931670" cy="369332"/>
          </a:xfrm>
          <a:prstGeom prst="rect">
            <a:avLst/>
          </a:prstGeom>
          <a:noFill/>
        </p:spPr>
        <p:txBody>
          <a:bodyPr wrap="square" rtlCol="0" anchor="b">
            <a:spAutoFit/>
          </a:bodyPr>
          <a:lstStyle/>
          <a:p>
            <a:pPr algn="ctr"/>
            <a:r>
              <a:rPr lang="ru-RU" dirty="0" smtClean="0">
                <a:latin typeface="Times New Roman" pitchFamily="18" charset="0"/>
                <a:cs typeface="Times New Roman" pitchFamily="18" charset="0"/>
              </a:rPr>
              <a:t>2018 г.</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806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Игротека на Пушкинский день</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5095" y="1305243"/>
            <a:ext cx="6308552" cy="4711700"/>
          </a:xfrm>
        </p:spPr>
      </p:pic>
    </p:spTree>
    <p:extLst>
      <p:ext uri="{BB962C8B-B14F-4D97-AF65-F5344CB8AC3E}">
        <p14:creationId xmlns:p14="http://schemas.microsoft.com/office/powerpoint/2010/main" val="292583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библиотеке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6843" y="1737359"/>
            <a:ext cx="5638163" cy="4211003"/>
          </a:xfrm>
        </p:spPr>
      </p:pic>
    </p:spTree>
    <p:extLst>
      <p:ext uri="{BB962C8B-B14F-4D97-AF65-F5344CB8AC3E}">
        <p14:creationId xmlns:p14="http://schemas.microsoft.com/office/powerpoint/2010/main" val="246089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 Всероссийском форуме молодых семей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694" y="1577339"/>
            <a:ext cx="5812790" cy="4359593"/>
          </a:xfrm>
        </p:spPr>
      </p:pic>
    </p:spTree>
    <p:extLst>
      <p:ext uri="{BB962C8B-B14F-4D97-AF65-F5344CB8AC3E}">
        <p14:creationId xmlns:p14="http://schemas.microsoft.com/office/powerpoint/2010/main" val="419495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564" y="1451609"/>
            <a:ext cx="5812790" cy="4359593"/>
          </a:xfrm>
        </p:spPr>
      </p:pic>
    </p:spTree>
    <p:extLst>
      <p:ext uri="{BB962C8B-B14F-4D97-AF65-F5344CB8AC3E}">
        <p14:creationId xmlns:p14="http://schemas.microsoft.com/office/powerpoint/2010/main" val="254678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710" y="91440"/>
            <a:ext cx="7273290" cy="6503670"/>
          </a:xfrm>
        </p:spPr>
        <p:txBody>
          <a:bodyPr/>
          <a:lstStyle/>
          <a:p>
            <a:pPr algn="ctr"/>
            <a:r>
              <a:rPr lang="ru-RU" b="1" dirty="0" smtClean="0">
                <a:latin typeface="Times New Roman" pitchFamily="18" charset="0"/>
                <a:cs typeface="Times New Roman" pitchFamily="18" charset="0"/>
              </a:rPr>
              <a:t>Благодарим за внимание!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09331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274321"/>
            <a:ext cx="6364941" cy="1337732"/>
          </a:xfrm>
        </p:spPr>
        <p:txBody>
          <a:bodyPr>
            <a:normAutofit fontScale="90000"/>
          </a:bodyPr>
          <a:lstStyle/>
          <a:p>
            <a:pPr algn="ctr"/>
            <a:r>
              <a:rPr lang="ru-RU" b="1" dirty="0">
                <a:latin typeface="Times New Roman" pitchFamily="18" charset="0"/>
                <a:ea typeface="Cambria Math" pitchFamily="18" charset="0"/>
                <a:cs typeface="Times New Roman" pitchFamily="18" charset="0"/>
              </a:rPr>
              <a:t>Описание проблемы, снижению остроты которой посвящен проект</a:t>
            </a:r>
            <a:endParaRPr lang="ru-RU" dirty="0"/>
          </a:p>
        </p:txBody>
      </p:sp>
      <p:sp>
        <p:nvSpPr>
          <p:cNvPr id="3" name="Объект 2"/>
          <p:cNvSpPr>
            <a:spLocks noGrp="1"/>
          </p:cNvSpPr>
          <p:nvPr>
            <p:ph idx="1"/>
          </p:nvPr>
        </p:nvSpPr>
        <p:spPr>
          <a:xfrm>
            <a:off x="2011680" y="1965960"/>
            <a:ext cx="6595110" cy="4611052"/>
          </a:xfrm>
        </p:spPr>
        <p:txBody>
          <a:bodyPr anchor="ctr">
            <a:normAutofit fontScale="77500" lnSpcReduction="20000"/>
          </a:bodyPr>
          <a:lstStyle/>
          <a:p>
            <a:pPr algn="just">
              <a:buFont typeface="Wingdings" pitchFamily="2" charset="2"/>
              <a:buChar char="§"/>
            </a:pPr>
            <a:r>
              <a:rPr lang="ru-RU" dirty="0">
                <a:latin typeface="Cambria Math" pitchFamily="18" charset="0"/>
                <a:ea typeface="Cambria Math" pitchFamily="18" charset="0"/>
              </a:rPr>
              <a:t>Уже несколько лет в России  остро стоит проблема снижения интереса к саморазвитию и самообразованию. Свободное время люди больше тратят на просмотр телевизионных передач или фильмов, общение в социальных сетях или другие развлечения. Многие не могут правильно  ответить на такие простые вопросы,  как «В каком веке родился А. С. Пушкин?», «В каком городе родился М. Ю. Лермонтов?». Было проведено анкетирование среди  молодых семей и школьников, согласно, которому больше 50%  считает, что легче запомнить материал в форме игры, 77 % играют в настольные игры. Наиболее популярны настольные игры на развитие памяти и внимания. </a:t>
            </a:r>
          </a:p>
          <a:p>
            <a:pPr marL="0" indent="0">
              <a:buNone/>
            </a:pPr>
            <a:endParaRPr lang="ru-RU" dirty="0"/>
          </a:p>
        </p:txBody>
      </p:sp>
    </p:spTree>
    <p:extLst>
      <p:ext uri="{BB962C8B-B14F-4D97-AF65-F5344CB8AC3E}">
        <p14:creationId xmlns:p14="http://schemas.microsoft.com/office/powerpoint/2010/main" val="382508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8020" y="205740"/>
            <a:ext cx="6364941" cy="1337732"/>
          </a:xfrm>
        </p:spPr>
        <p:txBody>
          <a:bodyPr anchor="t">
            <a:normAutofit/>
          </a:bodyPr>
          <a:lstStyle/>
          <a:p>
            <a:r>
              <a:rPr lang="ru-RU" sz="3600" dirty="0" smtClean="0">
                <a:latin typeface="Times New Roman" pitchFamily="18" charset="0"/>
                <a:cs typeface="Times New Roman" pitchFamily="18" charset="0"/>
              </a:rPr>
              <a:t>Мемо-карты</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2313790" y="1177290"/>
            <a:ext cx="5669280" cy="4926330"/>
          </a:xfrm>
        </p:spPr>
        <p:txBody>
          <a:bodyPr>
            <a:normAutofit fontScale="92500" lnSpcReduction="20000"/>
          </a:bodyPr>
          <a:lstStyle/>
          <a:p>
            <a:pPr marL="0" indent="0">
              <a:buNone/>
            </a:pPr>
            <a:endParaRPr lang="ru-RU" dirty="0">
              <a:latin typeface="Cambria Math" pitchFamily="18" charset="0"/>
              <a:ea typeface="Cambria Math" pitchFamily="18" charset="0"/>
            </a:endParaRPr>
          </a:p>
          <a:p>
            <a:pPr marL="0" indent="0" algn="just">
              <a:buNone/>
            </a:pPr>
            <a:r>
              <a:rPr lang="ru-RU" dirty="0" smtClean="0"/>
              <a:t>предназначены </a:t>
            </a:r>
            <a:r>
              <a:rPr lang="ru-RU" dirty="0"/>
              <a:t>для тренировки  памяти, расширения кругозора и развития внимания. Благодаря этой игре вы с легкостью запомните то, что изображено на картинках. В эту игру может играть один или несколько игроков. Оптимальное количество игроков </a:t>
            </a:r>
            <a:r>
              <a:rPr lang="ru-RU" dirty="0" smtClean="0"/>
              <a:t>2-8 </a:t>
            </a:r>
            <a:r>
              <a:rPr lang="ru-RU" dirty="0"/>
              <a:t>человек. Игра мемо-карты так же имеет образовательную функцию, что, несомненно, порадует родителей. 25 карточек расскажут о жизни и творчестве поэтов, писателей.   </a:t>
            </a:r>
          </a:p>
          <a:p>
            <a:pPr marL="0" indent="0" algn="just">
              <a:buNone/>
            </a:pPr>
            <a:r>
              <a:rPr lang="ru-RU" dirty="0"/>
              <a:t>Подходит для возрастной категории 5+.</a:t>
            </a:r>
          </a:p>
          <a:p>
            <a:pPr marL="0" indent="0">
              <a:buNone/>
            </a:pPr>
            <a:endParaRPr lang="ru-RU" dirty="0"/>
          </a:p>
        </p:txBody>
      </p:sp>
      <p:sp>
        <p:nvSpPr>
          <p:cNvPr id="4" name="Заголовок 1"/>
          <p:cNvSpPr txBox="1">
            <a:spLocks/>
          </p:cNvSpPr>
          <p:nvPr/>
        </p:nvSpPr>
        <p:spPr>
          <a:xfrm>
            <a:off x="2034540" y="3642360"/>
            <a:ext cx="6364941" cy="1337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2152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8840" y="720090"/>
            <a:ext cx="6633695" cy="2023110"/>
          </a:xfrm>
        </p:spPr>
        <p:txBody>
          <a:bodyPr anchor="t">
            <a:noAutofit/>
          </a:bodyPr>
          <a:lstStyle/>
          <a:p>
            <a:pPr algn="ctr"/>
            <a:r>
              <a:rPr lang="ru-RU" sz="2400" b="1" dirty="0">
                <a:latin typeface="Times New Roman" pitchFamily="18" charset="0"/>
                <a:cs typeface="Times New Roman" pitchFamily="18" charset="0"/>
              </a:rPr>
              <a:t>В набор входит 50  парных карточек  (25 пар)  и буклет с правилами и описанием карточек. На каждой карточке в нижнем углу указан ее номер, по которому в буклете можно найти описание карточки.</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8354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331471"/>
            <a:ext cx="6364941" cy="1337732"/>
          </a:xfrm>
        </p:spPr>
        <p:txBody>
          <a:bodyPr>
            <a:normAutofit/>
          </a:bodyPr>
          <a:lstStyle/>
          <a:p>
            <a:pPr algn="ctr"/>
            <a:r>
              <a:rPr lang="ru-RU" sz="3600" dirty="0">
                <a:latin typeface="Times New Roman" pitchFamily="18" charset="0"/>
                <a:cs typeface="Times New Roman" pitchFamily="18" charset="0"/>
              </a:rPr>
              <a:t>Общие правила</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1805940" y="1786891"/>
            <a:ext cx="7246620" cy="4133849"/>
          </a:xfrm>
        </p:spPr>
        <p:txBody>
          <a:bodyPr anchor="ctr">
            <a:normAutofit/>
          </a:bodyPr>
          <a:lstStyle/>
          <a:p>
            <a:pPr marL="0" indent="0">
              <a:buNone/>
            </a:pPr>
            <a:r>
              <a:rPr lang="ru-RU" sz="2400" dirty="0">
                <a:latin typeface="Times New Roman" pitchFamily="18" charset="0"/>
                <a:cs typeface="Times New Roman" pitchFamily="18" charset="0"/>
              </a:rPr>
              <a:t>Для начала игры необходимо перемешать колоду  и  разложить все карточки «рубашкой» вверх. Начинает игру самый младший игрок (если дети одного возраста, они могут выбрать первого игрока считалочкой или любым другим способом).  Игрок открывает две карточки,  если они совпадают – игрок забирает их себе и получает право на дополнительный  ход. Если картинки на карточках не совпадают  – ход переходит к другому игроку, а карточки закрываются - переворачиваются «рубашками» вверх. Побеждает игрок, набравший больше всех карточек (Одна пара - один балл)</a:t>
            </a:r>
            <a:endParaRPr lang="ru-RU" sz="2400" dirty="0">
              <a:latin typeface="Times New Roman" pitchFamily="18" charset="0"/>
              <a:cs typeface="Times New Roman" pitchFamily="18" charset="0"/>
            </a:endParaRPr>
          </a:p>
        </p:txBody>
      </p:sp>
      <p:sp>
        <p:nvSpPr>
          <p:cNvPr id="5" name="Объект 2"/>
          <p:cNvSpPr txBox="1">
            <a:spLocks/>
          </p:cNvSpPr>
          <p:nvPr/>
        </p:nvSpPr>
        <p:spPr>
          <a:xfrm>
            <a:off x="5821680" y="1554629"/>
            <a:ext cx="4040841" cy="47112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dirty="0"/>
          </a:p>
        </p:txBody>
      </p:sp>
      <p:sp>
        <p:nvSpPr>
          <p:cNvPr id="6" name="Объект 2"/>
          <p:cNvSpPr txBox="1">
            <a:spLocks/>
          </p:cNvSpPr>
          <p:nvPr/>
        </p:nvSpPr>
        <p:spPr>
          <a:xfrm>
            <a:off x="1805940" y="1786891"/>
            <a:ext cx="3440430" cy="44789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
            </a:pPr>
            <a:endParaRPr lang="ru-RU" sz="2400" dirty="0"/>
          </a:p>
        </p:txBody>
      </p:sp>
    </p:spTree>
    <p:extLst>
      <p:ext uri="{BB962C8B-B14F-4D97-AF65-F5344CB8AC3E}">
        <p14:creationId xmlns:p14="http://schemas.microsoft.com/office/powerpoint/2010/main" val="332648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2180" y="240031"/>
            <a:ext cx="6364941" cy="1337732"/>
          </a:xfrm>
        </p:spPr>
        <p:txBody>
          <a:bodyPr>
            <a:normAutofit/>
          </a:bodyPr>
          <a:lstStyle/>
          <a:p>
            <a:pPr algn="ctr"/>
            <a:r>
              <a:rPr lang="ru-RU" sz="3600" b="1" dirty="0" smtClean="0">
                <a:latin typeface="Times New Roman" pitchFamily="18" charset="0"/>
                <a:ea typeface="Cambria Math" pitchFamily="18" charset="0"/>
                <a:cs typeface="Times New Roman" pitchFamily="18" charset="0"/>
              </a:rPr>
              <a:t>Уровни игры</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1805940" y="1611629"/>
            <a:ext cx="6709410" cy="4565333"/>
          </a:xfrm>
        </p:spPr>
        <p:txBody>
          <a:bodyPr anchor="ctr">
            <a:normAutofit fontScale="85000" lnSpcReduction="20000"/>
          </a:bodyPr>
          <a:lstStyle/>
          <a:p>
            <a:pPr marL="0" indent="0">
              <a:buNone/>
            </a:pPr>
            <a:r>
              <a:rPr lang="ru-RU" b="1" dirty="0">
                <a:latin typeface="Times New Roman" pitchFamily="18" charset="0"/>
                <a:cs typeface="Times New Roman" pitchFamily="18" charset="0"/>
              </a:rPr>
              <a:t>Уровень «Новичок»</a:t>
            </a:r>
            <a:r>
              <a:rPr lang="ru-RU" dirty="0">
                <a:latin typeface="Times New Roman" pitchFamily="18" charset="0"/>
                <a:cs typeface="Times New Roman" pitchFamily="18" charset="0"/>
              </a:rPr>
              <a:t>: Для этого уровня используется не вся колода карт (25 пар), а только часть. 1-й уровень -  12 карточек (6 пар</a:t>
            </a:r>
            <a:r>
              <a:rPr lang="ru-RU" dirty="0" smtClean="0">
                <a:latin typeface="Times New Roman" pitchFamily="18" charset="0"/>
                <a:cs typeface="Times New Roman" pitchFamily="18" charset="0"/>
              </a:rPr>
              <a:t>). Карточки </a:t>
            </a:r>
            <a:r>
              <a:rPr lang="ru-RU" dirty="0">
                <a:latin typeface="Times New Roman" pitchFamily="18" charset="0"/>
                <a:cs typeface="Times New Roman" pitchFamily="18" charset="0"/>
              </a:rPr>
              <a:t>выкладываются «рубашками» вверх, образуя  поле 4 на 3; 2-й  уровень – 16 карточек (8 пар), поле – 4 на 4; 3-й уровень 20 карточек (10 пар), поле 4 на 5. Для того, чтобы игроки ознакомились со всей колодой, можно использовать различные номера карточек.</a:t>
            </a:r>
          </a:p>
          <a:p>
            <a:pPr marL="0" indent="0">
              <a:buNone/>
            </a:pPr>
            <a:r>
              <a:rPr lang="ru-RU" b="1" dirty="0">
                <a:latin typeface="Times New Roman" pitchFamily="18" charset="0"/>
                <a:cs typeface="Times New Roman" pitchFamily="18" charset="0"/>
              </a:rPr>
              <a:t>Уровень «Профессионал»: </a:t>
            </a:r>
            <a:r>
              <a:rPr lang="ru-RU" dirty="0">
                <a:latin typeface="Times New Roman" pitchFamily="18" charset="0"/>
                <a:cs typeface="Times New Roman" pitchFamily="18" charset="0"/>
              </a:rPr>
              <a:t>Так же имеет несколько вариантов раскладки игрового поля: 1-й уровень  - 36 карточек (18 пар), поле 6 на 6; 2-й уровень 42 карточки (21 пара), поле 7 на 7; для 3-го уровня используются все карточки, которые раскладывается произвольно.</a:t>
            </a:r>
          </a:p>
        </p:txBody>
      </p:sp>
    </p:spTree>
    <p:extLst>
      <p:ext uri="{BB962C8B-B14F-4D97-AF65-F5344CB8AC3E}">
        <p14:creationId xmlns:p14="http://schemas.microsoft.com/office/powerpoint/2010/main" val="297308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3620" y="262891"/>
            <a:ext cx="6364941" cy="1337732"/>
          </a:xfrm>
        </p:spPr>
        <p:txBody>
          <a:bodyPr>
            <a:noAutofit/>
          </a:bodyPr>
          <a:lstStyle/>
          <a:p>
            <a:pPr algn="ctr"/>
            <a:r>
              <a:rPr lang="ru-RU" sz="3600" b="1" dirty="0">
                <a:latin typeface="Times New Roman" pitchFamily="18" charset="0"/>
                <a:cs typeface="Times New Roman" pitchFamily="18" charset="0"/>
              </a:rPr>
              <a:t>Дополнительное </a:t>
            </a:r>
            <a:r>
              <a:rPr lang="ru-RU" sz="3600" b="1" dirty="0" smtClean="0">
                <a:latin typeface="Times New Roman" pitchFamily="18" charset="0"/>
                <a:cs typeface="Times New Roman" pitchFamily="18" charset="0"/>
              </a:rPr>
              <a:t>правило</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2343150" y="1554480"/>
            <a:ext cx="6172200" cy="4622483"/>
          </a:xfrm>
        </p:spPr>
        <p:txBody>
          <a:bodyPr>
            <a:normAutofit/>
          </a:bodyPr>
          <a:lstStyle/>
          <a:p>
            <a:pPr marL="0" indent="0" algn="just">
              <a:buNone/>
            </a:pPr>
            <a:endParaRPr lang="ru-RU" dirty="0" smtClean="0">
              <a:latin typeface="Times New Roman" pitchFamily="18" charset="0"/>
              <a:cs typeface="Times New Roman" pitchFamily="18" charset="0"/>
            </a:endParaRPr>
          </a:p>
          <a:p>
            <a:pPr marL="0" indent="0" algn="just">
              <a:buNone/>
            </a:pPr>
            <a:endParaRPr lang="ru-RU" dirty="0">
              <a:latin typeface="Cambria Math" pitchFamily="18" charset="0"/>
              <a:ea typeface="Cambria Math" pitchFamily="18" charset="0"/>
            </a:endParaRPr>
          </a:p>
          <a:p>
            <a:pPr marL="0" indent="0" algn="just">
              <a:buNone/>
            </a:pPr>
            <a:endParaRPr lang="ru-RU" dirty="0">
              <a:latin typeface="Times New Roman" pitchFamily="18" charset="0"/>
              <a:cs typeface="Times New Roman" pitchFamily="18" charset="0"/>
            </a:endParaRPr>
          </a:p>
        </p:txBody>
      </p:sp>
      <p:sp>
        <p:nvSpPr>
          <p:cNvPr id="5" name="TextBox 4"/>
          <p:cNvSpPr txBox="1"/>
          <p:nvPr/>
        </p:nvSpPr>
        <p:spPr>
          <a:xfrm>
            <a:off x="1657350" y="1520190"/>
            <a:ext cx="6766560" cy="4524315"/>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начале игры можно установить  дополнительное правило: начислять по 1 баллу, если игрок правильно назвал то, что изображено на  найденной им паре. Выигрывает тот игрок, который набрал больше всего баллов. Лучше всего баллы записывать по ходу игры на отдельный  листок.</a:t>
            </a:r>
          </a:p>
          <a:p>
            <a:pPr algn="just"/>
            <a:r>
              <a:rPr lang="ru-RU" sz="2400" b="1" dirty="0">
                <a:latin typeface="Times New Roman" pitchFamily="18" charset="0"/>
                <a:cs typeface="Times New Roman" pitchFamily="18" charset="0"/>
              </a:rPr>
              <a:t>Правила для одного игрока </a:t>
            </a:r>
            <a:r>
              <a:rPr lang="ru-RU" sz="2400" dirty="0">
                <a:latin typeface="Times New Roman" pitchFamily="18" charset="0"/>
                <a:cs typeface="Times New Roman" pitchFamily="18" charset="0"/>
              </a:rPr>
              <a:t>аналогичны выше перечисленным, только игра идет на время. Игрок выбирает себе уровень раскладки поля (4 на 3, 4 на 4 и т.д.) и устанавливает время за которое он соберёт пары. </a:t>
            </a:r>
          </a:p>
        </p:txBody>
      </p:sp>
    </p:spTree>
    <p:extLst>
      <p:ext uri="{BB962C8B-B14F-4D97-AF65-F5344CB8AC3E}">
        <p14:creationId xmlns:p14="http://schemas.microsoft.com/office/powerpoint/2010/main" val="336299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5030" y="331471"/>
            <a:ext cx="6364941" cy="1017269"/>
          </a:xfrm>
        </p:spPr>
        <p:txBody>
          <a:bodyPr>
            <a:normAutofit fontScale="90000"/>
          </a:bodyPr>
          <a:lstStyle/>
          <a:p>
            <a:pPr algn="ctr"/>
            <a:r>
              <a:rPr lang="ru-RU" sz="3600" dirty="0">
                <a:latin typeface="Times New Roman" pitchFamily="18" charset="0"/>
                <a:cs typeface="Times New Roman" pitchFamily="18" charset="0"/>
              </a:rPr>
              <a:t>Другой вариант игры</a:t>
            </a:r>
            <a:r>
              <a:rPr lang="ru-RU" sz="3600" dirty="0" smtClean="0">
                <a:latin typeface="Times New Roman" pitchFamily="18" charset="0"/>
                <a:cs typeface="Times New Roman" pitchFamily="18" charset="0"/>
              </a:rPr>
              <a:t>.</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a:t>
            </a:r>
            <a:r>
              <a:rPr lang="ru-RU" sz="3600" dirty="0">
                <a:latin typeface="Times New Roman" pitchFamily="18" charset="0"/>
                <a:cs typeface="Times New Roman" pitchFamily="18" charset="0"/>
              </a:rPr>
              <a:t>Убить пару»</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1703070" y="1257300"/>
            <a:ext cx="7029450" cy="5303520"/>
          </a:xfrm>
        </p:spPr>
        <p:txBody>
          <a:bodyPr anchor="ctr">
            <a:normAutofit fontScale="70000" lnSpcReduction="20000"/>
          </a:bodyPr>
          <a:lstStyle/>
          <a:p>
            <a:pPr marL="0" indent="0" algn="just">
              <a:buNone/>
            </a:pPr>
            <a:r>
              <a:rPr lang="ru-RU" sz="2500" dirty="0" smtClean="0">
                <a:latin typeface="Times New Roman" pitchFamily="18" charset="0"/>
                <a:cs typeface="Times New Roman" pitchFamily="18" charset="0"/>
              </a:rPr>
              <a:t>В </a:t>
            </a:r>
            <a:r>
              <a:rPr lang="ru-RU" sz="2500" dirty="0">
                <a:latin typeface="Times New Roman" pitchFamily="18" charset="0"/>
                <a:cs typeface="Times New Roman" pitchFamily="18" charset="0"/>
              </a:rPr>
              <a:t>игре участвуют все карты. Количество игроков от 2 до 6. </a:t>
            </a:r>
            <a:r>
              <a:rPr lang="ru-RU" sz="2500" dirty="0" smtClean="0">
                <a:latin typeface="Times New Roman" pitchFamily="18" charset="0"/>
                <a:cs typeface="Times New Roman" pitchFamily="18" charset="0"/>
              </a:rPr>
              <a:t>Цель </a:t>
            </a:r>
            <a:r>
              <a:rPr lang="ru-RU" sz="2500" dirty="0">
                <a:latin typeface="Times New Roman" pitchFamily="18" charset="0"/>
                <a:cs typeface="Times New Roman" pitchFamily="18" charset="0"/>
              </a:rPr>
              <a:t>игры: избавиться первым от всех своих карт.</a:t>
            </a:r>
          </a:p>
          <a:p>
            <a:pPr marL="0" indent="0" algn="just">
              <a:buNone/>
            </a:pPr>
            <a:r>
              <a:rPr lang="ru-RU" sz="2500" b="1" dirty="0" smtClean="0">
                <a:latin typeface="Times New Roman" pitchFamily="18" charset="0"/>
                <a:cs typeface="Times New Roman" pitchFamily="18" charset="0"/>
              </a:rPr>
              <a:t>Правила </a:t>
            </a:r>
            <a:r>
              <a:rPr lang="ru-RU" sz="2500" b="1" dirty="0">
                <a:latin typeface="Times New Roman" pitchFamily="18" charset="0"/>
                <a:cs typeface="Times New Roman" pitchFamily="18" charset="0"/>
              </a:rPr>
              <a:t>игры </a:t>
            </a:r>
            <a:r>
              <a:rPr lang="ru-RU" sz="2500" dirty="0">
                <a:latin typeface="Times New Roman" pitchFamily="18" charset="0"/>
                <a:cs typeface="Times New Roman" pitchFamily="18" charset="0"/>
              </a:rPr>
              <a:t>достаточно просты, поэтому в нее могут играть как взрослые, так и дети. Сдающий  карты  в игре определяется </a:t>
            </a:r>
            <a:r>
              <a:rPr lang="ru-RU" sz="2500" dirty="0" smtClean="0">
                <a:latin typeface="Times New Roman" pitchFamily="18" charset="0"/>
                <a:cs typeface="Times New Roman" pitchFamily="18" charset="0"/>
              </a:rPr>
              <a:t>жребием. </a:t>
            </a:r>
            <a:r>
              <a:rPr lang="ru-RU" sz="2500" dirty="0">
                <a:latin typeface="Times New Roman" pitchFamily="18" charset="0"/>
                <a:cs typeface="Times New Roman" pitchFamily="18" charset="0"/>
              </a:rPr>
              <a:t>Колоду тщательно тасуют и каждому игроку сдают по 4 карты, оставшуюся колоду карт кладут по центру стола «рубашками» вверх, эта колода служит резервом, откуда игроки пополняют свои карты до 4-х. Первый ход в игре принадлежит игроку слева от сдающего. Игрок может положить на стол в открытом виде свою любую </a:t>
            </a:r>
            <a:r>
              <a:rPr lang="ru-RU" sz="2500" dirty="0" smtClean="0">
                <a:latin typeface="Times New Roman" pitchFamily="18" charset="0"/>
                <a:cs typeface="Times New Roman" pitchFamily="18" charset="0"/>
              </a:rPr>
              <a:t>карту, </a:t>
            </a:r>
            <a:r>
              <a:rPr lang="ru-RU" sz="2500" dirty="0">
                <a:latin typeface="Times New Roman" pitchFamily="18" charset="0"/>
                <a:cs typeface="Times New Roman" pitchFamily="18" charset="0"/>
              </a:rPr>
              <a:t>после этого он добирает карты из колоды до 4-х. Затем ход переходит к следующему игроку по часовой стрелке. Этот игрок, если у него есть карта того же значения, что и выложенная на стол предыдущим игроком, может положить ее на эту карту и удалить их из игры, это называется "убить пару". Если у этого игрока нет такой карты, то он выкладывает свою любую карту на стол в открытом виде и берет одну карту из оставшейся колоды. Далее ход переходит к следующему игроку по часовой стрелке. Соответственно, чем больше карт будет выложено на стол игроками, тем больше возможности у каждого следующего игрока "убить пару". Если игрок на своем ходу может положить несколько карт различных значений, что будут образованы пары на столе, то он кладет эти карты ("убивает пары") и берет такое количество карт из оставшейся колоды, чтобы их у него на руках было четыре. Первый игрок, который избавится от всех своих карт, становится победителем, и игра заканчивается.</a:t>
            </a:r>
          </a:p>
          <a:p>
            <a:pPr marL="0" indent="0" algn="just">
              <a:buNone/>
            </a:pPr>
            <a:endParaRPr lang="ru-RU" dirty="0"/>
          </a:p>
        </p:txBody>
      </p:sp>
    </p:spTree>
    <p:extLst>
      <p:ext uri="{BB962C8B-B14F-4D97-AF65-F5344CB8AC3E}">
        <p14:creationId xmlns:p14="http://schemas.microsoft.com/office/powerpoint/2010/main" val="68952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Игротеки с Мемо</a:t>
            </a:r>
            <a:endParaRPr lang="ru-RU" dirty="0"/>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26300"/>
          <a:stretch/>
        </p:blipFill>
        <p:spPr>
          <a:xfrm>
            <a:off x="1999668" y="1693863"/>
            <a:ext cx="6282266" cy="3472497"/>
          </a:xfrm>
        </p:spPr>
      </p:pic>
    </p:spTree>
    <p:extLst>
      <p:ext uri="{BB962C8B-B14F-4D97-AF65-F5344CB8AC3E}">
        <p14:creationId xmlns:p14="http://schemas.microsoft.com/office/powerpoint/2010/main" val="1451357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882</Words>
  <Application>Microsoft Office PowerPoint</Application>
  <PresentationFormat>Экран (4:3)</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Литературные настольные игры «Мемо карты»»</vt:lpstr>
      <vt:lpstr>Описание проблемы, снижению остроты которой посвящен проект</vt:lpstr>
      <vt:lpstr>Мемо-карты</vt:lpstr>
      <vt:lpstr>В набор входит 50  парных карточек  (25 пар)  и буклет с правилами и описанием карточек. На каждой карточке в нижнем углу указан ее номер, по которому в буклете можно найти описание карточки.</vt:lpstr>
      <vt:lpstr>Общие правила</vt:lpstr>
      <vt:lpstr>Уровни игры</vt:lpstr>
      <vt:lpstr>Дополнительное правило</vt:lpstr>
      <vt:lpstr>Другой вариант игры.  «Убить пару» </vt:lpstr>
      <vt:lpstr>Игротеки с Мемо</vt:lpstr>
      <vt:lpstr>Игротека на Пушкинский день</vt:lpstr>
      <vt:lpstr>В библиотеке</vt:lpstr>
      <vt:lpstr>На Всероссийском форуме молодых семей</vt:lpstr>
      <vt:lpstr>Презентация PowerPoint</vt:lpstr>
      <vt:lpstr>Благодарим за внимание!</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Sony</cp:lastModifiedBy>
  <cp:revision>80</cp:revision>
  <dcterms:created xsi:type="dcterms:W3CDTF">2016-11-18T14:12:19Z</dcterms:created>
  <dcterms:modified xsi:type="dcterms:W3CDTF">2018-09-23T10:33:50Z</dcterms:modified>
</cp:coreProperties>
</file>