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75" autoAdjust="0"/>
  </p:normalViewPr>
  <p:slideViewPr>
    <p:cSldViewPr snapToGrid="0">
      <p:cViewPr varScale="1">
        <p:scale>
          <a:sx n="63" d="100"/>
          <a:sy n="63" d="100"/>
        </p:scale>
        <p:origin x="96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0AE63-7E23-41EA-BE8D-1B40BD36A191}" type="datetimeFigureOut">
              <a:rPr lang="ru-RU" smtClean="0"/>
              <a:t>04.06.2018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0B2FB-70B5-45DE-B724-5564A58BC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886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0AE63-7E23-41EA-BE8D-1B40BD36A191}" type="datetimeFigureOut">
              <a:rPr lang="ru-RU" smtClean="0"/>
              <a:t>04.06.2018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0B2FB-70B5-45DE-B724-5564A58BC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577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0AE63-7E23-41EA-BE8D-1B40BD36A191}" type="datetimeFigureOut">
              <a:rPr lang="ru-RU" smtClean="0"/>
              <a:t>04.06.2018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0B2FB-70B5-45DE-B724-5564A58BC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149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0AE63-7E23-41EA-BE8D-1B40BD36A191}" type="datetimeFigureOut">
              <a:rPr lang="ru-RU" smtClean="0"/>
              <a:t>04.06.2018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0B2FB-70B5-45DE-B724-5564A58BC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14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0AE63-7E23-41EA-BE8D-1B40BD36A191}" type="datetimeFigureOut">
              <a:rPr lang="ru-RU" smtClean="0"/>
              <a:t>04.06.2018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0B2FB-70B5-45DE-B724-5564A58BC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305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0AE63-7E23-41EA-BE8D-1B40BD36A191}" type="datetimeFigureOut">
              <a:rPr lang="ru-RU" smtClean="0"/>
              <a:t>04.06.2018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0B2FB-70B5-45DE-B724-5564A58BC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309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0AE63-7E23-41EA-BE8D-1B40BD36A191}" type="datetimeFigureOut">
              <a:rPr lang="ru-RU" smtClean="0"/>
              <a:t>04.06.2018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0B2FB-70B5-45DE-B724-5564A58BC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585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0AE63-7E23-41EA-BE8D-1B40BD36A191}" type="datetimeFigureOut">
              <a:rPr lang="ru-RU" smtClean="0"/>
              <a:t>04.06.2018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0B2FB-70B5-45DE-B724-5564A58BC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132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0AE63-7E23-41EA-BE8D-1B40BD36A191}" type="datetimeFigureOut">
              <a:rPr lang="ru-RU" smtClean="0"/>
              <a:t>04.06.2018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0B2FB-70B5-45DE-B724-5564A58BC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711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0AE63-7E23-41EA-BE8D-1B40BD36A191}" type="datetimeFigureOut">
              <a:rPr lang="ru-RU" smtClean="0"/>
              <a:t>04.06.2018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0B2FB-70B5-45DE-B724-5564A58BC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200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0AE63-7E23-41EA-BE8D-1B40BD36A191}" type="datetimeFigureOut">
              <a:rPr lang="ru-RU" smtClean="0"/>
              <a:t>04.06.2018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0B2FB-70B5-45DE-B724-5564A58BC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099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0AE63-7E23-41EA-BE8D-1B40BD36A191}" type="datetimeFigureOut">
              <a:rPr lang="ru-RU" smtClean="0"/>
              <a:t>04.06.2018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0B2FB-70B5-45DE-B724-5564A58BC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326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4.wdp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p.userapi.com/c824701/v824701688/cfaa/ic_iAn7InI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3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9891" y="4648200"/>
            <a:ext cx="11092217" cy="1981868"/>
          </a:xfrm>
          <a:blipFill dpi="0" rotWithShape="1">
            <a:blip r:embed="rId4">
              <a:alphaModFix amt="56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3000" contrast="-2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ru-RU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Лучший Волонтерский центр года</a:t>
            </a:r>
            <a:endParaRPr lang="ru-RU" sz="6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29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98182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" y="1064577"/>
            <a:ext cx="11369040" cy="2120583"/>
          </a:xfrm>
          <a:blipFill dpi="0" rotWithShape="1">
            <a:blip r:embed="rId4">
              <a:alphaModFix amt="59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3000" contrast="-2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>
                <a:latin typeface="Century Schoolbook" panose="02040604050505020304" pitchFamily="18" charset="0"/>
              </a:rPr>
              <a:t>Популяризация волонтерской деятельности, у людей в возрасте от 14 до 80 лет, путем проведения конкурсной программы, с выявлением лучшего волонтерского центра Челябинской области и награждение самых активных волонтеров, также на завершающем этапе образовательные программы, мастер-классы, тренинги.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099560" y="181451"/>
            <a:ext cx="5257800" cy="701675"/>
          </a:xfrm>
          <a:blipFill dpi="0" rotWithShape="1">
            <a:blip r:embed="rId4">
              <a:alphaModFix amt="47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3000" contrast="-2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latin typeface="Century Schoolbook" panose="02040604050505020304" pitchFamily="18" charset="0"/>
              </a:rPr>
              <a:t>Цель проекта</a:t>
            </a:r>
            <a:endParaRPr lang="ru-RU" sz="4800" b="1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517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isanec.ru/wp-content/uploads/2016/12/volunteering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colorTemperature colorTemp="6145"/>
                    </a14:imgEffect>
                    <a14:imgEffect>
                      <a14:saturation sat="66000"/>
                    </a14:imgEffect>
                    <a14:imgEffect>
                      <a14:brightnessContrast bright="1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>
            <a:outerShdw blurRad="50800" dist="50800" dir="5400000" sx="9000" sy="9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080" y="182246"/>
            <a:ext cx="11338560" cy="2904440"/>
          </a:xfrm>
          <a:blipFill dpi="0" rotWithShape="1">
            <a:blip r:embed="rId4">
              <a:alphaModFix amt="54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3000" contrast="-2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</p:spPr>
        <p:txBody>
          <a:bodyPr>
            <a:noAutofit/>
          </a:bodyPr>
          <a:lstStyle/>
          <a:p>
            <a:r>
              <a:rPr lang="ru-RU" sz="2600" b="1" dirty="0" smtClean="0">
                <a:latin typeface="Century Schoolbook" panose="02040604050505020304" pitchFamily="18" charset="0"/>
              </a:rPr>
              <a:t>Проблема</a:t>
            </a:r>
            <a:r>
              <a:rPr lang="ru-RU" sz="2600" dirty="0">
                <a:latin typeface="Century Schoolbook" panose="02040604050505020304" pitchFamily="18" charset="0"/>
              </a:rPr>
              <a:t/>
            </a:r>
            <a:br>
              <a:rPr lang="ru-RU" sz="2600" dirty="0">
                <a:latin typeface="Century Schoolbook" panose="02040604050505020304" pitchFamily="18" charset="0"/>
              </a:rPr>
            </a:br>
            <a:r>
              <a:rPr lang="ru-RU" sz="2600" dirty="0" smtClean="0">
                <a:latin typeface="Century Schoolbook" panose="02040604050505020304" pitchFamily="18" charset="0"/>
              </a:rPr>
              <a:t>- Профессиональное перегорание добровольцев;</a:t>
            </a:r>
            <a:br>
              <a:rPr lang="ru-RU" sz="2600" dirty="0" smtClean="0">
                <a:latin typeface="Century Schoolbook" panose="02040604050505020304" pitchFamily="18" charset="0"/>
              </a:rPr>
            </a:br>
            <a:r>
              <a:rPr lang="ru-RU" sz="2600" dirty="0" smtClean="0">
                <a:latin typeface="Century Schoolbook" panose="02040604050505020304" pitchFamily="18" charset="0"/>
              </a:rPr>
              <a:t>- Отсутствие механизмов стимулирования добровольцев; </a:t>
            </a:r>
            <a:br>
              <a:rPr lang="ru-RU" sz="2600" dirty="0" smtClean="0">
                <a:latin typeface="Century Schoolbook" panose="02040604050505020304" pitchFamily="18" charset="0"/>
              </a:rPr>
            </a:br>
            <a:r>
              <a:rPr lang="ru-RU" sz="2600" dirty="0" smtClean="0">
                <a:latin typeface="Century Schoolbook" panose="02040604050505020304" pitchFamily="18" charset="0"/>
              </a:rPr>
              <a:t>- Разрозненность волонтерских центров, нет единства по региону;</a:t>
            </a:r>
            <a:br>
              <a:rPr lang="ru-RU" sz="2600" dirty="0" smtClean="0">
                <a:latin typeface="Century Schoolbook" panose="02040604050505020304" pitchFamily="18" charset="0"/>
              </a:rPr>
            </a:br>
            <a:r>
              <a:rPr lang="ru-RU" sz="2600" dirty="0" smtClean="0">
                <a:latin typeface="Century Schoolbook" panose="02040604050505020304" pitchFamily="18" charset="0"/>
              </a:rPr>
              <a:t>- Отсутствие единой обучающей программы для актива добровольцев в волонтерских центрах;</a:t>
            </a:r>
            <a:br>
              <a:rPr lang="ru-RU" sz="2600" dirty="0" smtClean="0">
                <a:latin typeface="Century Schoolbook" panose="02040604050505020304" pitchFamily="18" charset="0"/>
              </a:rPr>
            </a:br>
            <a:r>
              <a:rPr lang="ru-RU" sz="2600" dirty="0" smtClean="0">
                <a:latin typeface="Century Schoolbook" panose="02040604050505020304" pitchFamily="18" charset="0"/>
              </a:rPr>
              <a:t>– Не все могу ездить на форумы, не везде есть школы волонтеров.</a:t>
            </a:r>
            <a:endParaRPr lang="ru-RU" sz="2600" dirty="0">
              <a:latin typeface="Century Schoolbook" panose="020406040505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15511"/>
          <a:stretch/>
        </p:blipFill>
        <p:spPr>
          <a:xfrm>
            <a:off x="381000" y="3710463"/>
            <a:ext cx="3382720" cy="26679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6884" y="4037648"/>
            <a:ext cx="3494098" cy="24939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4720" y="3413125"/>
            <a:ext cx="3873978" cy="257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14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misanec.ru/wp-content/uploads/2016/12/volunteer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9080" y="182245"/>
            <a:ext cx="11338560" cy="3048635"/>
          </a:xfrm>
          <a:blipFill dpi="0" rotWithShape="1">
            <a:blip r:embed="rId3">
              <a:alphaModFix amt="54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3000" contrast="-2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</p:spPr>
        <p:txBody>
          <a:bodyPr>
            <a:noAutofit/>
          </a:bodyPr>
          <a:lstStyle/>
          <a:p>
            <a:r>
              <a:rPr lang="ru-RU" sz="2800" b="1" dirty="0" smtClean="0">
                <a:latin typeface="Century Schoolbook" panose="02040604050505020304" pitchFamily="18" charset="0"/>
              </a:rPr>
              <a:t>Актуальность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>
                <a:latin typeface="Century Schoolbook" panose="02040604050505020304" pitchFamily="18" charset="0"/>
              </a:rPr>
              <a:t>«Лучший Волонтерский центр» - это командные мероприятия, которые проводиться в несколько этапов. Волонтерские центры Челябинской области принимают участие и организуют мероприятия. </a:t>
            </a:r>
            <a:r>
              <a:rPr lang="ru-RU" sz="2800" b="1" dirty="0" smtClean="0">
                <a:latin typeface="Century Schoolbook" panose="02040604050505020304" pitchFamily="18" charset="0"/>
              </a:rPr>
              <a:t>2018 год – год Добровольца, именно в этот год мы должны замотивировать волонтеров.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2463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misanec.ru/wp-content/uploads/2016/12/volunteer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>
            <a:outerShdw blurRad="50800" dist="50800" dir="5400000" sx="13000" sy="13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9080" y="182245"/>
            <a:ext cx="11338560" cy="1951355"/>
          </a:xfrm>
          <a:blipFill dpi="0" rotWithShape="1">
            <a:blip r:embed="rId3">
              <a:alphaModFix amt="54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3000" contrast="-2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</p:spPr>
        <p:txBody>
          <a:bodyPr>
            <a:noAutofit/>
          </a:bodyPr>
          <a:lstStyle/>
          <a:p>
            <a:r>
              <a:rPr lang="ru-RU" sz="2800" b="1" dirty="0" smtClean="0">
                <a:latin typeface="Century Schoolbook" panose="02040604050505020304" pitchFamily="18" charset="0"/>
              </a:rPr>
              <a:t>1) «Домашнее задание» - волонтерские центры получат задания, в которых нужно будет подготовить свою визитную карточку (видео, в котором может быть танец, сценка и т.д.). Именно на этом этапе будет проходить отбор. </a:t>
            </a:r>
            <a:endParaRPr lang="ru-RU" sz="2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" y="2265838"/>
            <a:ext cx="4587240" cy="30567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8440" y="3619576"/>
            <a:ext cx="4617720" cy="307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63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misanec.ru/wp-content/uploads/2016/12/volunteer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>
            <a:outerShdw blurRad="50800" dist="50800" dir="5400000" sx="13000" sy="13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9080" y="182245"/>
            <a:ext cx="11338560" cy="2378075"/>
          </a:xfrm>
          <a:blipFill dpi="0" rotWithShape="1">
            <a:blip r:embed="rId3">
              <a:alphaModFix amt="54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3000" contrast="-2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</p:spPr>
        <p:txBody>
          <a:bodyPr>
            <a:noAutofit/>
          </a:bodyPr>
          <a:lstStyle/>
          <a:p>
            <a:r>
              <a:rPr lang="ru-RU" sz="2800" b="1" dirty="0" smtClean="0"/>
              <a:t>2) «Лучший ВЦ» - выездной этап, пройдет в Санатории «Юбилейный», с 7 по 9 декабря 2018 года.  В первый день пройдет презентация «Домашнего задания». На этом этапе пройду: образовательные лекции, будут представлены отчеты ВЦ за прошедший год, </a:t>
            </a:r>
            <a:r>
              <a:rPr lang="ru-RU" sz="2800" b="1" dirty="0" err="1" smtClean="0"/>
              <a:t>квесты</a:t>
            </a:r>
            <a:r>
              <a:rPr lang="ru-RU" sz="2800" b="1" dirty="0" smtClean="0"/>
              <a:t>, различные игры. В течении трех дней они будут соревноваться и 9 декабря станет известно какой волонтерский центр выиграет.</a:t>
            </a:r>
            <a:endParaRPr lang="ru-RU" sz="2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" y="2742565"/>
            <a:ext cx="3773615" cy="2514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4078" y="2742565"/>
            <a:ext cx="3781354" cy="2514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6054" y="4169446"/>
            <a:ext cx="4034665" cy="268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11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misanec.ru/wp-content/uploads/2016/12/volunteer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>
            <a:outerShdw blurRad="50800" dist="50800" dir="5400000" sx="13000" sy="13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0017107"/>
              </p:ext>
            </p:extLst>
          </p:nvPr>
        </p:nvGraphicFramePr>
        <p:xfrm>
          <a:off x="198120" y="696179"/>
          <a:ext cx="11765280" cy="6157969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426720"/>
                <a:gridCol w="6111240"/>
                <a:gridCol w="1828800"/>
                <a:gridCol w="1432560"/>
                <a:gridCol w="196596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№</a:t>
                      </a:r>
                      <a:endParaRPr lang="ru-RU" sz="1400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Статья расходов, </a:t>
                      </a:r>
                      <a:endParaRPr lang="ru-RU" sz="14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Цена, </a:t>
                      </a:r>
                      <a:r>
                        <a:rPr lang="ru-RU" sz="1600" dirty="0" err="1">
                          <a:effectLst/>
                        </a:rPr>
                        <a:t>руб</a:t>
                      </a:r>
                      <a:endParaRPr lang="ru-RU" sz="1400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Количество</a:t>
                      </a:r>
                      <a:endParaRPr lang="ru-RU" sz="14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Стоимость, руб</a:t>
                      </a:r>
                      <a:endParaRPr lang="ru-RU" sz="14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</a:tr>
              <a:tr h="1994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</a:t>
                      </a:r>
                      <a:endParaRPr lang="ru-RU" sz="1600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effectLst/>
                        </a:rPr>
                        <a:t>Изготовение</a:t>
                      </a:r>
                      <a:r>
                        <a:rPr lang="ru-RU" sz="1800" b="1" dirty="0">
                          <a:effectLst/>
                        </a:rPr>
                        <a:t> баннера (3*4)</a:t>
                      </a:r>
                      <a:endParaRPr lang="ru-RU" sz="1600" b="1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5000</a:t>
                      </a:r>
                      <a:endParaRPr lang="ru-RU" sz="1600" b="1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2</a:t>
                      </a:r>
                      <a:endParaRPr lang="ru-RU" sz="1600" b="1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10000</a:t>
                      </a:r>
                      <a:endParaRPr lang="ru-RU" sz="1600" b="1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</a:tr>
              <a:tr h="1994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Х-баннер </a:t>
                      </a:r>
                      <a:endParaRPr lang="ru-RU" sz="1600" b="1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2000</a:t>
                      </a:r>
                      <a:endParaRPr lang="ru-RU" sz="1600" b="1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5</a:t>
                      </a:r>
                      <a:endParaRPr lang="ru-RU" sz="1600" b="1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10000</a:t>
                      </a:r>
                      <a:endParaRPr lang="ru-RU" sz="1600" b="1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</a:tr>
              <a:tr h="1994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</a:t>
                      </a:r>
                      <a:endParaRPr lang="ru-RU" sz="16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Изготовление знаков</a:t>
                      </a:r>
                      <a:endParaRPr lang="ru-RU" sz="1600" b="1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200</a:t>
                      </a:r>
                      <a:endParaRPr lang="ru-RU" sz="1600" b="1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150</a:t>
                      </a:r>
                      <a:endParaRPr lang="ru-RU" sz="1600" b="1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30000</a:t>
                      </a:r>
                      <a:endParaRPr lang="ru-RU" sz="1600" b="1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</a:tr>
              <a:tr h="4081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</a:t>
                      </a:r>
                      <a:endParaRPr lang="ru-RU" sz="16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Изготовление формы для волонтеров организаторов  </a:t>
                      </a:r>
                      <a:endParaRPr lang="ru-RU" sz="1600" b="1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2000</a:t>
                      </a:r>
                      <a:endParaRPr lang="ru-RU" sz="1600" b="1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20</a:t>
                      </a:r>
                      <a:endParaRPr lang="ru-RU" sz="1600" b="1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60000</a:t>
                      </a:r>
                      <a:endParaRPr lang="ru-RU" sz="1600" b="1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</a:tr>
              <a:tr h="4081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</a:t>
                      </a:r>
                      <a:endParaRPr lang="ru-RU" sz="16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Изготовление кубка для награждения </a:t>
                      </a:r>
                      <a:endParaRPr lang="ru-RU" sz="1600" b="1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4000</a:t>
                      </a:r>
                      <a:endParaRPr lang="ru-RU" sz="1600" b="1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</a:t>
                      </a:r>
                      <a:endParaRPr lang="ru-RU" sz="1600" b="1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4000</a:t>
                      </a:r>
                      <a:endParaRPr lang="ru-RU" sz="1600" b="1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</a:tr>
              <a:tr h="8119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6</a:t>
                      </a:r>
                      <a:endParaRPr lang="ru-RU" sz="16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Изготовление  фирменной униформы региона для вручения на награждении руководителям волонтерских центров участников конкурса </a:t>
                      </a:r>
                      <a:endParaRPr lang="ru-RU" sz="1600" b="1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3000</a:t>
                      </a:r>
                      <a:endParaRPr lang="ru-RU" sz="1600" b="1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40</a:t>
                      </a:r>
                      <a:endParaRPr lang="ru-RU" sz="1600" b="1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120000</a:t>
                      </a:r>
                      <a:endParaRPr lang="ru-RU" sz="1600" b="1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</a:tr>
              <a:tr h="4081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7</a:t>
                      </a:r>
                      <a:endParaRPr lang="ru-RU" sz="16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Печать благодарственных писем и грамот</a:t>
                      </a:r>
                      <a:endParaRPr lang="ru-RU" sz="1600" b="1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50</a:t>
                      </a:r>
                      <a:endParaRPr lang="ru-RU" sz="1600" b="1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150</a:t>
                      </a:r>
                      <a:endParaRPr lang="ru-RU" sz="1600" b="1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7500</a:t>
                      </a:r>
                      <a:endParaRPr lang="ru-RU" sz="1600" b="1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</a:tr>
              <a:tr h="6167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8</a:t>
                      </a:r>
                      <a:endParaRPr lang="ru-RU" sz="16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Проживание и питание участников очного этапа в санатории «Юбилейный» </a:t>
                      </a:r>
                      <a:endParaRPr lang="ru-RU" sz="1600" b="1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1700 </a:t>
                      </a:r>
                      <a:r>
                        <a:rPr lang="ru-RU" sz="1800" b="1" dirty="0" err="1">
                          <a:effectLst/>
                        </a:rPr>
                        <a:t>руб</a:t>
                      </a:r>
                      <a:r>
                        <a:rPr lang="ru-RU" sz="1800" b="1" dirty="0">
                          <a:effectLst/>
                        </a:rPr>
                        <a:t>/</a:t>
                      </a:r>
                      <a:r>
                        <a:rPr lang="ru-RU" sz="1800" b="1" dirty="0" err="1">
                          <a:effectLst/>
                        </a:rPr>
                        <a:t>сут</a:t>
                      </a:r>
                      <a:endParaRPr lang="ru-RU" sz="1600" b="1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150</a:t>
                      </a:r>
                      <a:endParaRPr lang="ru-RU" sz="1600" b="1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510000</a:t>
                      </a:r>
                      <a:endParaRPr lang="ru-RU" sz="1600" b="1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</a:tr>
              <a:tr h="2230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9</a:t>
                      </a:r>
                      <a:endParaRPr lang="ru-RU" sz="16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effectLst/>
                        </a:rPr>
                        <a:t>Ланьярд</a:t>
                      </a:r>
                      <a:endParaRPr lang="ru-RU" sz="1600" b="1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90</a:t>
                      </a:r>
                      <a:endParaRPr lang="ru-RU" sz="1600" b="1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150</a:t>
                      </a:r>
                      <a:endParaRPr lang="ru-RU" sz="1600" b="1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13500</a:t>
                      </a:r>
                      <a:endParaRPr lang="ru-RU" sz="1600" b="1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</a:tr>
              <a:tr h="1994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10</a:t>
                      </a:r>
                      <a:endParaRPr lang="ru-RU" sz="16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Ручка</a:t>
                      </a:r>
                      <a:endParaRPr lang="ru-RU" sz="1600" b="1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30</a:t>
                      </a:r>
                      <a:endParaRPr lang="ru-RU" sz="1600" b="1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150</a:t>
                      </a:r>
                      <a:endParaRPr lang="ru-RU" sz="1600" b="1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4500</a:t>
                      </a:r>
                      <a:endParaRPr lang="ru-RU" sz="1600" b="1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</a:tr>
              <a:tr h="1994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11</a:t>
                      </a:r>
                      <a:endParaRPr lang="ru-RU" sz="16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Наклейки </a:t>
                      </a:r>
                      <a:endParaRPr lang="ru-RU" sz="1600" b="1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10</a:t>
                      </a:r>
                      <a:endParaRPr lang="ru-RU" sz="1600" b="1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150</a:t>
                      </a:r>
                      <a:endParaRPr lang="ru-RU" sz="1600" b="1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1500</a:t>
                      </a:r>
                      <a:endParaRPr lang="ru-RU" sz="1600" b="1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</a:tr>
              <a:tr h="1994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12</a:t>
                      </a:r>
                      <a:endParaRPr lang="ru-RU" sz="16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Папка</a:t>
                      </a:r>
                      <a:endParaRPr lang="ru-RU" sz="1600" b="1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20</a:t>
                      </a:r>
                      <a:endParaRPr lang="ru-RU" sz="1600" b="1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150</a:t>
                      </a:r>
                      <a:endParaRPr lang="ru-RU" sz="1600" b="1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3000</a:t>
                      </a:r>
                      <a:endParaRPr lang="ru-RU" sz="1600" b="1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</a:tr>
              <a:tr h="4081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13</a:t>
                      </a:r>
                      <a:endParaRPr lang="ru-RU" sz="16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Печать и </a:t>
                      </a:r>
                      <a:r>
                        <a:rPr lang="ru-RU" sz="1800" b="1" dirty="0" err="1">
                          <a:effectLst/>
                        </a:rPr>
                        <a:t>ламинирование</a:t>
                      </a:r>
                      <a:r>
                        <a:rPr lang="ru-RU" sz="1800" b="1" dirty="0">
                          <a:effectLst/>
                        </a:rPr>
                        <a:t> </a:t>
                      </a:r>
                      <a:r>
                        <a:rPr lang="ru-RU" sz="1800" b="1" dirty="0" err="1">
                          <a:effectLst/>
                        </a:rPr>
                        <a:t>бейджев</a:t>
                      </a:r>
                      <a:endParaRPr lang="ru-RU" sz="1600" b="1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30</a:t>
                      </a:r>
                      <a:endParaRPr lang="ru-RU" sz="1600" b="1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150</a:t>
                      </a:r>
                      <a:endParaRPr lang="ru-RU" sz="1600" b="1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4500</a:t>
                      </a:r>
                      <a:endParaRPr lang="ru-RU" sz="1600" b="1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</a:tr>
              <a:tr h="1994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14</a:t>
                      </a:r>
                      <a:endParaRPr lang="ru-RU" sz="16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Блокноты</a:t>
                      </a:r>
                      <a:endParaRPr lang="ru-RU" sz="1600" b="1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80</a:t>
                      </a:r>
                      <a:endParaRPr lang="ru-RU" sz="1600" b="1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150</a:t>
                      </a:r>
                      <a:endParaRPr lang="ru-RU" sz="1600" b="1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12000</a:t>
                      </a:r>
                      <a:endParaRPr lang="ru-RU" sz="1600" b="1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</a:tr>
              <a:tr h="1994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15</a:t>
                      </a:r>
                      <a:endParaRPr lang="ru-RU" sz="160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Силиконовый браслет</a:t>
                      </a:r>
                      <a:endParaRPr lang="ru-RU" sz="1600" b="1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40</a:t>
                      </a:r>
                      <a:endParaRPr lang="ru-RU" sz="1600" b="1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150</a:t>
                      </a:r>
                      <a:endParaRPr lang="ru-RU" sz="1600" b="1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6000</a:t>
                      </a:r>
                      <a:endParaRPr lang="ru-RU" sz="1600" b="1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</a:tr>
              <a:tr h="199422">
                <a:tc gridSpan="4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Итого</a:t>
                      </a:r>
                      <a:endParaRPr lang="ru-RU" sz="1600" b="1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796500</a:t>
                      </a:r>
                      <a:endParaRPr lang="ru-RU" sz="1600" b="1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457" marR="54457" marT="0" marB="0"/>
                </a:tc>
              </a:tr>
            </a:tbl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048000" y="0"/>
            <a:ext cx="4983480" cy="701040"/>
          </a:xfrm>
          <a:blipFill dpi="0" rotWithShape="1">
            <a:blip r:embed="rId3">
              <a:alphaModFix amt="54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3000" contrast="-2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Century Schoolbook" panose="02040604050505020304" pitchFamily="18" charset="0"/>
              </a:rPr>
              <a:t>Смета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831639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misanec.ru/wp-content/uploads/2016/12/volunteer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>
            <a:outerShdw blurRad="50800" dist="50800" dir="5400000" sx="13000" sy="13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28600" y="137161"/>
            <a:ext cx="11765280" cy="3185160"/>
          </a:xfrm>
          <a:blipFill dpi="0" rotWithShape="1">
            <a:blip r:embed="rId3">
              <a:alphaModFix amt="54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3000" contrast="-2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</p:spPr>
        <p:txBody>
          <a:bodyPr>
            <a:noAutofit/>
          </a:bodyPr>
          <a:lstStyle/>
          <a:p>
            <a:r>
              <a:rPr lang="ru-RU" sz="2800" b="1" dirty="0" smtClean="0">
                <a:latin typeface="Century Schoolbook" panose="02040604050505020304" pitchFamily="18" charset="0"/>
              </a:rPr>
              <a:t>Качественные показатели:</a:t>
            </a:r>
            <a:br>
              <a:rPr lang="ru-RU" sz="2800" b="1" dirty="0" smtClean="0">
                <a:latin typeface="Century Schoolbook" panose="02040604050505020304" pitchFamily="18" charset="0"/>
              </a:rPr>
            </a:br>
            <a:r>
              <a:rPr lang="ru-RU" sz="2800" b="1" dirty="0" smtClean="0">
                <a:latin typeface="Century Schoolbook" panose="02040604050505020304" pitchFamily="18" charset="0"/>
              </a:rPr>
              <a:t>Конкурсная основа данного проекта способствует популяризации волонтёрского движения, как эффективной жизненной стратегии в молодёжной среде, обмену опытом волонтёрской деятельности между волонтёрскими организациями. Также будет сформирован интерес к занятию добровольческой деятельности волонтерского центра увеличиться на 10-15%.</a:t>
            </a:r>
            <a:endParaRPr lang="ru-RU" sz="2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3760" y="3594659"/>
            <a:ext cx="4907280" cy="326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001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297</Words>
  <Application>Microsoft Office PowerPoint</Application>
  <PresentationFormat>Широкоэкранный</PresentationFormat>
  <Paragraphs>91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Century Schoolbook</vt:lpstr>
      <vt:lpstr>Times New Roman</vt:lpstr>
      <vt:lpstr>Тема Office</vt:lpstr>
      <vt:lpstr>Лучший Волонтерский центр года</vt:lpstr>
      <vt:lpstr>Цель проекта</vt:lpstr>
      <vt:lpstr>Проблема - Профессиональное перегорание добровольцев; - Отсутствие механизмов стимулирования добровольцев;  - Разрозненность волонтерских центров, нет единства по региону; - Отсутствие единой обучающей программы для актива добровольцев в волонтерских центрах; – Не все могу ездить на форумы, не везде есть школы волонтеров.</vt:lpstr>
      <vt:lpstr>Актуальность «Лучший Волонтерский центр» - это командные мероприятия, которые проводиться в несколько этапов. Волонтерские центры Челябинской области принимают участие и организуют мероприятия. 2018 год – год Добровольца, именно в этот год мы должны замотивировать волонтеров.</vt:lpstr>
      <vt:lpstr>1) «Домашнее задание» - волонтерские центры получат задания, в которых нужно будет подготовить свою визитную карточку (видео, в котором может быть танец, сценка и т.д.). Именно на этом этапе будет проходить отбор. </vt:lpstr>
      <vt:lpstr>2) «Лучший ВЦ» - выездной этап, пройдет в Санатории «Юбилейный», с 7 по 9 декабря 2018 года.  В первый день пройдет презентация «Домашнего задания». На этом этапе пройду: образовательные лекции, будут представлены отчеты ВЦ за прошедший год, квесты, различные игры. В течении трех дней они будут соревноваться и 9 декабря станет известно какой волонтерский центр выиграет.</vt:lpstr>
      <vt:lpstr>Смета</vt:lpstr>
      <vt:lpstr>Качественные показатели: Конкурсная основа данного проекта способствует популяризации волонтёрского движения, как эффективной жизненной стратегии в молодёжной среде, обмену опытом волонтёрской деятельности между волонтёрскими организациями. Также будет сформирован интерес к занятию добровольческой деятельности волонтерского центра увеличиться на 10-15%.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Лучший Волонтерский центр года</dc:title>
  <dc:creator>Admin</dc:creator>
  <cp:lastModifiedBy>Admin</cp:lastModifiedBy>
  <cp:revision>9</cp:revision>
  <dcterms:created xsi:type="dcterms:W3CDTF">2018-06-04T15:33:16Z</dcterms:created>
  <dcterms:modified xsi:type="dcterms:W3CDTF">2018-06-04T17:51:44Z</dcterms:modified>
</cp:coreProperties>
</file>