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
  </p:notesMasterIdLst>
  <p:sldIdLst>
    <p:sldId id="317" r:id="rId2"/>
    <p:sldId id="256" r:id="rId3"/>
    <p:sldId id="259" r:id="rId4"/>
    <p:sldId id="268" r:id="rId5"/>
    <p:sldId id="315" r:id="rId6"/>
    <p:sldId id="270" r:id="rId7"/>
    <p:sldId id="275" r:id="rId8"/>
    <p:sldId id="277" r:id="rId9"/>
    <p:sldId id="283" r:id="rId10"/>
    <p:sldId id="313" r:id="rId11"/>
  </p:sldIdLst>
  <p:sldSz cx="9144000" cy="6858000" type="screen4x3"/>
  <p:notesSz cx="6858000" cy="9144000"/>
  <p:defaultTex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521415D9-36F7-43E2-AB2F-B90AF26B5E84}">
      <p14:sectionLst xmlns:p14="http://schemas.microsoft.com/office/powerpoint/2010/main">
        <p14:section name="Раздел по умолчанию" id="{BB910E64-4A30-4554-947E-2DCAF916BF62}">
          <p14:sldIdLst>
            <p14:sldId id="317"/>
            <p14:sldId id="256"/>
            <p14:sldId id="259"/>
            <p14:sldId id="268"/>
            <p14:sldId id="315"/>
            <p14:sldId id="270"/>
            <p14:sldId id="275"/>
            <p14:sldId id="277"/>
            <p14:sldId id="283"/>
            <p14:sldId id="313"/>
          </p14:sldIdLst>
        </p14:section>
      </p14:sectionLst>
    </p:ex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528" autoAdjust="0"/>
    <p:restoredTop sz="94682" autoAdjust="0"/>
  </p:normalViewPr>
  <p:slideViewPr>
    <p:cSldViewPr>
      <p:cViewPr varScale="1">
        <p:scale>
          <a:sx n="103" d="100"/>
          <a:sy n="103" d="100"/>
        </p:scale>
        <p:origin x="-1038" y="-90"/>
      </p:cViewPr>
      <p:guideLst>
        <p:guide orient="horz" pos="2160"/>
        <p:guide pos="2880"/>
      </p:guideLst>
    </p:cSldViewPr>
  </p:slideViewPr>
  <p:outlineViewPr>
    <p:cViewPr>
      <p:scale>
        <a:sx n="33" d="100"/>
        <a:sy n="33" d="100"/>
      </p:scale>
      <p:origin x="0" y="47658"/>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DD16D30-EA87-4240-BA6D-CB739A109289}" type="datetimeFigureOut">
              <a:rPr lang="ru-RU" smtClean="0"/>
              <a:pPr/>
              <a:t>16.06.2019</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2DC7DBB-8A5E-48BB-B720-04629076535D}" type="slidenum">
              <a:rPr lang="ru-RU" smtClean="0"/>
              <a:pPr/>
              <a:t>‹#›</a:t>
            </a:fld>
            <a:endParaRPr lang="ru-RU"/>
          </a:p>
        </p:txBody>
      </p:sp>
    </p:spTree>
    <p:extLst>
      <p:ext uri="{BB962C8B-B14F-4D97-AF65-F5344CB8AC3E}">
        <p14:creationId xmlns:p14="http://schemas.microsoft.com/office/powerpoint/2010/main" val="31655410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143000" y="1122363"/>
            <a:ext cx="6858000" cy="2387600"/>
          </a:xfrm>
        </p:spPr>
        <p:txBody>
          <a:bodyPr anchor="b"/>
          <a:lstStyle>
            <a:lvl1pPr algn="ctr">
              <a:defRPr sz="4500"/>
            </a:lvl1pPr>
          </a:lstStyle>
          <a:p>
            <a:r>
              <a:rPr lang="ru-RU" smtClean="0"/>
              <a:t>Образец заголовка</a:t>
            </a:r>
            <a:endParaRPr lang="ru-RU"/>
          </a:p>
        </p:txBody>
      </p:sp>
      <p:sp>
        <p:nvSpPr>
          <p:cNvPr id="3" name="Подзаголовок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endParaRPr lang="es-ES"/>
          </a:p>
        </p:txBody>
      </p:sp>
      <p:sp>
        <p:nvSpPr>
          <p:cNvPr id="5" name="Нижний колонтитул 4"/>
          <p:cNvSpPr>
            <a:spLocks noGrp="1"/>
          </p:cNvSpPr>
          <p:nvPr>
            <p:ph type="ftr" sz="quarter" idx="11"/>
          </p:nvPr>
        </p:nvSpPr>
        <p:spPr/>
        <p:txBody>
          <a:bodyPr/>
          <a:lstStyle/>
          <a:p>
            <a:endParaRPr lang="es-ES"/>
          </a:p>
        </p:txBody>
      </p:sp>
      <p:sp>
        <p:nvSpPr>
          <p:cNvPr id="6" name="Номер слайда 5"/>
          <p:cNvSpPr>
            <a:spLocks noGrp="1"/>
          </p:cNvSpPr>
          <p:nvPr>
            <p:ph type="sldNum" sz="quarter" idx="12"/>
          </p:nvPr>
        </p:nvSpPr>
        <p:spPr/>
        <p:txBody>
          <a:bodyPr/>
          <a:lstStyle/>
          <a:p>
            <a:fld id="{E1357B91-B181-4E12-AE52-591B72D1FC4E}" type="slidenum">
              <a:rPr lang="es-ES" smtClean="0"/>
              <a:pPr/>
              <a:t>‹#›</a:t>
            </a:fld>
            <a:endParaRPr lang="es-ES"/>
          </a:p>
        </p:txBody>
      </p:sp>
    </p:spTree>
    <p:extLst>
      <p:ext uri="{BB962C8B-B14F-4D97-AF65-F5344CB8AC3E}">
        <p14:creationId xmlns:p14="http://schemas.microsoft.com/office/powerpoint/2010/main" val="34121172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endParaRPr lang="es-ES"/>
          </a:p>
        </p:txBody>
      </p:sp>
      <p:sp>
        <p:nvSpPr>
          <p:cNvPr id="5" name="Нижний колонтитул 4"/>
          <p:cNvSpPr>
            <a:spLocks noGrp="1"/>
          </p:cNvSpPr>
          <p:nvPr>
            <p:ph type="ftr" sz="quarter" idx="11"/>
          </p:nvPr>
        </p:nvSpPr>
        <p:spPr/>
        <p:txBody>
          <a:bodyPr/>
          <a:lstStyle/>
          <a:p>
            <a:endParaRPr lang="es-ES"/>
          </a:p>
        </p:txBody>
      </p:sp>
      <p:sp>
        <p:nvSpPr>
          <p:cNvPr id="6" name="Номер слайда 5"/>
          <p:cNvSpPr>
            <a:spLocks noGrp="1"/>
          </p:cNvSpPr>
          <p:nvPr>
            <p:ph type="sldNum" sz="quarter" idx="12"/>
          </p:nvPr>
        </p:nvSpPr>
        <p:spPr/>
        <p:txBody>
          <a:bodyPr/>
          <a:lstStyle/>
          <a:p>
            <a:fld id="{D0A594F5-4DD2-42DD-A808-B722F92E6FBD}" type="slidenum">
              <a:rPr lang="es-ES" smtClean="0"/>
              <a:pPr/>
              <a:t>‹#›</a:t>
            </a:fld>
            <a:endParaRPr lang="es-ES"/>
          </a:p>
        </p:txBody>
      </p:sp>
    </p:spTree>
    <p:extLst>
      <p:ext uri="{BB962C8B-B14F-4D97-AF65-F5344CB8AC3E}">
        <p14:creationId xmlns:p14="http://schemas.microsoft.com/office/powerpoint/2010/main" val="41929721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3888" y="1709739"/>
            <a:ext cx="7886700" cy="2852737"/>
          </a:xfrm>
        </p:spPr>
        <p:txBody>
          <a:bodyPr anchor="b"/>
          <a:lstStyle>
            <a:lvl1pPr>
              <a:defRPr sz="4500"/>
            </a:lvl1pPr>
          </a:lstStyle>
          <a:p>
            <a:r>
              <a:rPr lang="ru-RU" smtClean="0"/>
              <a:t>Образец заголовка</a:t>
            </a:r>
            <a:endParaRPr lang="ru-RU"/>
          </a:p>
        </p:txBody>
      </p:sp>
      <p:sp>
        <p:nvSpPr>
          <p:cNvPr id="3" name="Текст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endParaRPr lang="es-ES"/>
          </a:p>
        </p:txBody>
      </p:sp>
      <p:sp>
        <p:nvSpPr>
          <p:cNvPr id="5" name="Нижний колонтитул 4"/>
          <p:cNvSpPr>
            <a:spLocks noGrp="1"/>
          </p:cNvSpPr>
          <p:nvPr>
            <p:ph type="ftr" sz="quarter" idx="11"/>
          </p:nvPr>
        </p:nvSpPr>
        <p:spPr/>
        <p:txBody>
          <a:bodyPr/>
          <a:lstStyle/>
          <a:p>
            <a:endParaRPr lang="es-ES"/>
          </a:p>
        </p:txBody>
      </p:sp>
      <p:sp>
        <p:nvSpPr>
          <p:cNvPr id="6" name="Номер слайда 5"/>
          <p:cNvSpPr>
            <a:spLocks noGrp="1"/>
          </p:cNvSpPr>
          <p:nvPr>
            <p:ph type="sldNum" sz="quarter" idx="12"/>
          </p:nvPr>
        </p:nvSpPr>
        <p:spPr/>
        <p:txBody>
          <a:bodyPr/>
          <a:lstStyle/>
          <a:p>
            <a:fld id="{3E563D34-E556-475E-AA39-37C4BD512EF8}" type="slidenum">
              <a:rPr lang="es-ES" smtClean="0"/>
              <a:pPr/>
              <a:t>‹#›</a:t>
            </a:fld>
            <a:endParaRPr lang="es-ES"/>
          </a:p>
        </p:txBody>
      </p:sp>
    </p:spTree>
    <p:extLst>
      <p:ext uri="{BB962C8B-B14F-4D97-AF65-F5344CB8AC3E}">
        <p14:creationId xmlns:p14="http://schemas.microsoft.com/office/powerpoint/2010/main" val="29186340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628650" y="1825625"/>
            <a:ext cx="38862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29150" y="1825625"/>
            <a:ext cx="38862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endParaRPr lang="es-ES"/>
          </a:p>
        </p:txBody>
      </p:sp>
      <p:sp>
        <p:nvSpPr>
          <p:cNvPr id="6" name="Нижний колонтитул 5"/>
          <p:cNvSpPr>
            <a:spLocks noGrp="1"/>
          </p:cNvSpPr>
          <p:nvPr>
            <p:ph type="ftr" sz="quarter" idx="11"/>
          </p:nvPr>
        </p:nvSpPr>
        <p:spPr/>
        <p:txBody>
          <a:bodyPr/>
          <a:lstStyle/>
          <a:p>
            <a:endParaRPr lang="es-ES"/>
          </a:p>
        </p:txBody>
      </p:sp>
      <p:sp>
        <p:nvSpPr>
          <p:cNvPr id="7" name="Номер слайда 6"/>
          <p:cNvSpPr>
            <a:spLocks noGrp="1"/>
          </p:cNvSpPr>
          <p:nvPr>
            <p:ph type="sldNum" sz="quarter" idx="12"/>
          </p:nvPr>
        </p:nvSpPr>
        <p:spPr/>
        <p:txBody>
          <a:bodyPr/>
          <a:lstStyle/>
          <a:p>
            <a:fld id="{A739C313-327E-4957-9453-5ABB63EAEB6C}" type="slidenum">
              <a:rPr lang="es-ES" smtClean="0"/>
              <a:pPr/>
              <a:t>‹#›</a:t>
            </a:fld>
            <a:endParaRPr lang="es-ES"/>
          </a:p>
        </p:txBody>
      </p:sp>
    </p:spTree>
    <p:extLst>
      <p:ext uri="{BB962C8B-B14F-4D97-AF65-F5344CB8AC3E}">
        <p14:creationId xmlns:p14="http://schemas.microsoft.com/office/powerpoint/2010/main" val="14767008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9841" y="365126"/>
            <a:ext cx="78867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smtClean="0"/>
              <a:t>Образец текста</a:t>
            </a:r>
          </a:p>
        </p:txBody>
      </p:sp>
      <p:sp>
        <p:nvSpPr>
          <p:cNvPr id="4" name="Объект 3"/>
          <p:cNvSpPr>
            <a:spLocks noGrp="1"/>
          </p:cNvSpPr>
          <p:nvPr>
            <p:ph sz="half" idx="2"/>
          </p:nvPr>
        </p:nvSpPr>
        <p:spPr>
          <a:xfrm>
            <a:off x="629842" y="2505075"/>
            <a:ext cx="3868340"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smtClean="0"/>
              <a:t>Образец текста</a:t>
            </a:r>
          </a:p>
        </p:txBody>
      </p:sp>
      <p:sp>
        <p:nvSpPr>
          <p:cNvPr id="6" name="Объект 5"/>
          <p:cNvSpPr>
            <a:spLocks noGrp="1"/>
          </p:cNvSpPr>
          <p:nvPr>
            <p:ph sz="quarter" idx="4"/>
          </p:nvPr>
        </p:nvSpPr>
        <p:spPr>
          <a:xfrm>
            <a:off x="4629150" y="2505075"/>
            <a:ext cx="3887391"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endParaRPr lang="es-ES"/>
          </a:p>
        </p:txBody>
      </p:sp>
      <p:sp>
        <p:nvSpPr>
          <p:cNvPr id="8" name="Нижний колонтитул 7"/>
          <p:cNvSpPr>
            <a:spLocks noGrp="1"/>
          </p:cNvSpPr>
          <p:nvPr>
            <p:ph type="ftr" sz="quarter" idx="11"/>
          </p:nvPr>
        </p:nvSpPr>
        <p:spPr/>
        <p:txBody>
          <a:bodyPr/>
          <a:lstStyle/>
          <a:p>
            <a:endParaRPr lang="es-ES"/>
          </a:p>
        </p:txBody>
      </p:sp>
      <p:sp>
        <p:nvSpPr>
          <p:cNvPr id="9" name="Номер слайда 8"/>
          <p:cNvSpPr>
            <a:spLocks noGrp="1"/>
          </p:cNvSpPr>
          <p:nvPr>
            <p:ph type="sldNum" sz="quarter" idx="12"/>
          </p:nvPr>
        </p:nvSpPr>
        <p:spPr/>
        <p:txBody>
          <a:bodyPr/>
          <a:lstStyle/>
          <a:p>
            <a:fld id="{F4370F6C-9986-44A2-BBD0-6C5A44809601}" type="slidenum">
              <a:rPr lang="es-ES" smtClean="0"/>
              <a:pPr/>
              <a:t>‹#›</a:t>
            </a:fld>
            <a:endParaRPr lang="es-ES"/>
          </a:p>
        </p:txBody>
      </p:sp>
    </p:spTree>
    <p:extLst>
      <p:ext uri="{BB962C8B-B14F-4D97-AF65-F5344CB8AC3E}">
        <p14:creationId xmlns:p14="http://schemas.microsoft.com/office/powerpoint/2010/main" val="30007739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endParaRPr lang="es-ES"/>
          </a:p>
        </p:txBody>
      </p:sp>
      <p:sp>
        <p:nvSpPr>
          <p:cNvPr id="4" name="Нижний колонтитул 3"/>
          <p:cNvSpPr>
            <a:spLocks noGrp="1"/>
          </p:cNvSpPr>
          <p:nvPr>
            <p:ph type="ftr" sz="quarter" idx="11"/>
          </p:nvPr>
        </p:nvSpPr>
        <p:spPr/>
        <p:txBody>
          <a:bodyPr/>
          <a:lstStyle/>
          <a:p>
            <a:endParaRPr lang="es-ES"/>
          </a:p>
        </p:txBody>
      </p:sp>
      <p:sp>
        <p:nvSpPr>
          <p:cNvPr id="5" name="Номер слайда 4"/>
          <p:cNvSpPr>
            <a:spLocks noGrp="1"/>
          </p:cNvSpPr>
          <p:nvPr>
            <p:ph type="sldNum" sz="quarter" idx="12"/>
          </p:nvPr>
        </p:nvSpPr>
        <p:spPr/>
        <p:txBody>
          <a:bodyPr/>
          <a:lstStyle/>
          <a:p>
            <a:fld id="{7BBA988B-4F78-4109-B6D3-C7779DA0E320}" type="slidenum">
              <a:rPr lang="es-ES" smtClean="0"/>
              <a:pPr/>
              <a:t>‹#›</a:t>
            </a:fld>
            <a:endParaRPr lang="es-ES"/>
          </a:p>
        </p:txBody>
      </p:sp>
    </p:spTree>
    <p:extLst>
      <p:ext uri="{BB962C8B-B14F-4D97-AF65-F5344CB8AC3E}">
        <p14:creationId xmlns:p14="http://schemas.microsoft.com/office/powerpoint/2010/main" val="40826658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endParaRPr lang="es-ES"/>
          </a:p>
        </p:txBody>
      </p:sp>
      <p:sp>
        <p:nvSpPr>
          <p:cNvPr id="3" name="Нижний колонтитул 2"/>
          <p:cNvSpPr>
            <a:spLocks noGrp="1"/>
          </p:cNvSpPr>
          <p:nvPr>
            <p:ph type="ftr" sz="quarter" idx="11"/>
          </p:nvPr>
        </p:nvSpPr>
        <p:spPr/>
        <p:txBody>
          <a:bodyPr/>
          <a:lstStyle/>
          <a:p>
            <a:endParaRPr lang="es-ES"/>
          </a:p>
        </p:txBody>
      </p:sp>
      <p:sp>
        <p:nvSpPr>
          <p:cNvPr id="4" name="Номер слайда 3"/>
          <p:cNvSpPr>
            <a:spLocks noGrp="1"/>
          </p:cNvSpPr>
          <p:nvPr>
            <p:ph type="sldNum" sz="quarter" idx="12"/>
          </p:nvPr>
        </p:nvSpPr>
        <p:spPr/>
        <p:txBody>
          <a:bodyPr/>
          <a:lstStyle/>
          <a:p>
            <a:fld id="{E543EC1C-93D8-44FB-A708-BAF3DEBEB42B}" type="slidenum">
              <a:rPr lang="es-ES" smtClean="0"/>
              <a:pPr/>
              <a:t>‹#›</a:t>
            </a:fld>
            <a:endParaRPr lang="es-ES"/>
          </a:p>
        </p:txBody>
      </p:sp>
    </p:spTree>
    <p:extLst>
      <p:ext uri="{BB962C8B-B14F-4D97-AF65-F5344CB8AC3E}">
        <p14:creationId xmlns:p14="http://schemas.microsoft.com/office/powerpoint/2010/main" val="10320535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9841" y="457200"/>
            <a:ext cx="2949178" cy="1600200"/>
          </a:xfrm>
        </p:spPr>
        <p:txBody>
          <a:bodyPr anchor="b"/>
          <a:lstStyle>
            <a:lvl1pPr>
              <a:defRPr sz="2400"/>
            </a:lvl1pPr>
          </a:lstStyle>
          <a:p>
            <a:r>
              <a:rPr lang="ru-RU" smtClean="0"/>
              <a:t>Образец заголовка</a:t>
            </a:r>
            <a:endParaRPr lang="ru-RU"/>
          </a:p>
        </p:txBody>
      </p:sp>
      <p:sp>
        <p:nvSpPr>
          <p:cNvPr id="3" name="Объект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smtClean="0"/>
              <a:t>Образец текста</a:t>
            </a:r>
          </a:p>
        </p:txBody>
      </p:sp>
      <p:sp>
        <p:nvSpPr>
          <p:cNvPr id="5" name="Дата 4"/>
          <p:cNvSpPr>
            <a:spLocks noGrp="1"/>
          </p:cNvSpPr>
          <p:nvPr>
            <p:ph type="dt" sz="half" idx="10"/>
          </p:nvPr>
        </p:nvSpPr>
        <p:spPr/>
        <p:txBody>
          <a:bodyPr/>
          <a:lstStyle/>
          <a:p>
            <a:endParaRPr lang="es-ES"/>
          </a:p>
        </p:txBody>
      </p:sp>
      <p:sp>
        <p:nvSpPr>
          <p:cNvPr id="6" name="Нижний колонтитул 5"/>
          <p:cNvSpPr>
            <a:spLocks noGrp="1"/>
          </p:cNvSpPr>
          <p:nvPr>
            <p:ph type="ftr" sz="quarter" idx="11"/>
          </p:nvPr>
        </p:nvSpPr>
        <p:spPr/>
        <p:txBody>
          <a:bodyPr/>
          <a:lstStyle/>
          <a:p>
            <a:endParaRPr lang="es-ES"/>
          </a:p>
        </p:txBody>
      </p:sp>
      <p:sp>
        <p:nvSpPr>
          <p:cNvPr id="7" name="Номер слайда 6"/>
          <p:cNvSpPr>
            <a:spLocks noGrp="1"/>
          </p:cNvSpPr>
          <p:nvPr>
            <p:ph type="sldNum" sz="quarter" idx="12"/>
          </p:nvPr>
        </p:nvSpPr>
        <p:spPr/>
        <p:txBody>
          <a:bodyPr/>
          <a:lstStyle/>
          <a:p>
            <a:fld id="{2FC611DA-BBB9-4D56-A0D2-E283AD51F67F}" type="slidenum">
              <a:rPr lang="es-ES" smtClean="0"/>
              <a:pPr/>
              <a:t>‹#›</a:t>
            </a:fld>
            <a:endParaRPr lang="es-ES"/>
          </a:p>
        </p:txBody>
      </p:sp>
    </p:spTree>
    <p:extLst>
      <p:ext uri="{BB962C8B-B14F-4D97-AF65-F5344CB8AC3E}">
        <p14:creationId xmlns:p14="http://schemas.microsoft.com/office/powerpoint/2010/main" val="20305026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9841" y="457200"/>
            <a:ext cx="2949178" cy="1600200"/>
          </a:xfrm>
        </p:spPr>
        <p:txBody>
          <a:bodyPr anchor="b"/>
          <a:lstStyle>
            <a:lvl1pPr>
              <a:defRPr sz="2400"/>
            </a:lvl1pPr>
          </a:lstStyle>
          <a:p>
            <a:r>
              <a:rPr lang="ru-RU" smtClean="0"/>
              <a:t>Образец заголовка</a:t>
            </a:r>
            <a:endParaRPr lang="ru-RU"/>
          </a:p>
        </p:txBody>
      </p:sp>
      <p:sp>
        <p:nvSpPr>
          <p:cNvPr id="3" name="Рисунок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ru-RU"/>
          </a:p>
        </p:txBody>
      </p:sp>
      <p:sp>
        <p:nvSpPr>
          <p:cNvPr id="4" name="Текст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smtClean="0"/>
              <a:t>Образец текста</a:t>
            </a:r>
          </a:p>
        </p:txBody>
      </p:sp>
      <p:sp>
        <p:nvSpPr>
          <p:cNvPr id="5" name="Дата 4"/>
          <p:cNvSpPr>
            <a:spLocks noGrp="1"/>
          </p:cNvSpPr>
          <p:nvPr>
            <p:ph type="dt" sz="half" idx="10"/>
          </p:nvPr>
        </p:nvSpPr>
        <p:spPr/>
        <p:txBody>
          <a:bodyPr/>
          <a:lstStyle/>
          <a:p>
            <a:endParaRPr lang="es-ES"/>
          </a:p>
        </p:txBody>
      </p:sp>
      <p:sp>
        <p:nvSpPr>
          <p:cNvPr id="6" name="Нижний колонтитул 5"/>
          <p:cNvSpPr>
            <a:spLocks noGrp="1"/>
          </p:cNvSpPr>
          <p:nvPr>
            <p:ph type="ftr" sz="quarter" idx="11"/>
          </p:nvPr>
        </p:nvSpPr>
        <p:spPr/>
        <p:txBody>
          <a:bodyPr/>
          <a:lstStyle/>
          <a:p>
            <a:endParaRPr lang="es-ES"/>
          </a:p>
        </p:txBody>
      </p:sp>
      <p:sp>
        <p:nvSpPr>
          <p:cNvPr id="7" name="Номер слайда 6"/>
          <p:cNvSpPr>
            <a:spLocks noGrp="1"/>
          </p:cNvSpPr>
          <p:nvPr>
            <p:ph type="sldNum" sz="quarter" idx="12"/>
          </p:nvPr>
        </p:nvSpPr>
        <p:spPr/>
        <p:txBody>
          <a:bodyPr/>
          <a:lstStyle/>
          <a:p>
            <a:fld id="{BBA14301-E509-43A0-8670-2A5AD6A56FF9}" type="slidenum">
              <a:rPr lang="es-ES" smtClean="0"/>
              <a:pPr/>
              <a:t>‹#›</a:t>
            </a:fld>
            <a:endParaRPr lang="es-ES"/>
          </a:p>
        </p:txBody>
      </p:sp>
    </p:spTree>
    <p:extLst>
      <p:ext uri="{BB962C8B-B14F-4D97-AF65-F5344CB8AC3E}">
        <p14:creationId xmlns:p14="http://schemas.microsoft.com/office/powerpoint/2010/main" val="37511726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endParaRPr lang="es-ES"/>
          </a:p>
        </p:txBody>
      </p:sp>
      <p:sp>
        <p:nvSpPr>
          <p:cNvPr id="5" name="Нижний колонтитул 4"/>
          <p:cNvSpPr>
            <a:spLocks noGrp="1"/>
          </p:cNvSpPr>
          <p:nvPr>
            <p:ph type="ftr" sz="quarter" idx="11"/>
          </p:nvPr>
        </p:nvSpPr>
        <p:spPr/>
        <p:txBody>
          <a:bodyPr/>
          <a:lstStyle/>
          <a:p>
            <a:endParaRPr lang="es-ES"/>
          </a:p>
        </p:txBody>
      </p:sp>
      <p:sp>
        <p:nvSpPr>
          <p:cNvPr id="6" name="Номер слайда 5"/>
          <p:cNvSpPr>
            <a:spLocks noGrp="1"/>
          </p:cNvSpPr>
          <p:nvPr>
            <p:ph type="sldNum" sz="quarter" idx="12"/>
          </p:nvPr>
        </p:nvSpPr>
        <p:spPr/>
        <p:txBody>
          <a:bodyPr/>
          <a:lstStyle/>
          <a:p>
            <a:fld id="{B84521CE-7D95-420E-82B0-A0455E76E665}" type="slidenum">
              <a:rPr lang="es-ES" smtClean="0"/>
              <a:pPr/>
              <a:t>‹#›</a:t>
            </a:fld>
            <a:endParaRPr lang="es-ES"/>
          </a:p>
        </p:txBody>
      </p:sp>
    </p:spTree>
    <p:extLst>
      <p:ext uri="{BB962C8B-B14F-4D97-AF65-F5344CB8AC3E}">
        <p14:creationId xmlns:p14="http://schemas.microsoft.com/office/powerpoint/2010/main" val="37832533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43675" y="365125"/>
            <a:ext cx="1971675"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628650" y="365125"/>
            <a:ext cx="5800725"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endParaRPr lang="es-ES"/>
          </a:p>
        </p:txBody>
      </p:sp>
      <p:sp>
        <p:nvSpPr>
          <p:cNvPr id="5" name="Нижний колонтитул 4"/>
          <p:cNvSpPr>
            <a:spLocks noGrp="1"/>
          </p:cNvSpPr>
          <p:nvPr>
            <p:ph type="ftr" sz="quarter" idx="11"/>
          </p:nvPr>
        </p:nvSpPr>
        <p:spPr/>
        <p:txBody>
          <a:bodyPr/>
          <a:lstStyle/>
          <a:p>
            <a:endParaRPr lang="es-ES"/>
          </a:p>
        </p:txBody>
      </p:sp>
      <p:sp>
        <p:nvSpPr>
          <p:cNvPr id="6" name="Номер слайда 5"/>
          <p:cNvSpPr>
            <a:spLocks noGrp="1"/>
          </p:cNvSpPr>
          <p:nvPr>
            <p:ph type="sldNum" sz="quarter" idx="12"/>
          </p:nvPr>
        </p:nvSpPr>
        <p:spPr/>
        <p:txBody>
          <a:bodyPr/>
          <a:lstStyle/>
          <a:p>
            <a:fld id="{491B7AC5-4A0E-406E-887E-C6027DD5C3FC}" type="slidenum">
              <a:rPr lang="es-ES" smtClean="0"/>
              <a:pPr/>
              <a:t>‹#›</a:t>
            </a:fld>
            <a:endParaRPr lang="es-ES"/>
          </a:p>
        </p:txBody>
      </p:sp>
    </p:spTree>
    <p:extLst>
      <p:ext uri="{BB962C8B-B14F-4D97-AF65-F5344CB8AC3E}">
        <p14:creationId xmlns:p14="http://schemas.microsoft.com/office/powerpoint/2010/main" val="36864574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s-ES"/>
          </a:p>
        </p:txBody>
      </p:sp>
      <p:sp>
        <p:nvSpPr>
          <p:cNvPr id="5" name="Нижний колонтитул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s-ES"/>
          </a:p>
        </p:txBody>
      </p:sp>
      <p:sp>
        <p:nvSpPr>
          <p:cNvPr id="6" name="Номер слайда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66B0C11-55C8-43A8-903B-172A9D61CACF}" type="slidenum">
              <a:rPr lang="es-ES" smtClean="0"/>
              <a:pPr/>
              <a:t>‹#›</a:t>
            </a:fld>
            <a:endParaRPr lang="es-ES"/>
          </a:p>
        </p:txBody>
      </p:sp>
    </p:spTree>
    <p:extLst>
      <p:ext uri="{BB962C8B-B14F-4D97-AF65-F5344CB8AC3E}">
        <p14:creationId xmlns:p14="http://schemas.microsoft.com/office/powerpoint/2010/main" val="222156592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ru-RU"/>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gif"/><Relationship Id="rId7" Type="http://schemas.openxmlformats.org/officeDocument/2006/relationships/image" Target="../media/image20.gif"/><Relationship Id="rId2" Type="http://schemas.openxmlformats.org/officeDocument/2006/relationships/image" Target="../media/image15.jpeg"/><Relationship Id="rId1" Type="http://schemas.openxmlformats.org/officeDocument/2006/relationships/slideLayout" Target="../slideLayouts/slideLayout2.xml"/><Relationship Id="rId6" Type="http://schemas.openxmlformats.org/officeDocument/2006/relationships/image" Target="../media/image19.gif"/><Relationship Id="rId5" Type="http://schemas.openxmlformats.org/officeDocument/2006/relationships/image" Target="../media/image18.jpeg"/><Relationship Id="rId4" Type="http://schemas.openxmlformats.org/officeDocument/2006/relationships/image" Target="../media/image1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E:\Новое поколение 2019\Хохлова Катя школа №19\Новая папка\fPij4iT3E_Q.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64694" y="3644864"/>
            <a:ext cx="4533202" cy="3024496"/>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0152" y="188640"/>
            <a:ext cx="2441889" cy="3260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2" descr="E:\Новое поколение 2019\Хохлова Катя школа №19\Новая папка\CsaiJbcpoJM.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3568" y="188641"/>
            <a:ext cx="4347384" cy="3260538"/>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244061" y="3644864"/>
            <a:ext cx="3607859" cy="3139321"/>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ru-RU" b="1" dirty="0">
                <a:ln w="11430"/>
                <a:solidFill>
                  <a:schemeClr val="accent2">
                    <a:lumMod val="50000"/>
                  </a:schemeClr>
                </a:solidFill>
                <a:effectLst>
                  <a:outerShdw blurRad="50800" dist="39000" dir="5460000" algn="tl">
                    <a:srgbClr val="000000">
                      <a:alpha val="38000"/>
                    </a:srgbClr>
                  </a:outerShdw>
                </a:effectLst>
              </a:rPr>
              <a:t>Нужна информационная поддержка для продвижения ваших гражданских инициатив и социальных проектов? </a:t>
            </a:r>
            <a:endParaRPr lang="ru-RU" b="1" dirty="0" smtClean="0">
              <a:ln w="11430"/>
              <a:solidFill>
                <a:schemeClr val="accent2">
                  <a:lumMod val="50000"/>
                </a:schemeClr>
              </a:solidFill>
              <a:effectLst>
                <a:outerShdw blurRad="50800" dist="39000" dir="5460000" algn="tl">
                  <a:srgbClr val="000000">
                    <a:alpha val="38000"/>
                  </a:srgbClr>
                </a:outerShdw>
              </a:effectLst>
            </a:endParaRPr>
          </a:p>
          <a:p>
            <a:pPr algn="ctr"/>
            <a:r>
              <a:rPr lang="ru-RU" b="1" dirty="0" smtClean="0">
                <a:ln w="11430"/>
                <a:solidFill>
                  <a:schemeClr val="accent2">
                    <a:lumMod val="50000"/>
                  </a:schemeClr>
                </a:solidFill>
                <a:effectLst>
                  <a:outerShdw blurRad="50800" dist="39000" dir="5460000" algn="tl">
                    <a:srgbClr val="000000">
                      <a:alpha val="38000"/>
                    </a:srgbClr>
                  </a:outerShdw>
                </a:effectLst>
              </a:rPr>
              <a:t>Мы </a:t>
            </a:r>
            <a:r>
              <a:rPr lang="ru-RU" b="1" dirty="0">
                <a:ln w="11430"/>
                <a:solidFill>
                  <a:schemeClr val="accent2">
                    <a:lumMod val="50000"/>
                  </a:schemeClr>
                </a:solidFill>
                <a:effectLst>
                  <a:outerShdw blurRad="50800" dist="39000" dir="5460000" algn="tl">
                    <a:srgbClr val="000000">
                      <a:alpha val="38000"/>
                    </a:srgbClr>
                  </a:outerShdw>
                </a:effectLst>
              </a:rPr>
              <a:t>готовы изучить любую тему и научить качественно ее представлять. </a:t>
            </a:r>
            <a:endParaRPr lang="ru-RU" b="1" dirty="0" smtClean="0">
              <a:ln w="11430"/>
              <a:solidFill>
                <a:schemeClr val="accent2">
                  <a:lumMod val="50000"/>
                </a:schemeClr>
              </a:solidFill>
              <a:effectLst>
                <a:outerShdw blurRad="50800" dist="39000" dir="5460000" algn="tl">
                  <a:srgbClr val="000000">
                    <a:alpha val="38000"/>
                  </a:srgbClr>
                </a:outerShdw>
              </a:effectLst>
            </a:endParaRPr>
          </a:p>
          <a:p>
            <a:pPr algn="ctr"/>
            <a:r>
              <a:rPr lang="ru-RU" b="1" dirty="0" smtClean="0">
                <a:ln w="11430"/>
                <a:solidFill>
                  <a:schemeClr val="accent2">
                    <a:lumMod val="50000"/>
                  </a:schemeClr>
                </a:solidFill>
                <a:effectLst>
                  <a:outerShdw blurRad="50800" dist="39000" dir="5460000" algn="tl">
                    <a:srgbClr val="000000">
                      <a:alpha val="38000"/>
                    </a:srgbClr>
                  </a:outerShdw>
                </a:effectLst>
              </a:rPr>
              <a:t>«</a:t>
            </a:r>
            <a:r>
              <a:rPr lang="ru-RU" b="1" dirty="0">
                <a:ln w="11430"/>
                <a:solidFill>
                  <a:schemeClr val="accent2">
                    <a:lumMod val="50000"/>
                  </a:schemeClr>
                </a:solidFill>
                <a:effectLst>
                  <a:outerShdw blurRad="50800" dist="39000" dir="5460000" algn="tl">
                    <a:srgbClr val="000000">
                      <a:alpha val="38000"/>
                    </a:srgbClr>
                  </a:outerShdw>
                </a:effectLst>
              </a:rPr>
              <a:t>Наше </a:t>
            </a:r>
            <a:r>
              <a:rPr lang="ru-RU" b="1" dirty="0" err="1">
                <a:ln w="11430"/>
                <a:solidFill>
                  <a:schemeClr val="accent2">
                    <a:lumMod val="50000"/>
                  </a:schemeClr>
                </a:solidFill>
                <a:effectLst>
                  <a:outerShdw blurRad="50800" dist="39000" dir="5460000" algn="tl">
                    <a:srgbClr val="000000">
                      <a:alpha val="38000"/>
                    </a:srgbClr>
                  </a:outerShdw>
                </a:effectLst>
              </a:rPr>
              <a:t>вИдение</a:t>
            </a:r>
            <a:r>
              <a:rPr lang="ru-RU" b="1" dirty="0">
                <a:ln w="11430"/>
                <a:solidFill>
                  <a:schemeClr val="accent2">
                    <a:lumMod val="50000"/>
                  </a:schemeClr>
                </a:solidFill>
                <a:effectLst>
                  <a:outerShdw blurRad="50800" dist="39000" dir="5460000" algn="tl">
                    <a:srgbClr val="000000">
                      <a:alpha val="38000"/>
                    </a:srgbClr>
                  </a:outerShdw>
                </a:effectLst>
              </a:rPr>
              <a:t> </a:t>
            </a:r>
            <a:r>
              <a:rPr lang="ru-RU" b="1" dirty="0" smtClean="0">
                <a:ln w="11430"/>
                <a:solidFill>
                  <a:schemeClr val="accent2">
                    <a:lumMod val="50000"/>
                  </a:schemeClr>
                </a:solidFill>
                <a:effectLst>
                  <a:outerShdw blurRad="50800" dist="39000" dir="5460000" algn="tl">
                    <a:srgbClr val="000000">
                      <a:alpha val="38000"/>
                    </a:srgbClr>
                  </a:outerShdw>
                </a:effectLst>
              </a:rPr>
              <a:t>– </a:t>
            </a:r>
          </a:p>
          <a:p>
            <a:pPr algn="ctr"/>
            <a:r>
              <a:rPr lang="ru-RU" b="1" dirty="0" smtClean="0">
                <a:ln w="11430"/>
                <a:solidFill>
                  <a:schemeClr val="accent2">
                    <a:lumMod val="50000"/>
                  </a:schemeClr>
                </a:solidFill>
                <a:effectLst>
                  <a:outerShdw blurRad="50800" dist="39000" dir="5460000" algn="tl">
                    <a:srgbClr val="000000">
                      <a:alpha val="38000"/>
                    </a:srgbClr>
                  </a:outerShdw>
                </a:effectLst>
              </a:rPr>
              <a:t>ваше </a:t>
            </a:r>
            <a:r>
              <a:rPr lang="ru-RU" b="1" dirty="0">
                <a:ln w="11430"/>
                <a:solidFill>
                  <a:schemeClr val="accent2">
                    <a:lumMod val="50000"/>
                  </a:schemeClr>
                </a:solidFill>
                <a:effectLst>
                  <a:outerShdw blurRad="50800" dist="39000" dir="5460000" algn="tl">
                    <a:srgbClr val="000000">
                      <a:alpha val="38000"/>
                    </a:srgbClr>
                  </a:outerShdw>
                </a:effectLst>
              </a:rPr>
              <a:t>настоящее и будущее, которое мы создаём вместе!» </a:t>
            </a:r>
          </a:p>
        </p:txBody>
      </p:sp>
    </p:spTree>
    <p:extLst>
      <p:ext uri="{BB962C8B-B14F-4D97-AF65-F5344CB8AC3E}">
        <p14:creationId xmlns:p14="http://schemas.microsoft.com/office/powerpoint/2010/main" val="13459172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801234" y="332656"/>
            <a:ext cx="7488832" cy="1200329"/>
          </a:xfrm>
          <a:prstGeom prst="rect">
            <a:avLst/>
          </a:prstGeom>
          <a:noFill/>
        </p:spPr>
        <p:txBody>
          <a:bodyPr wrap="square" lIns="91440" tIns="45720" rIns="91440" bIns="45720">
            <a:spAutoFit/>
          </a:bodyPr>
          <a:lstStyle/>
          <a:p>
            <a:pPr algn="ctr"/>
            <a:r>
              <a:rPr lang="ru-RU" sz="3600" b="1" cap="none" spc="0" dirty="0" smtClean="0">
                <a:ln w="17780" cmpd="sng">
                  <a:solidFill>
                    <a:srgbClr val="FFFFFF"/>
                  </a:solidFill>
                  <a:prstDash val="solid"/>
                  <a:miter lim="800000"/>
                </a:ln>
                <a:solidFill>
                  <a:schemeClr val="bg1"/>
                </a:solidFill>
                <a:effectLst>
                  <a:outerShdw blurRad="50800" algn="tl" rotWithShape="0">
                    <a:srgbClr val="000000"/>
                  </a:outerShdw>
                </a:effectLst>
              </a:rPr>
              <a:t>Акция «Мир через призму объектива»</a:t>
            </a:r>
            <a:endParaRPr lang="ru-RU" sz="3600" b="1" cap="none" spc="0" dirty="0">
              <a:ln w="17780" cmpd="sng">
                <a:solidFill>
                  <a:srgbClr val="FFFFFF"/>
                </a:solidFill>
                <a:prstDash val="solid"/>
                <a:miter lim="800000"/>
              </a:ln>
              <a:solidFill>
                <a:schemeClr val="bg1"/>
              </a:solidFill>
              <a:effectLst>
                <a:outerShdw blurRad="50800" algn="tl" rotWithShape="0">
                  <a:srgbClr val="000000"/>
                </a:outerShdw>
              </a:effectLst>
            </a:endParaRPr>
          </a:p>
        </p:txBody>
      </p:sp>
      <p:sp>
        <p:nvSpPr>
          <p:cNvPr id="2" name="Прямоугольник 1"/>
          <p:cNvSpPr/>
          <p:nvPr/>
        </p:nvSpPr>
        <p:spPr>
          <a:xfrm>
            <a:off x="4479635" y="2967335"/>
            <a:ext cx="184731" cy="923330"/>
          </a:xfrm>
          <a:prstGeom prst="rect">
            <a:avLst/>
          </a:prstGeom>
          <a:noFill/>
        </p:spPr>
        <p:txBody>
          <a:bodyPr wrap="none" lIns="91440" tIns="45720" rIns="91440" bIns="45720">
            <a:spAutoFit/>
          </a:bodyPr>
          <a:lstStyle/>
          <a:p>
            <a:pPr algn="ctr"/>
            <a:endParaRPr lang="ru-RU"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pic>
        <p:nvPicPr>
          <p:cNvPr id="4" name="Рисунок 3"/>
          <p:cNvPicPr>
            <a:picLocks noChangeAspect="1"/>
          </p:cNvPicPr>
          <p:nvPr/>
        </p:nvPicPr>
        <p:blipFill>
          <a:blip r:embed="rId2"/>
          <a:stretch>
            <a:fillRect/>
          </a:stretch>
        </p:blipFill>
        <p:spPr>
          <a:xfrm>
            <a:off x="755576" y="2204864"/>
            <a:ext cx="3317270" cy="4423027"/>
          </a:xfrm>
          <a:prstGeom prst="rect">
            <a:avLst/>
          </a:prstGeom>
        </p:spPr>
      </p:pic>
      <p:sp>
        <p:nvSpPr>
          <p:cNvPr id="5" name="TextBox 4"/>
          <p:cNvSpPr txBox="1"/>
          <p:nvPr/>
        </p:nvSpPr>
        <p:spPr>
          <a:xfrm>
            <a:off x="4427984" y="2228671"/>
            <a:ext cx="4484853" cy="2308324"/>
          </a:xfrm>
          <a:prstGeom prst="rect">
            <a:avLst/>
          </a:prstGeom>
          <a:noFill/>
        </p:spPr>
        <p:txBody>
          <a:bodyPr wrap="square" rtlCol="0">
            <a:spAutoFit/>
          </a:bodyPr>
          <a:lstStyle/>
          <a:p>
            <a:r>
              <a:rPr lang="ru-RU" b="1" dirty="0" smtClean="0">
                <a:solidFill>
                  <a:srgbClr val="0070C0"/>
                </a:solidFill>
              </a:rPr>
              <a:t>Организаторы: ученики школы №19 </a:t>
            </a:r>
          </a:p>
          <a:p>
            <a:r>
              <a:rPr lang="ru-RU" b="1" dirty="0">
                <a:solidFill>
                  <a:srgbClr val="0070C0"/>
                </a:solidFill>
              </a:rPr>
              <a:t>Хохлова </a:t>
            </a:r>
            <a:r>
              <a:rPr lang="ru-RU" b="1" dirty="0" err="1" smtClean="0">
                <a:solidFill>
                  <a:srgbClr val="0070C0"/>
                </a:solidFill>
              </a:rPr>
              <a:t>ЕкатеринаСветлана</a:t>
            </a:r>
            <a:r>
              <a:rPr lang="ru-RU" b="1" dirty="0" smtClean="0">
                <a:solidFill>
                  <a:srgbClr val="0070C0"/>
                </a:solidFill>
              </a:rPr>
              <a:t> </a:t>
            </a:r>
            <a:r>
              <a:rPr lang="ru-RU" b="1" dirty="0">
                <a:solidFill>
                  <a:srgbClr val="0070C0"/>
                </a:solidFill>
              </a:rPr>
              <a:t>Горохова Артём </a:t>
            </a:r>
            <a:r>
              <a:rPr lang="ru-RU" b="1" dirty="0" err="1">
                <a:solidFill>
                  <a:srgbClr val="0070C0"/>
                </a:solidFill>
              </a:rPr>
              <a:t>Лидяев</a:t>
            </a:r>
            <a:r>
              <a:rPr lang="ru-RU" b="1" dirty="0">
                <a:solidFill>
                  <a:srgbClr val="0070C0"/>
                </a:solidFill>
              </a:rPr>
              <a:t> , Роман Маслов , </a:t>
            </a:r>
            <a:r>
              <a:rPr lang="ru-RU" b="1" dirty="0" err="1">
                <a:solidFill>
                  <a:srgbClr val="0070C0"/>
                </a:solidFill>
              </a:rPr>
              <a:t>Georg</a:t>
            </a:r>
            <a:r>
              <a:rPr lang="ru-RU" b="1" dirty="0">
                <a:solidFill>
                  <a:srgbClr val="0070C0"/>
                </a:solidFill>
              </a:rPr>
              <a:t> </a:t>
            </a:r>
            <a:r>
              <a:rPr lang="ru-RU" b="1" dirty="0" err="1">
                <a:solidFill>
                  <a:srgbClr val="0070C0"/>
                </a:solidFill>
              </a:rPr>
              <a:t>Grachev</a:t>
            </a:r>
            <a:r>
              <a:rPr lang="ru-RU" b="1" dirty="0">
                <a:solidFill>
                  <a:srgbClr val="0070C0"/>
                </a:solidFill>
              </a:rPr>
              <a:t> , Полина Романычева </a:t>
            </a:r>
            <a:endParaRPr lang="ru-RU" b="1" dirty="0" smtClean="0">
              <a:solidFill>
                <a:srgbClr val="0070C0"/>
              </a:solidFill>
            </a:endParaRPr>
          </a:p>
          <a:p>
            <a:endParaRPr lang="ru-RU" b="1" dirty="0">
              <a:solidFill>
                <a:srgbClr val="0070C0"/>
              </a:solidFill>
            </a:endParaRPr>
          </a:p>
          <a:p>
            <a:r>
              <a:rPr lang="ru-RU" b="1" dirty="0" smtClean="0">
                <a:solidFill>
                  <a:srgbClr val="0070C0"/>
                </a:solidFill>
              </a:rPr>
              <a:t>Куратор Веселова Екатерина Вячеславовна, старшая вожатая</a:t>
            </a:r>
            <a:endParaRPr lang="ru-RU" b="1" dirty="0">
              <a:solidFill>
                <a:srgbClr val="0070C0"/>
              </a:solidFill>
            </a:endParaRPr>
          </a:p>
        </p:txBody>
      </p:sp>
    </p:spTree>
  </p:cSld>
  <p:clrMapOvr>
    <a:masterClrMapping/>
  </p:clrMapOvr>
  <p:transition spd="slow">
    <p:zoom dir="in"/>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6" name="Rectangle 8"/>
          <p:cNvSpPr>
            <a:spLocks noGrp="1" noChangeArrowheads="1"/>
          </p:cNvSpPr>
          <p:nvPr>
            <p:ph idx="1"/>
          </p:nvPr>
        </p:nvSpPr>
        <p:spPr>
          <a:xfrm>
            <a:off x="467544" y="1412777"/>
            <a:ext cx="3816424" cy="5073426"/>
          </a:xfrm>
        </p:spPr>
        <p:style>
          <a:lnRef idx="2">
            <a:schemeClr val="accent1"/>
          </a:lnRef>
          <a:fillRef idx="1">
            <a:schemeClr val="lt1"/>
          </a:fillRef>
          <a:effectRef idx="0">
            <a:schemeClr val="accent1"/>
          </a:effectRef>
          <a:fontRef idx="minor">
            <a:schemeClr val="dk1"/>
          </a:fontRef>
        </p:style>
        <p:txBody>
          <a:bodyPr>
            <a:normAutofit lnSpcReduction="10000"/>
          </a:bodyPr>
          <a:lstStyle/>
          <a:p>
            <a:pPr algn="just">
              <a:buNone/>
            </a:pPr>
            <a:r>
              <a:rPr lang="ru-RU" sz="2400" dirty="0">
                <a:solidFill>
                  <a:schemeClr val="accent1">
                    <a:lumMod val="50000"/>
                  </a:schemeClr>
                </a:solidFill>
                <a:latin typeface="Times New Roman" pitchFamily="18" charset="0"/>
                <a:ea typeface="Times New Roman"/>
                <a:cs typeface="Times New Roman" pitchFamily="18" charset="0"/>
              </a:rPr>
              <a:t>	</a:t>
            </a:r>
            <a:r>
              <a:rPr lang="ru-RU" sz="2400" dirty="0" smtClean="0">
                <a:solidFill>
                  <a:schemeClr val="accent1">
                    <a:lumMod val="50000"/>
                  </a:schemeClr>
                </a:solidFill>
                <a:latin typeface="Times New Roman" pitchFamily="18" charset="0"/>
                <a:ea typeface="Times New Roman"/>
                <a:cs typeface="Times New Roman" pitchFamily="18" charset="0"/>
              </a:rPr>
              <a:t>Термин </a:t>
            </a:r>
            <a:r>
              <a:rPr lang="ru-RU" sz="2400" b="1" dirty="0">
                <a:solidFill>
                  <a:schemeClr val="accent1">
                    <a:lumMod val="50000"/>
                  </a:schemeClr>
                </a:solidFill>
                <a:latin typeface="Times New Roman" pitchFamily="18" charset="0"/>
                <a:ea typeface="Times New Roman"/>
                <a:cs typeface="Times New Roman" pitchFamily="18" charset="0"/>
              </a:rPr>
              <a:t>фотография</a:t>
            </a:r>
            <a:r>
              <a:rPr lang="ru-RU" sz="2400" dirty="0">
                <a:solidFill>
                  <a:schemeClr val="accent1">
                    <a:lumMod val="50000"/>
                  </a:schemeClr>
                </a:solidFill>
                <a:latin typeface="Times New Roman" pitchFamily="18" charset="0"/>
                <a:ea typeface="Times New Roman"/>
                <a:cs typeface="Times New Roman" pitchFamily="18" charset="0"/>
              </a:rPr>
              <a:t> означает рисование светом.   </a:t>
            </a:r>
            <a:endParaRPr lang="ru-RU" sz="2400" dirty="0" smtClean="0">
              <a:solidFill>
                <a:schemeClr val="accent1">
                  <a:lumMod val="50000"/>
                </a:schemeClr>
              </a:solidFill>
              <a:latin typeface="Times New Roman" pitchFamily="18" charset="0"/>
              <a:ea typeface="Times New Roman"/>
              <a:cs typeface="Times New Roman" pitchFamily="18" charset="0"/>
            </a:endParaRPr>
          </a:p>
          <a:p>
            <a:pPr algn="just">
              <a:buNone/>
            </a:pPr>
            <a:r>
              <a:rPr lang="ru-RU" sz="2400" dirty="0">
                <a:solidFill>
                  <a:schemeClr val="accent1">
                    <a:lumMod val="50000"/>
                  </a:schemeClr>
                </a:solidFill>
                <a:latin typeface="Times New Roman" pitchFamily="18" charset="0"/>
                <a:ea typeface="Times New Roman"/>
                <a:cs typeface="Times New Roman" pitchFamily="18" charset="0"/>
              </a:rPr>
              <a:t>	</a:t>
            </a:r>
            <a:r>
              <a:rPr lang="ru-RU" sz="2400" dirty="0" smtClean="0">
                <a:solidFill>
                  <a:schemeClr val="accent1">
                    <a:lumMod val="50000"/>
                  </a:schemeClr>
                </a:solidFill>
                <a:latin typeface="Times New Roman" pitchFamily="18" charset="0"/>
                <a:ea typeface="Times New Roman"/>
                <a:cs typeface="Times New Roman" pitchFamily="18" charset="0"/>
              </a:rPr>
              <a:t>Фактически, фотоаппарат </a:t>
            </a:r>
            <a:r>
              <a:rPr lang="ru-RU" sz="2400" dirty="0">
                <a:solidFill>
                  <a:schemeClr val="accent1">
                    <a:lumMod val="50000"/>
                  </a:schemeClr>
                </a:solidFill>
                <a:latin typeface="Times New Roman" pitchFamily="18" charset="0"/>
                <a:ea typeface="Times New Roman"/>
                <a:cs typeface="Times New Roman" pitchFamily="18" charset="0"/>
              </a:rPr>
              <a:t>фиксирует свет попадающий через объектив, на матрицу и на основе этого света формируется изображение.  Механизм того, как на основе света получается изображение — довольно сложен и на эту тему написано много </a:t>
            </a:r>
            <a:endParaRPr lang="ru-RU" sz="2400" dirty="0" smtClean="0">
              <a:solidFill>
                <a:schemeClr val="accent1">
                  <a:lumMod val="50000"/>
                </a:schemeClr>
              </a:solidFill>
              <a:latin typeface="Times New Roman" pitchFamily="18" charset="0"/>
              <a:ea typeface="Times New Roman"/>
              <a:cs typeface="Times New Roman" pitchFamily="18" charset="0"/>
            </a:endParaRPr>
          </a:p>
          <a:p>
            <a:pPr algn="just">
              <a:buNone/>
            </a:pPr>
            <a:r>
              <a:rPr lang="ru-RU" sz="2400" dirty="0">
                <a:solidFill>
                  <a:schemeClr val="accent1">
                    <a:lumMod val="50000"/>
                  </a:schemeClr>
                </a:solidFill>
                <a:latin typeface="Times New Roman" pitchFamily="18" charset="0"/>
                <a:ea typeface="Times New Roman"/>
                <a:cs typeface="Times New Roman" pitchFamily="18" charset="0"/>
              </a:rPr>
              <a:t>	</a:t>
            </a:r>
            <a:r>
              <a:rPr lang="ru-RU" sz="2400" dirty="0" smtClean="0">
                <a:solidFill>
                  <a:schemeClr val="accent1">
                    <a:lumMod val="50000"/>
                  </a:schemeClr>
                </a:solidFill>
                <a:latin typeface="Times New Roman" pitchFamily="18" charset="0"/>
                <a:ea typeface="Times New Roman"/>
                <a:cs typeface="Times New Roman" pitchFamily="18" charset="0"/>
              </a:rPr>
              <a:t>научных </a:t>
            </a:r>
            <a:r>
              <a:rPr lang="ru-RU" sz="2400" dirty="0">
                <a:solidFill>
                  <a:schemeClr val="accent1">
                    <a:lumMod val="50000"/>
                  </a:schemeClr>
                </a:solidFill>
                <a:latin typeface="Times New Roman" pitchFamily="18" charset="0"/>
                <a:ea typeface="Times New Roman"/>
                <a:cs typeface="Times New Roman" pitchFamily="18" charset="0"/>
              </a:rPr>
              <a:t>трудов. </a:t>
            </a:r>
            <a:endParaRPr lang="ru-RU" sz="2400" dirty="0" smtClean="0">
              <a:solidFill>
                <a:schemeClr val="accent1">
                  <a:lumMod val="50000"/>
                </a:schemeClr>
              </a:solidFill>
              <a:latin typeface="Times New Roman" pitchFamily="18" charset="0"/>
              <a:ea typeface="Calibri"/>
              <a:cs typeface="Times New Roman" pitchFamily="18" charset="0"/>
            </a:endParaRPr>
          </a:p>
          <a:p>
            <a:endParaRPr lang="ru-RU" dirty="0"/>
          </a:p>
        </p:txBody>
      </p:sp>
      <p:sp>
        <p:nvSpPr>
          <p:cNvPr id="7" name="Прямоугольник 6"/>
          <p:cNvSpPr/>
          <p:nvPr/>
        </p:nvSpPr>
        <p:spPr>
          <a:xfrm>
            <a:off x="395536" y="188640"/>
            <a:ext cx="8604448" cy="830997"/>
          </a:xfrm>
          <a:prstGeom prst="rect">
            <a:avLst/>
          </a:prstGeom>
          <a:noFill/>
        </p:spPr>
        <p:txBody>
          <a:bodyPr wrap="square" lIns="91440" tIns="45720" rIns="91440" bIns="45720">
            <a:spAutoFit/>
          </a:bodyPr>
          <a:lstStyle/>
          <a:p>
            <a:pPr algn="ctr"/>
            <a:r>
              <a:rPr lang="ru-RU" sz="4800" b="1" i="1"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Times New Roman" pitchFamily="18" charset="0"/>
                <a:ea typeface="Times New Roman"/>
                <a:cs typeface="Times New Roman" pitchFamily="18" charset="0"/>
              </a:rPr>
              <a:t>Как получается фотография</a:t>
            </a:r>
            <a:endParaRPr lang="ru-RU" sz="4800" b="1" i="1"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Times New Roman" pitchFamily="18" charset="0"/>
              <a:cs typeface="Times New Roman" pitchFamily="18" charset="0"/>
            </a:endParaRPr>
          </a:p>
        </p:txBody>
      </p:sp>
      <p:pic>
        <p:nvPicPr>
          <p:cNvPr id="2" name="Рисунок 1"/>
          <p:cNvPicPr>
            <a:picLocks noChangeAspect="1"/>
          </p:cNvPicPr>
          <p:nvPr/>
        </p:nvPicPr>
        <p:blipFill>
          <a:blip r:embed="rId2"/>
          <a:stretch>
            <a:fillRect/>
          </a:stretch>
        </p:blipFill>
        <p:spPr>
          <a:xfrm>
            <a:off x="4860031" y="1412776"/>
            <a:ext cx="3382285" cy="5073427"/>
          </a:xfrm>
          <a:prstGeom prst="rect">
            <a:avLst/>
          </a:prstGeom>
        </p:spPr>
      </p:pic>
    </p:spTree>
  </p:cSld>
  <p:clrMapOvr>
    <a:masterClrMapping/>
  </p:clrMapOvr>
  <p:transition spd="slow">
    <p:zoom dir="in"/>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317946"/>
            <a:ext cx="7886700" cy="1325563"/>
          </a:xfrm>
        </p:spPr>
        <p:txBody>
          <a:bodyPr>
            <a:normAutofit fontScale="90000"/>
          </a:bodyPr>
          <a:lstStyle/>
          <a:p>
            <a:pPr algn="ctr"/>
            <a:r>
              <a:rPr lang="ru-RU" sz="4800" b="1" i="1" kern="1200"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Times New Roman" pitchFamily="18" charset="0"/>
                <a:ea typeface="Times New Roman"/>
                <a:cs typeface="Times New Roman" pitchFamily="18" charset="0"/>
              </a:rPr>
              <a:t>Диафрагма</a:t>
            </a:r>
            <a:br>
              <a:rPr lang="ru-RU" sz="4800" b="1" i="1" kern="1200"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Times New Roman" pitchFamily="18" charset="0"/>
                <a:ea typeface="Times New Roman"/>
                <a:cs typeface="Times New Roman" pitchFamily="18" charset="0"/>
              </a:rPr>
            </a:br>
            <a:endParaRPr lang="ru-RU" sz="4800" b="1" i="1" kern="1200"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Times New Roman" pitchFamily="18" charset="0"/>
              <a:ea typeface="Times New Roman"/>
              <a:cs typeface="Times New Roman" pitchFamily="18" charset="0"/>
            </a:endParaRPr>
          </a:p>
        </p:txBody>
      </p:sp>
      <p:sp>
        <p:nvSpPr>
          <p:cNvPr id="3" name="Содержимое 2"/>
          <p:cNvSpPr>
            <a:spLocks noGrp="1"/>
          </p:cNvSpPr>
          <p:nvPr>
            <p:ph idx="1"/>
          </p:nvPr>
        </p:nvSpPr>
        <p:spPr>
          <a:xfrm>
            <a:off x="467544" y="1052736"/>
            <a:ext cx="4392488" cy="5472608"/>
          </a:xfrm>
        </p:spPr>
        <p:style>
          <a:lnRef idx="2">
            <a:schemeClr val="accent1"/>
          </a:lnRef>
          <a:fillRef idx="1">
            <a:schemeClr val="lt1"/>
          </a:fillRef>
          <a:effectRef idx="0">
            <a:schemeClr val="accent1"/>
          </a:effectRef>
          <a:fontRef idx="minor">
            <a:schemeClr val="dk1"/>
          </a:fontRef>
        </p:style>
        <p:txBody>
          <a:bodyPr>
            <a:normAutofit/>
          </a:bodyPr>
          <a:lstStyle/>
          <a:p>
            <a:pPr algn="just">
              <a:spcBef>
                <a:spcPts val="0"/>
              </a:spcBef>
              <a:spcAft>
                <a:spcPts val="0"/>
              </a:spcAft>
              <a:buNone/>
            </a:pPr>
            <a:r>
              <a:rPr lang="ru-RU" sz="1800" dirty="0" smtClean="0">
                <a:latin typeface="Times New Roman" pitchFamily="18" charset="0"/>
                <a:ea typeface="Times New Roman"/>
                <a:cs typeface="Times New Roman" pitchFamily="18" charset="0"/>
              </a:rPr>
              <a:t>		</a:t>
            </a:r>
            <a:r>
              <a:rPr lang="ru-RU" sz="1800" b="1" dirty="0" smtClean="0">
                <a:latin typeface="Times New Roman" pitchFamily="18" charset="0"/>
                <a:ea typeface="Times New Roman"/>
                <a:cs typeface="Times New Roman" pitchFamily="18" charset="0"/>
              </a:rPr>
              <a:t>Диафрагма </a:t>
            </a:r>
            <a:r>
              <a:rPr lang="ru-RU" sz="1800" b="1" dirty="0">
                <a:latin typeface="Times New Roman" pitchFamily="18" charset="0"/>
                <a:ea typeface="Times New Roman"/>
                <a:cs typeface="Times New Roman" pitchFamily="18" charset="0"/>
              </a:rPr>
              <a:t>это </a:t>
            </a:r>
            <a:r>
              <a:rPr lang="ru-RU" sz="1800" b="1" dirty="0" err="1">
                <a:latin typeface="Times New Roman" pitchFamily="18" charset="0"/>
                <a:ea typeface="Times New Roman"/>
                <a:cs typeface="Times New Roman" pitchFamily="18" charset="0"/>
              </a:rPr>
              <a:t>многолепестковая</a:t>
            </a:r>
            <a:r>
              <a:rPr lang="ru-RU" sz="1800" b="1" dirty="0">
                <a:latin typeface="Times New Roman" pitchFamily="18" charset="0"/>
                <a:ea typeface="Times New Roman"/>
                <a:cs typeface="Times New Roman" pitchFamily="18" charset="0"/>
              </a:rPr>
              <a:t> перегородка находящаяся внутри объектива. </a:t>
            </a:r>
            <a:r>
              <a:rPr lang="ru-RU" sz="1800" dirty="0">
                <a:latin typeface="Times New Roman" pitchFamily="18" charset="0"/>
                <a:ea typeface="Times New Roman"/>
                <a:cs typeface="Times New Roman" pitchFamily="18" charset="0"/>
              </a:rPr>
              <a:t> </a:t>
            </a:r>
            <a:endParaRPr lang="ru-RU" sz="1800" dirty="0" smtClean="0">
              <a:latin typeface="Times New Roman" pitchFamily="18" charset="0"/>
              <a:ea typeface="Times New Roman"/>
              <a:cs typeface="Times New Roman" pitchFamily="18" charset="0"/>
            </a:endParaRPr>
          </a:p>
          <a:p>
            <a:pPr algn="just">
              <a:spcBef>
                <a:spcPts val="0"/>
              </a:spcBef>
              <a:spcAft>
                <a:spcPts val="0"/>
              </a:spcAft>
              <a:buNone/>
            </a:pPr>
            <a:r>
              <a:rPr lang="ru-RU" sz="1800" dirty="0" smtClean="0">
                <a:latin typeface="Times New Roman" pitchFamily="18" charset="0"/>
                <a:ea typeface="Times New Roman"/>
                <a:cs typeface="Times New Roman" pitchFamily="18" charset="0"/>
              </a:rPr>
              <a:t>		Она </a:t>
            </a:r>
            <a:r>
              <a:rPr lang="ru-RU" sz="1800" dirty="0">
                <a:latin typeface="Times New Roman" pitchFamily="18" charset="0"/>
                <a:ea typeface="Times New Roman"/>
                <a:cs typeface="Times New Roman" pitchFamily="18" charset="0"/>
              </a:rPr>
              <a:t>может быть полностью открыта или закрыта настолько, что остается всего лишь маленькое отверстие для света.</a:t>
            </a:r>
            <a:endParaRPr lang="ru-RU" sz="1800" dirty="0" smtClean="0">
              <a:latin typeface="Times New Roman" pitchFamily="18" charset="0"/>
              <a:ea typeface="Calibri"/>
              <a:cs typeface="Times New Roman" pitchFamily="18" charset="0"/>
            </a:endParaRPr>
          </a:p>
          <a:p>
            <a:pPr algn="just">
              <a:spcBef>
                <a:spcPts val="0"/>
              </a:spcBef>
              <a:spcAft>
                <a:spcPts val="0"/>
              </a:spcAft>
              <a:buNone/>
            </a:pPr>
            <a:r>
              <a:rPr lang="ru-RU" sz="1800" dirty="0" smtClean="0">
                <a:latin typeface="Times New Roman" pitchFamily="18" charset="0"/>
                <a:ea typeface="Times New Roman"/>
                <a:cs typeface="Times New Roman" pitchFamily="18" charset="0"/>
              </a:rPr>
              <a:t>		</a:t>
            </a:r>
          </a:p>
          <a:p>
            <a:pPr algn="just">
              <a:spcBef>
                <a:spcPts val="0"/>
              </a:spcBef>
              <a:spcAft>
                <a:spcPts val="0"/>
              </a:spcAft>
              <a:buNone/>
            </a:pPr>
            <a:r>
              <a:rPr lang="ru-RU" sz="1800" dirty="0">
                <a:latin typeface="Times New Roman" pitchFamily="18" charset="0"/>
                <a:ea typeface="Times New Roman"/>
                <a:cs typeface="Times New Roman" pitchFamily="18" charset="0"/>
              </a:rPr>
              <a:t>	</a:t>
            </a:r>
            <a:r>
              <a:rPr lang="ru-RU" sz="1800" dirty="0" smtClean="0">
                <a:latin typeface="Times New Roman" pitchFamily="18" charset="0"/>
                <a:ea typeface="Times New Roman"/>
                <a:cs typeface="Times New Roman" pitchFamily="18" charset="0"/>
              </a:rPr>
              <a:t>	Диафрагма </a:t>
            </a:r>
            <a:r>
              <a:rPr lang="ru-RU" sz="1800" dirty="0">
                <a:latin typeface="Times New Roman" pitchFamily="18" charset="0"/>
                <a:ea typeface="Times New Roman"/>
                <a:cs typeface="Times New Roman" pitchFamily="18" charset="0"/>
              </a:rPr>
              <a:t>так же служит для ограничения количества света попадающего в итоге на матрицу объектива.  То есть выдержка и диафрагма выполняют одну задачу </a:t>
            </a:r>
            <a:r>
              <a:rPr lang="ru-RU" sz="1800" dirty="0" smtClean="0">
                <a:latin typeface="Times New Roman" pitchFamily="18" charset="0"/>
                <a:ea typeface="Times New Roman"/>
                <a:cs typeface="Times New Roman" pitchFamily="18" charset="0"/>
              </a:rPr>
              <a:t>- </a:t>
            </a:r>
            <a:r>
              <a:rPr lang="ru-RU" sz="1800" dirty="0">
                <a:latin typeface="Times New Roman" pitchFamily="18" charset="0"/>
                <a:ea typeface="Times New Roman"/>
                <a:cs typeface="Times New Roman" pitchFamily="18" charset="0"/>
              </a:rPr>
              <a:t>регулирование потока света попадающего на матрицу.  </a:t>
            </a:r>
            <a:endParaRPr lang="ru-RU" sz="1800" dirty="0" smtClean="0">
              <a:latin typeface="Times New Roman" pitchFamily="18" charset="0"/>
              <a:ea typeface="Times New Roman"/>
              <a:cs typeface="Times New Roman" pitchFamily="18" charset="0"/>
            </a:endParaRPr>
          </a:p>
          <a:p>
            <a:pPr algn="just">
              <a:spcBef>
                <a:spcPts val="0"/>
              </a:spcBef>
              <a:spcAft>
                <a:spcPts val="0"/>
              </a:spcAft>
              <a:buNone/>
            </a:pPr>
            <a:r>
              <a:rPr lang="ru-RU" sz="1800" dirty="0" smtClean="0">
                <a:latin typeface="Times New Roman" pitchFamily="18" charset="0"/>
                <a:ea typeface="Times New Roman"/>
                <a:cs typeface="Times New Roman" pitchFamily="18" charset="0"/>
              </a:rPr>
              <a:t>		Диафрагма </a:t>
            </a:r>
            <a:r>
              <a:rPr lang="ru-RU" sz="1800" dirty="0">
                <a:latin typeface="Times New Roman" pitchFamily="18" charset="0"/>
                <a:ea typeface="Times New Roman"/>
                <a:cs typeface="Times New Roman" pitchFamily="18" charset="0"/>
              </a:rPr>
              <a:t>крайне важна для достижения определенных эффектов связанных с глубиной </a:t>
            </a:r>
            <a:r>
              <a:rPr lang="ru-RU" sz="1800" dirty="0" smtClean="0">
                <a:latin typeface="Times New Roman" pitchFamily="18" charset="0"/>
                <a:ea typeface="Times New Roman"/>
                <a:cs typeface="Times New Roman" pitchFamily="18" charset="0"/>
              </a:rPr>
              <a:t>резкости.</a:t>
            </a:r>
            <a:endParaRPr lang="ru-RU" sz="1800" dirty="0" smtClean="0">
              <a:latin typeface="Times New Roman" pitchFamily="18" charset="0"/>
              <a:ea typeface="Calibri"/>
              <a:cs typeface="Times New Roman" pitchFamily="18" charset="0"/>
            </a:endParaRPr>
          </a:p>
          <a:p>
            <a:endParaRPr lang="ru-RU" dirty="0"/>
          </a:p>
        </p:txBody>
      </p:sp>
      <p:pic>
        <p:nvPicPr>
          <p:cNvPr id="4" name="Рисунок 3"/>
          <p:cNvPicPr>
            <a:picLocks noChangeAspect="1"/>
          </p:cNvPicPr>
          <p:nvPr/>
        </p:nvPicPr>
        <p:blipFill>
          <a:blip r:embed="rId2"/>
          <a:stretch>
            <a:fillRect/>
          </a:stretch>
        </p:blipFill>
        <p:spPr>
          <a:xfrm>
            <a:off x="5220072" y="1124744"/>
            <a:ext cx="3600400" cy="5400600"/>
          </a:xfrm>
          <a:prstGeom prst="rect">
            <a:avLst/>
          </a:prstGeom>
        </p:spPr>
      </p:pic>
    </p:spTree>
  </p:cSld>
  <p:clrMapOvr>
    <a:masterClrMapping/>
  </p:clrMapOvr>
  <p:transition spd="slow">
    <p:zoom dir="in"/>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2132"/>
            <a:ext cx="4572000" cy="6858001"/>
          </a:xfrm>
          <a:prstGeom prst="rect">
            <a:avLst/>
          </a:prstGeom>
        </p:spPr>
      </p:pic>
      <p:pic>
        <p:nvPicPr>
          <p:cNvPr id="3" name="Рисунок 2"/>
          <p:cNvPicPr>
            <a:picLocks noChangeAspect="1"/>
          </p:cNvPicPr>
          <p:nvPr/>
        </p:nvPicPr>
        <p:blipFill>
          <a:blip r:embed="rId3"/>
          <a:stretch>
            <a:fillRect/>
          </a:stretch>
        </p:blipFill>
        <p:spPr>
          <a:xfrm>
            <a:off x="4575273" y="-2132"/>
            <a:ext cx="4536504" cy="6804757"/>
          </a:xfrm>
          <a:prstGeom prst="rect">
            <a:avLst/>
          </a:prstGeom>
        </p:spPr>
      </p:pic>
    </p:spTree>
    <p:extLst>
      <p:ext uri="{BB962C8B-B14F-4D97-AF65-F5344CB8AC3E}">
        <p14:creationId xmlns:p14="http://schemas.microsoft.com/office/powerpoint/2010/main" val="37745864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507288" cy="1143000"/>
          </a:xfrm>
        </p:spPr>
        <p:txBody>
          <a:bodyPr>
            <a:normAutofit fontScale="90000"/>
          </a:bodyPr>
          <a:lstStyle/>
          <a:p>
            <a:pPr algn="ctr"/>
            <a:r>
              <a:rPr lang="ru-RU" sz="4800" b="1" i="1" kern="1200"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Times New Roman" pitchFamily="18" charset="0"/>
                <a:ea typeface="Times New Roman"/>
                <a:cs typeface="Times New Roman" pitchFamily="18" charset="0"/>
              </a:rPr>
              <a:t>Светочувствительность ISO</a:t>
            </a:r>
            <a:r>
              <a:rPr lang="ru-RU" dirty="0" smtClean="0">
                <a:solidFill>
                  <a:schemeClr val="bg1"/>
                </a:solidFill>
                <a:latin typeface="Calibri"/>
                <a:ea typeface="Calibri"/>
                <a:cs typeface="Times New Roman"/>
              </a:rPr>
              <a:t/>
            </a:r>
            <a:br>
              <a:rPr lang="ru-RU" dirty="0" smtClean="0">
                <a:solidFill>
                  <a:schemeClr val="bg1"/>
                </a:solidFill>
                <a:latin typeface="Calibri"/>
                <a:ea typeface="Calibri"/>
                <a:cs typeface="Times New Roman"/>
              </a:rPr>
            </a:br>
            <a:endParaRPr lang="ru-RU" dirty="0">
              <a:solidFill>
                <a:schemeClr val="bg1"/>
              </a:solidFill>
            </a:endParaRPr>
          </a:p>
        </p:txBody>
      </p:sp>
      <p:sp>
        <p:nvSpPr>
          <p:cNvPr id="3" name="Содержимое 2"/>
          <p:cNvSpPr>
            <a:spLocks noGrp="1"/>
          </p:cNvSpPr>
          <p:nvPr>
            <p:ph idx="1"/>
          </p:nvPr>
        </p:nvSpPr>
        <p:spPr>
          <a:xfrm>
            <a:off x="251520" y="1124745"/>
            <a:ext cx="8640960" cy="2088232"/>
          </a:xfrm>
        </p:spPr>
        <p:style>
          <a:lnRef idx="2">
            <a:schemeClr val="accent1"/>
          </a:lnRef>
          <a:fillRef idx="1">
            <a:schemeClr val="lt1"/>
          </a:fillRef>
          <a:effectRef idx="0">
            <a:schemeClr val="accent1"/>
          </a:effectRef>
          <a:fontRef idx="minor">
            <a:schemeClr val="dk1"/>
          </a:fontRef>
        </p:style>
        <p:txBody>
          <a:bodyPr>
            <a:normAutofit fontScale="92500" lnSpcReduction="20000"/>
          </a:bodyPr>
          <a:lstStyle/>
          <a:p>
            <a:pPr algn="just">
              <a:spcBef>
                <a:spcPts val="0"/>
              </a:spcBef>
              <a:buNone/>
            </a:pPr>
            <a:r>
              <a:rPr lang="ru-RU" sz="2000" dirty="0" smtClean="0">
                <a:latin typeface="Times New Roman" pitchFamily="18" charset="0"/>
                <a:ea typeface="Times New Roman"/>
                <a:cs typeface="Times New Roman" pitchFamily="18" charset="0"/>
              </a:rPr>
              <a:t>		</a:t>
            </a:r>
            <a:r>
              <a:rPr lang="ru-RU" sz="2000" b="1" dirty="0" smtClean="0">
                <a:latin typeface="Times New Roman" pitchFamily="18" charset="0"/>
                <a:ea typeface="Times New Roman"/>
                <a:cs typeface="Times New Roman" pitchFamily="18" charset="0"/>
              </a:rPr>
              <a:t>Светочувствительность </a:t>
            </a:r>
            <a:r>
              <a:rPr lang="ru-RU" sz="2000" dirty="0" smtClean="0">
                <a:latin typeface="Times New Roman" pitchFamily="18" charset="0"/>
                <a:ea typeface="Times New Roman"/>
                <a:cs typeface="Times New Roman" pitchFamily="18" charset="0"/>
              </a:rPr>
              <a:t>- это </a:t>
            </a:r>
            <a:r>
              <a:rPr lang="ru-RU" sz="2000" dirty="0">
                <a:latin typeface="Times New Roman" pitchFamily="18" charset="0"/>
                <a:ea typeface="Times New Roman"/>
                <a:cs typeface="Times New Roman" pitchFamily="18" charset="0"/>
              </a:rPr>
              <a:t>чувствительность матрицы к свету.  </a:t>
            </a:r>
            <a:endParaRPr lang="ru-RU" sz="2000" dirty="0" smtClean="0">
              <a:latin typeface="Times New Roman" pitchFamily="18" charset="0"/>
              <a:ea typeface="Times New Roman"/>
              <a:cs typeface="Times New Roman" pitchFamily="18" charset="0"/>
            </a:endParaRPr>
          </a:p>
          <a:p>
            <a:pPr algn="just">
              <a:spcBef>
                <a:spcPts val="0"/>
              </a:spcBef>
              <a:buNone/>
            </a:pPr>
            <a:r>
              <a:rPr lang="ru-RU" sz="2000" dirty="0" smtClean="0">
                <a:latin typeface="Times New Roman" pitchFamily="18" charset="0"/>
                <a:ea typeface="Times New Roman"/>
                <a:cs typeface="Times New Roman" pitchFamily="18" charset="0"/>
              </a:rPr>
              <a:t>		</a:t>
            </a:r>
          </a:p>
          <a:p>
            <a:pPr algn="just">
              <a:spcBef>
                <a:spcPts val="0"/>
              </a:spcBef>
              <a:buNone/>
            </a:pPr>
            <a:r>
              <a:rPr lang="ru-RU" sz="2000" dirty="0">
                <a:latin typeface="Times New Roman" pitchFamily="18" charset="0"/>
                <a:ea typeface="Times New Roman"/>
                <a:cs typeface="Times New Roman" pitchFamily="18" charset="0"/>
              </a:rPr>
              <a:t>	</a:t>
            </a:r>
            <a:r>
              <a:rPr lang="ru-RU" sz="2000" dirty="0" smtClean="0">
                <a:latin typeface="Times New Roman" pitchFamily="18" charset="0"/>
                <a:ea typeface="Times New Roman"/>
                <a:cs typeface="Times New Roman" pitchFamily="18" charset="0"/>
              </a:rPr>
              <a:t>	Чем </a:t>
            </a:r>
            <a:r>
              <a:rPr lang="ru-RU" sz="2000" dirty="0">
                <a:latin typeface="Times New Roman" pitchFamily="18" charset="0"/>
                <a:ea typeface="Times New Roman"/>
                <a:cs typeface="Times New Roman" pitchFamily="18" charset="0"/>
              </a:rPr>
              <a:t>выше ISO тем матрица восприимчивее к свету.  Например, для того чтобы получить хороший снимок при ISO 100 вам потребуется определенное количество света.  Но если света мало, вы можете поставить ISO 1600, матрица станет более чувствительной и хорошего результата вам потребуется в несколько раз  меньше света</a:t>
            </a:r>
            <a:r>
              <a:rPr lang="ru-RU" sz="2000" dirty="0" smtClean="0">
                <a:latin typeface="Times New Roman" pitchFamily="18" charset="0"/>
                <a:ea typeface="Times New Roman"/>
                <a:cs typeface="Times New Roman" pitchFamily="18" charset="0"/>
              </a:rPr>
              <a:t>.</a:t>
            </a:r>
          </a:p>
          <a:p>
            <a:pPr algn="just">
              <a:spcBef>
                <a:spcPts val="0"/>
              </a:spcBef>
              <a:buNone/>
            </a:pPr>
            <a:r>
              <a:rPr lang="ru-RU" sz="2000" dirty="0">
                <a:latin typeface="Times New Roman" pitchFamily="18" charset="0"/>
                <a:ea typeface="Calibri"/>
                <a:cs typeface="Times New Roman" pitchFamily="18" charset="0"/>
              </a:rPr>
              <a:t>	</a:t>
            </a:r>
            <a:r>
              <a:rPr lang="ru-RU" sz="2000" dirty="0" smtClean="0">
                <a:latin typeface="Times New Roman" pitchFamily="18" charset="0"/>
                <a:ea typeface="Calibri"/>
                <a:cs typeface="Times New Roman" pitchFamily="18" charset="0"/>
              </a:rPr>
              <a:t>	</a:t>
            </a:r>
          </a:p>
          <a:p>
            <a:pPr algn="just">
              <a:spcBef>
                <a:spcPts val="0"/>
              </a:spcBef>
              <a:buNone/>
            </a:pPr>
            <a:r>
              <a:rPr lang="ru-RU" sz="2400" dirty="0">
                <a:latin typeface="Times New Roman" pitchFamily="18" charset="0"/>
                <a:ea typeface="Calibri"/>
                <a:cs typeface="Times New Roman" pitchFamily="18" charset="0"/>
              </a:rPr>
              <a:t>	</a:t>
            </a:r>
            <a:endParaRPr lang="ru-RU" dirty="0"/>
          </a:p>
        </p:txBody>
      </p:sp>
      <p:pic>
        <p:nvPicPr>
          <p:cNvPr id="4" name="Рисунок 3"/>
          <p:cNvPicPr>
            <a:picLocks noChangeAspect="1"/>
          </p:cNvPicPr>
          <p:nvPr/>
        </p:nvPicPr>
        <p:blipFill>
          <a:blip r:embed="rId2"/>
          <a:stretch>
            <a:fillRect/>
          </a:stretch>
        </p:blipFill>
        <p:spPr>
          <a:xfrm>
            <a:off x="179512" y="3427439"/>
            <a:ext cx="4317107" cy="2880320"/>
          </a:xfrm>
          <a:prstGeom prst="rect">
            <a:avLst/>
          </a:prstGeom>
        </p:spPr>
      </p:pic>
      <p:pic>
        <p:nvPicPr>
          <p:cNvPr id="5" name="Рисунок 4"/>
          <p:cNvPicPr>
            <a:picLocks noChangeAspect="1"/>
          </p:cNvPicPr>
          <p:nvPr/>
        </p:nvPicPr>
        <p:blipFill>
          <a:blip r:embed="rId3"/>
          <a:stretch>
            <a:fillRect/>
          </a:stretch>
        </p:blipFill>
        <p:spPr>
          <a:xfrm>
            <a:off x="4524328" y="3427439"/>
            <a:ext cx="4368152" cy="2912670"/>
          </a:xfrm>
          <a:prstGeom prst="rect">
            <a:avLst/>
          </a:prstGeom>
        </p:spPr>
      </p:pic>
    </p:spTree>
  </p:cSld>
  <p:clrMapOvr>
    <a:masterClrMapping/>
  </p:clrMapOvr>
  <p:transition spd="slow">
    <p:zoom dir="in"/>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3568" y="116632"/>
            <a:ext cx="7886700" cy="1325563"/>
          </a:xfrm>
        </p:spPr>
        <p:txBody>
          <a:bodyPr>
            <a:normAutofit fontScale="90000"/>
          </a:bodyPr>
          <a:lstStyle/>
          <a:p>
            <a:pPr algn="ctr"/>
            <a:r>
              <a:rPr lang="ru-RU" sz="4800" b="1" i="1" kern="1200"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Times New Roman" pitchFamily="18" charset="0"/>
                <a:ea typeface="Times New Roman"/>
                <a:cs typeface="Times New Roman" pitchFamily="18" charset="0"/>
              </a:rPr>
              <a:t>Точка фокусировки</a:t>
            </a:r>
            <a:br>
              <a:rPr lang="ru-RU" sz="4800" b="1" i="1" kern="1200"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Times New Roman" pitchFamily="18" charset="0"/>
                <a:ea typeface="Times New Roman"/>
                <a:cs typeface="Times New Roman" pitchFamily="18" charset="0"/>
              </a:rPr>
            </a:br>
            <a:endParaRPr lang="ru-RU" sz="4800" b="1" i="1" kern="1200"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Times New Roman" pitchFamily="18" charset="0"/>
              <a:ea typeface="Times New Roman"/>
              <a:cs typeface="Times New Roman" pitchFamily="18" charset="0"/>
            </a:endParaRPr>
          </a:p>
        </p:txBody>
      </p:sp>
      <p:sp>
        <p:nvSpPr>
          <p:cNvPr id="3" name="Объект 2"/>
          <p:cNvSpPr>
            <a:spLocks noGrp="1"/>
          </p:cNvSpPr>
          <p:nvPr>
            <p:ph idx="1"/>
          </p:nvPr>
        </p:nvSpPr>
        <p:spPr>
          <a:xfrm>
            <a:off x="107504" y="1027907"/>
            <a:ext cx="4968552" cy="5472607"/>
          </a:xfrm>
        </p:spPr>
        <p:style>
          <a:lnRef idx="2">
            <a:schemeClr val="accent1"/>
          </a:lnRef>
          <a:fillRef idx="1">
            <a:schemeClr val="lt1"/>
          </a:fillRef>
          <a:effectRef idx="0">
            <a:schemeClr val="accent1"/>
          </a:effectRef>
          <a:fontRef idx="minor">
            <a:schemeClr val="dk1"/>
          </a:fontRef>
        </p:style>
        <p:txBody>
          <a:bodyPr>
            <a:normAutofit fontScale="92500" lnSpcReduction="10000"/>
          </a:bodyPr>
          <a:lstStyle/>
          <a:p>
            <a:pPr marL="0" indent="0" algn="just">
              <a:spcBef>
                <a:spcPts val="0"/>
              </a:spcBef>
              <a:spcAft>
                <a:spcPts val="0"/>
              </a:spcAft>
              <a:buNone/>
            </a:pPr>
            <a:r>
              <a:rPr lang="ru-RU" sz="2400" dirty="0" smtClean="0">
                <a:latin typeface="Times New Roman" pitchFamily="18" charset="0"/>
                <a:ea typeface="Times New Roman"/>
                <a:cs typeface="Times New Roman" pitchFamily="18" charset="0"/>
              </a:rPr>
              <a:t>	</a:t>
            </a:r>
            <a:r>
              <a:rPr lang="ru-RU" sz="2400" b="1" dirty="0" smtClean="0">
                <a:latin typeface="Times New Roman" pitchFamily="18" charset="0"/>
                <a:ea typeface="Times New Roman"/>
                <a:cs typeface="Times New Roman" pitchFamily="18" charset="0"/>
              </a:rPr>
              <a:t>Точка </a:t>
            </a:r>
            <a:r>
              <a:rPr lang="ru-RU" sz="2400" b="1" dirty="0">
                <a:latin typeface="Times New Roman" pitchFamily="18" charset="0"/>
                <a:ea typeface="Times New Roman"/>
                <a:cs typeface="Times New Roman" pitchFamily="18" charset="0"/>
              </a:rPr>
              <a:t>фокусировки</a:t>
            </a:r>
            <a:r>
              <a:rPr lang="ru-RU" sz="2400" dirty="0">
                <a:latin typeface="Times New Roman" pitchFamily="18" charset="0"/>
                <a:ea typeface="Times New Roman"/>
                <a:cs typeface="Times New Roman" pitchFamily="18" charset="0"/>
              </a:rPr>
              <a:t> или </a:t>
            </a:r>
            <a:r>
              <a:rPr lang="ru-RU" sz="2400" b="1" dirty="0">
                <a:latin typeface="Times New Roman" pitchFamily="18" charset="0"/>
                <a:ea typeface="Times New Roman"/>
                <a:cs typeface="Times New Roman" pitchFamily="18" charset="0"/>
              </a:rPr>
              <a:t>просто фокус </a:t>
            </a:r>
            <a:r>
              <a:rPr lang="ru-RU" sz="2400" dirty="0">
                <a:latin typeface="Times New Roman" pitchFamily="18" charset="0"/>
                <a:ea typeface="Times New Roman"/>
                <a:cs typeface="Times New Roman" pitchFamily="18" charset="0"/>
              </a:rPr>
              <a:t> </a:t>
            </a:r>
            <a:r>
              <a:rPr lang="ru-RU" sz="2400" dirty="0" smtClean="0">
                <a:latin typeface="Times New Roman" pitchFamily="18" charset="0"/>
                <a:ea typeface="Times New Roman"/>
                <a:cs typeface="Times New Roman" pitchFamily="18" charset="0"/>
              </a:rPr>
              <a:t>-</a:t>
            </a:r>
            <a:r>
              <a:rPr lang="ru-RU" sz="2400" dirty="0">
                <a:latin typeface="Times New Roman" pitchFamily="18" charset="0"/>
                <a:ea typeface="Times New Roman"/>
                <a:cs typeface="Times New Roman" pitchFamily="18" charset="0"/>
              </a:rPr>
              <a:t>  это та точка, на которую вы «навели резкость».  Сфокусировать объектив на предмете, значит таким образом подобрать фокусировку, чтобы этот предмет получился максимально резким.</a:t>
            </a:r>
            <a:endParaRPr lang="ru-RU" sz="2400" dirty="0">
              <a:latin typeface="Times New Roman" pitchFamily="18" charset="0"/>
              <a:ea typeface="Calibri"/>
              <a:cs typeface="Times New Roman" pitchFamily="18" charset="0"/>
            </a:endParaRPr>
          </a:p>
          <a:p>
            <a:pPr marL="0" indent="0" algn="just">
              <a:spcBef>
                <a:spcPts val="0"/>
              </a:spcBef>
              <a:spcAft>
                <a:spcPts val="0"/>
              </a:spcAft>
              <a:buNone/>
            </a:pPr>
            <a:r>
              <a:rPr lang="ru-RU" sz="2400" dirty="0" smtClean="0">
                <a:latin typeface="Times New Roman" pitchFamily="18" charset="0"/>
                <a:ea typeface="Times New Roman"/>
                <a:cs typeface="Times New Roman" pitchFamily="18" charset="0"/>
              </a:rPr>
              <a:t>	В </a:t>
            </a:r>
            <a:r>
              <a:rPr lang="ru-RU" sz="2400" dirty="0">
                <a:latin typeface="Times New Roman" pitchFamily="18" charset="0"/>
                <a:ea typeface="Times New Roman"/>
                <a:cs typeface="Times New Roman" pitchFamily="18" charset="0"/>
              </a:rPr>
              <a:t>современных камерах обычно используется автофокус, сложная система позволяющая автоматически фокусироваться на выбранной точке. Но принцип работы автофокуса зависит от множества параметров, например от освещенности. При плохом освещении автофокус может промахиваться или вообще окажется неспособен выполнить свою задачу. Тогда придется </a:t>
            </a:r>
            <a:r>
              <a:rPr lang="ru-RU" sz="2400" dirty="0" smtClean="0">
                <a:latin typeface="Times New Roman" pitchFamily="18" charset="0"/>
                <a:ea typeface="Times New Roman"/>
                <a:cs typeface="Times New Roman" pitchFamily="18" charset="0"/>
              </a:rPr>
              <a:t>переключиться</a:t>
            </a:r>
          </a:p>
          <a:p>
            <a:pPr marL="0" indent="0" algn="just">
              <a:spcBef>
                <a:spcPts val="0"/>
              </a:spcBef>
              <a:spcAft>
                <a:spcPts val="0"/>
              </a:spcAft>
              <a:buNone/>
            </a:pPr>
            <a:r>
              <a:rPr lang="ru-RU" sz="2400" dirty="0" smtClean="0">
                <a:latin typeface="Times New Roman" pitchFamily="18" charset="0"/>
                <a:ea typeface="Times New Roman"/>
                <a:cs typeface="Times New Roman" pitchFamily="18" charset="0"/>
              </a:rPr>
              <a:t> </a:t>
            </a:r>
            <a:r>
              <a:rPr lang="ru-RU" sz="2400" dirty="0">
                <a:latin typeface="Times New Roman" pitchFamily="18" charset="0"/>
                <a:ea typeface="Times New Roman"/>
                <a:cs typeface="Times New Roman" pitchFamily="18" charset="0"/>
              </a:rPr>
              <a:t>на ручную фокусировки и надеяться на </a:t>
            </a:r>
            <a:endParaRPr lang="ru-RU" sz="2400" dirty="0" smtClean="0">
              <a:latin typeface="Times New Roman" pitchFamily="18" charset="0"/>
              <a:ea typeface="Times New Roman"/>
              <a:cs typeface="Times New Roman" pitchFamily="18" charset="0"/>
            </a:endParaRPr>
          </a:p>
          <a:p>
            <a:pPr marL="0" indent="0" algn="just">
              <a:spcBef>
                <a:spcPts val="0"/>
              </a:spcBef>
              <a:spcAft>
                <a:spcPts val="0"/>
              </a:spcAft>
              <a:buNone/>
            </a:pPr>
            <a:r>
              <a:rPr lang="ru-RU" sz="2400" dirty="0" smtClean="0">
                <a:latin typeface="Times New Roman" pitchFamily="18" charset="0"/>
                <a:ea typeface="Times New Roman"/>
                <a:cs typeface="Times New Roman" pitchFamily="18" charset="0"/>
              </a:rPr>
              <a:t>свой </a:t>
            </a:r>
            <a:r>
              <a:rPr lang="ru-RU" sz="2400" dirty="0">
                <a:latin typeface="Times New Roman" pitchFamily="18" charset="0"/>
                <a:ea typeface="Times New Roman"/>
                <a:cs typeface="Times New Roman" pitchFamily="18" charset="0"/>
              </a:rPr>
              <a:t>собственный глаз.</a:t>
            </a:r>
            <a:endParaRPr lang="ru-RU" sz="2400" dirty="0">
              <a:latin typeface="Times New Roman" pitchFamily="18" charset="0"/>
              <a:ea typeface="Calibri"/>
              <a:cs typeface="Times New Roman" pitchFamily="18" charset="0"/>
            </a:endParaRPr>
          </a:p>
          <a:p>
            <a:endParaRPr lang="ru-RU" dirty="0"/>
          </a:p>
        </p:txBody>
      </p:sp>
      <p:pic>
        <p:nvPicPr>
          <p:cNvPr id="4" name="Рисунок 3"/>
          <p:cNvPicPr>
            <a:picLocks noChangeAspect="1"/>
          </p:cNvPicPr>
          <p:nvPr/>
        </p:nvPicPr>
        <p:blipFill>
          <a:blip r:embed="rId2"/>
          <a:stretch>
            <a:fillRect/>
          </a:stretch>
        </p:blipFill>
        <p:spPr>
          <a:xfrm>
            <a:off x="5196152" y="1027907"/>
            <a:ext cx="3712964" cy="5569445"/>
          </a:xfrm>
          <a:prstGeom prst="rect">
            <a:avLst/>
          </a:prstGeom>
        </p:spPr>
      </p:pic>
    </p:spTree>
    <p:extLst>
      <p:ext uri="{BB962C8B-B14F-4D97-AF65-F5344CB8AC3E}">
        <p14:creationId xmlns:p14="http://schemas.microsoft.com/office/powerpoint/2010/main" val="4218659549"/>
      </p:ext>
    </p:extLst>
  </p:cSld>
  <p:clrMapOvr>
    <a:masterClrMapping/>
  </p:clrMapOvr>
  <p:transition spd="slow">
    <p:zoom dir="in"/>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sz="4800" b="1" i="1" kern="1200"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Times New Roman" pitchFamily="18" charset="0"/>
                <a:ea typeface="Times New Roman"/>
                <a:cs typeface="Times New Roman" pitchFamily="18" charset="0"/>
              </a:rPr>
              <a:t>Фокусное расстояние</a:t>
            </a:r>
            <a:br>
              <a:rPr lang="ru-RU" sz="4800" b="1" i="1" kern="1200"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Times New Roman" pitchFamily="18" charset="0"/>
                <a:ea typeface="Times New Roman"/>
                <a:cs typeface="Times New Roman" pitchFamily="18" charset="0"/>
              </a:rPr>
            </a:br>
            <a:endParaRPr lang="ru-RU" sz="4800" b="1" i="1" kern="1200"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Times New Roman" pitchFamily="18" charset="0"/>
              <a:ea typeface="Times New Roman"/>
              <a:cs typeface="Times New Roman" pitchFamily="18" charset="0"/>
            </a:endParaRPr>
          </a:p>
        </p:txBody>
      </p:sp>
      <p:sp>
        <p:nvSpPr>
          <p:cNvPr id="3" name="Объект 2"/>
          <p:cNvSpPr>
            <a:spLocks noGrp="1"/>
          </p:cNvSpPr>
          <p:nvPr>
            <p:ph idx="1"/>
          </p:nvPr>
        </p:nvSpPr>
        <p:spPr>
          <a:xfrm>
            <a:off x="467544" y="1124745"/>
            <a:ext cx="8047806" cy="1440160"/>
          </a:xfrm>
        </p:spPr>
        <p:style>
          <a:lnRef idx="2">
            <a:schemeClr val="accent1"/>
          </a:lnRef>
          <a:fillRef idx="1">
            <a:schemeClr val="lt1"/>
          </a:fillRef>
          <a:effectRef idx="0">
            <a:schemeClr val="accent1"/>
          </a:effectRef>
          <a:fontRef idx="minor">
            <a:schemeClr val="dk1"/>
          </a:fontRef>
        </p:style>
        <p:txBody>
          <a:bodyPr>
            <a:normAutofit fontScale="92500" lnSpcReduction="20000"/>
          </a:bodyPr>
          <a:lstStyle/>
          <a:p>
            <a:pPr marL="0" indent="0" algn="just">
              <a:buNone/>
            </a:pPr>
            <a:r>
              <a:rPr lang="ru-RU" sz="2000" dirty="0" smtClean="0">
                <a:latin typeface="Times New Roman" pitchFamily="18" charset="0"/>
                <a:ea typeface="Times New Roman"/>
                <a:cs typeface="Times New Roman" pitchFamily="18" charset="0"/>
              </a:rPr>
              <a:t>	</a:t>
            </a:r>
            <a:r>
              <a:rPr lang="ru-RU" sz="2000" b="1" dirty="0" smtClean="0">
                <a:latin typeface="Times New Roman" pitchFamily="18" charset="0"/>
                <a:ea typeface="Times New Roman"/>
                <a:cs typeface="Times New Roman" pitchFamily="18" charset="0"/>
              </a:rPr>
              <a:t>Фокусное </a:t>
            </a:r>
            <a:r>
              <a:rPr lang="ru-RU" sz="2000" b="1" dirty="0">
                <a:latin typeface="Times New Roman" pitchFamily="18" charset="0"/>
                <a:ea typeface="Times New Roman"/>
                <a:cs typeface="Times New Roman" pitchFamily="18" charset="0"/>
              </a:rPr>
              <a:t>расстояние </a:t>
            </a:r>
            <a:r>
              <a:rPr lang="ru-RU" sz="2000" dirty="0" smtClean="0">
                <a:latin typeface="Times New Roman" pitchFamily="18" charset="0"/>
                <a:ea typeface="Times New Roman"/>
                <a:cs typeface="Times New Roman" pitchFamily="18" charset="0"/>
              </a:rPr>
              <a:t>- </a:t>
            </a:r>
            <a:r>
              <a:rPr lang="ru-RU" sz="2000" dirty="0">
                <a:latin typeface="Times New Roman" pitchFamily="18" charset="0"/>
                <a:ea typeface="Times New Roman"/>
                <a:cs typeface="Times New Roman" pitchFamily="18" charset="0"/>
              </a:rPr>
              <a:t>это одна из характеристик объектива. Формально эта характеристика показывает расстояние от оптического центра объектива до  матрицы, где образуется резкое изображение объекта. Фокусное расстояние измеряется в миллиметрах</a:t>
            </a:r>
            <a:r>
              <a:rPr lang="ru-RU" sz="2000" dirty="0" smtClean="0">
                <a:latin typeface="Times New Roman" pitchFamily="18" charset="0"/>
                <a:ea typeface="Times New Roman"/>
                <a:cs typeface="Times New Roman" pitchFamily="18" charset="0"/>
              </a:rPr>
              <a:t>.</a:t>
            </a:r>
            <a:r>
              <a:rPr lang="ru-RU" sz="2000" dirty="0">
                <a:latin typeface="Times New Roman" pitchFamily="18" charset="0"/>
                <a:ea typeface="Times New Roman"/>
                <a:cs typeface="Times New Roman" pitchFamily="18" charset="0"/>
              </a:rPr>
              <a:t> </a:t>
            </a:r>
            <a:endParaRPr lang="ru-RU" sz="2000" dirty="0" smtClean="0">
              <a:latin typeface="Times New Roman" pitchFamily="18" charset="0"/>
              <a:ea typeface="Times New Roman"/>
              <a:cs typeface="Times New Roman" pitchFamily="18" charset="0"/>
            </a:endParaRPr>
          </a:p>
          <a:p>
            <a:pPr marL="0" indent="0" algn="just">
              <a:buNone/>
            </a:pPr>
            <a:r>
              <a:rPr lang="ru-RU" sz="2000" dirty="0" smtClean="0">
                <a:latin typeface="Times New Roman" pitchFamily="18" charset="0"/>
                <a:ea typeface="Times New Roman"/>
                <a:cs typeface="Times New Roman" pitchFamily="18" charset="0"/>
              </a:rPr>
              <a:t>	Чем </a:t>
            </a:r>
            <a:r>
              <a:rPr lang="ru-RU" sz="2000" dirty="0">
                <a:latin typeface="Times New Roman" pitchFamily="18" charset="0"/>
                <a:ea typeface="Times New Roman"/>
                <a:cs typeface="Times New Roman" pitchFamily="18" charset="0"/>
              </a:rPr>
              <a:t>больше фокусное расстояние, тем сильнее объектив «приближает» объект. И тем меньше «угол зрения» объектива.</a:t>
            </a:r>
            <a:endParaRPr lang="ru-RU" sz="2000" dirty="0">
              <a:latin typeface="Times New Roman" pitchFamily="18" charset="0"/>
              <a:ea typeface="Calibri"/>
              <a:cs typeface="Times New Roman" pitchFamily="18" charset="0"/>
            </a:endParaRPr>
          </a:p>
          <a:p>
            <a:pPr marL="0" indent="0" algn="just">
              <a:buNone/>
            </a:pPr>
            <a:endParaRPr lang="ru-RU" sz="2400" dirty="0">
              <a:latin typeface="Times New Roman" pitchFamily="18" charset="0"/>
              <a:ea typeface="Calibri"/>
              <a:cs typeface="Times New Roman" pitchFamily="18" charset="0"/>
            </a:endParaRPr>
          </a:p>
          <a:p>
            <a:endParaRPr lang="ru-RU" dirty="0"/>
          </a:p>
        </p:txBody>
      </p:sp>
      <p:pic>
        <p:nvPicPr>
          <p:cNvPr id="4" name="Рисунок 3"/>
          <p:cNvPicPr>
            <a:picLocks noChangeAspect="1"/>
          </p:cNvPicPr>
          <p:nvPr/>
        </p:nvPicPr>
        <p:blipFill>
          <a:blip r:embed="rId2"/>
          <a:stretch>
            <a:fillRect/>
          </a:stretch>
        </p:blipFill>
        <p:spPr>
          <a:xfrm>
            <a:off x="1475656" y="2708920"/>
            <a:ext cx="5976664" cy="3985221"/>
          </a:xfrm>
          <a:prstGeom prst="rect">
            <a:avLst/>
          </a:prstGeom>
        </p:spPr>
      </p:pic>
    </p:spTree>
    <p:extLst>
      <p:ext uri="{BB962C8B-B14F-4D97-AF65-F5344CB8AC3E}">
        <p14:creationId xmlns:p14="http://schemas.microsoft.com/office/powerpoint/2010/main" val="227333593"/>
      </p:ext>
    </p:extLst>
  </p:cSld>
  <p:clrMapOvr>
    <a:masterClrMapping/>
  </p:clrMapOvr>
  <p:transition spd="slow">
    <p:zoom dir="in"/>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7584" y="174317"/>
            <a:ext cx="7886700" cy="1325563"/>
          </a:xfrm>
        </p:spPr>
        <p:txBody>
          <a:bodyPr>
            <a:normAutofit fontScale="90000"/>
          </a:bodyPr>
          <a:lstStyle/>
          <a:p>
            <a:r>
              <a:rPr lang="ru-RU" sz="4800" b="1" i="1" kern="1200"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Times New Roman" pitchFamily="18" charset="0"/>
                <a:ea typeface="Times New Roman"/>
                <a:cs typeface="Times New Roman" pitchFamily="18" charset="0"/>
              </a:rPr>
              <a:t>Светосила</a:t>
            </a:r>
            <a:br>
              <a:rPr lang="ru-RU" sz="4800" b="1" i="1" kern="1200"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Times New Roman" pitchFamily="18" charset="0"/>
                <a:ea typeface="Times New Roman"/>
                <a:cs typeface="Times New Roman" pitchFamily="18" charset="0"/>
              </a:rPr>
            </a:br>
            <a:endParaRPr lang="ru-RU" sz="4800" b="1" i="1" kern="1200"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Times New Roman" pitchFamily="18" charset="0"/>
              <a:ea typeface="Times New Roman"/>
              <a:cs typeface="Times New Roman" pitchFamily="18" charset="0"/>
            </a:endParaRPr>
          </a:p>
        </p:txBody>
      </p:sp>
      <p:sp>
        <p:nvSpPr>
          <p:cNvPr id="3" name="Объект 2"/>
          <p:cNvSpPr>
            <a:spLocks noGrp="1"/>
          </p:cNvSpPr>
          <p:nvPr>
            <p:ph idx="1"/>
          </p:nvPr>
        </p:nvSpPr>
        <p:spPr>
          <a:xfrm>
            <a:off x="323528" y="1052737"/>
            <a:ext cx="4968552" cy="2232247"/>
          </a:xfrm>
        </p:spPr>
        <p:style>
          <a:lnRef idx="2">
            <a:schemeClr val="accent1">
              <a:shade val="50000"/>
            </a:schemeClr>
          </a:lnRef>
          <a:fillRef idx="1">
            <a:schemeClr val="accent1"/>
          </a:fillRef>
          <a:effectRef idx="0">
            <a:schemeClr val="accent1"/>
          </a:effectRef>
          <a:fontRef idx="minor">
            <a:schemeClr val="lt1"/>
          </a:fontRef>
        </p:style>
        <p:txBody>
          <a:bodyPr>
            <a:normAutofit fontScale="55000" lnSpcReduction="20000"/>
          </a:bodyPr>
          <a:lstStyle/>
          <a:p>
            <a:pPr marL="0" indent="0" algn="just">
              <a:spcBef>
                <a:spcPts val="0"/>
              </a:spcBef>
              <a:spcAft>
                <a:spcPts val="0"/>
              </a:spcAft>
              <a:buNone/>
            </a:pPr>
            <a:r>
              <a:rPr lang="ru-RU" sz="3800" dirty="0" smtClean="0">
                <a:latin typeface="Times New Roman" pitchFamily="18" charset="0"/>
                <a:ea typeface="Times New Roman"/>
                <a:cs typeface="Times New Roman" pitchFamily="18" charset="0"/>
              </a:rPr>
              <a:t>	</a:t>
            </a:r>
            <a:r>
              <a:rPr lang="ru-RU" sz="3800" b="1" dirty="0" smtClean="0">
                <a:latin typeface="Times New Roman" pitchFamily="18" charset="0"/>
                <a:ea typeface="Times New Roman"/>
                <a:cs typeface="Times New Roman" pitchFamily="18" charset="0"/>
              </a:rPr>
              <a:t>Светосила</a:t>
            </a:r>
            <a:r>
              <a:rPr lang="ru-RU" sz="3800" dirty="0" smtClean="0">
                <a:latin typeface="Times New Roman" pitchFamily="18" charset="0"/>
                <a:ea typeface="Times New Roman"/>
                <a:cs typeface="Times New Roman" pitchFamily="18" charset="0"/>
              </a:rPr>
              <a:t> - </a:t>
            </a:r>
            <a:r>
              <a:rPr lang="ru-RU" sz="3800" dirty="0">
                <a:latin typeface="Times New Roman" pitchFamily="18" charset="0"/>
                <a:ea typeface="Times New Roman"/>
                <a:cs typeface="Times New Roman" pitchFamily="18" charset="0"/>
              </a:rPr>
              <a:t>это пропускная способность объектива.   Другими словами </a:t>
            </a:r>
            <a:r>
              <a:rPr lang="ru-RU" sz="3800" dirty="0" smtClean="0">
                <a:latin typeface="Times New Roman" pitchFamily="18" charset="0"/>
                <a:ea typeface="Times New Roman"/>
                <a:cs typeface="Times New Roman" pitchFamily="18" charset="0"/>
              </a:rPr>
              <a:t>- </a:t>
            </a:r>
            <a:r>
              <a:rPr lang="ru-RU" sz="3800" dirty="0">
                <a:latin typeface="Times New Roman" pitchFamily="18" charset="0"/>
                <a:ea typeface="Times New Roman"/>
                <a:cs typeface="Times New Roman" pitchFamily="18" charset="0"/>
              </a:rPr>
              <a:t>это максимальное количество света, которое объектив способен пропустить к матрице.  Чем больше светосила, тем лучше и тем дороже объектив.</a:t>
            </a:r>
            <a:endParaRPr lang="ru-RU" sz="3800" dirty="0">
              <a:latin typeface="Times New Roman" pitchFamily="18" charset="0"/>
              <a:ea typeface="Calibri"/>
              <a:cs typeface="Times New Roman" pitchFamily="18" charset="0"/>
            </a:endParaRPr>
          </a:p>
          <a:p>
            <a:pPr marL="0" indent="0" algn="just">
              <a:spcBef>
                <a:spcPts val="0"/>
              </a:spcBef>
              <a:spcAft>
                <a:spcPts val="0"/>
              </a:spcAft>
              <a:buNone/>
            </a:pPr>
            <a:r>
              <a:rPr lang="ru-RU" sz="3800" dirty="0" smtClean="0">
                <a:latin typeface="Times New Roman" pitchFamily="18" charset="0"/>
                <a:ea typeface="Times New Roman"/>
                <a:cs typeface="Times New Roman" pitchFamily="18" charset="0"/>
              </a:rPr>
              <a:t>	</a:t>
            </a:r>
          </a:p>
          <a:p>
            <a:pPr marL="0" indent="0" algn="just">
              <a:spcBef>
                <a:spcPts val="0"/>
              </a:spcBef>
              <a:spcAft>
                <a:spcPts val="0"/>
              </a:spcAft>
              <a:buNone/>
            </a:pPr>
            <a:r>
              <a:rPr lang="ru-RU" sz="2800" dirty="0">
                <a:latin typeface="Times New Roman" pitchFamily="18" charset="0"/>
                <a:ea typeface="Times New Roman"/>
                <a:cs typeface="Times New Roman" pitchFamily="18" charset="0"/>
              </a:rPr>
              <a:t>	</a:t>
            </a:r>
            <a:endParaRPr lang="ru-RU" dirty="0"/>
          </a:p>
        </p:txBody>
      </p:sp>
      <p:sp>
        <p:nvSpPr>
          <p:cNvPr id="4" name="TextBox 3"/>
          <p:cNvSpPr txBox="1"/>
          <p:nvPr/>
        </p:nvSpPr>
        <p:spPr>
          <a:xfrm>
            <a:off x="4144478" y="3428135"/>
            <a:ext cx="5001704" cy="2308324"/>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ru-RU" sz="2400" dirty="0"/>
              <a:t>Светосила зависит от трех составляющих - минимально возможной диафрагмы, фокусного расстояния, а так же  от качества самой оптики и оптической схемы объектива. </a:t>
            </a:r>
          </a:p>
        </p:txBody>
      </p:sp>
      <p:pic>
        <p:nvPicPr>
          <p:cNvPr id="5" name="Рисунок 4"/>
          <p:cNvPicPr>
            <a:picLocks noChangeAspect="1"/>
          </p:cNvPicPr>
          <p:nvPr/>
        </p:nvPicPr>
        <p:blipFill>
          <a:blip r:embed="rId2"/>
          <a:stretch>
            <a:fillRect/>
          </a:stretch>
        </p:blipFill>
        <p:spPr>
          <a:xfrm>
            <a:off x="5473559" y="839175"/>
            <a:ext cx="3667996" cy="2445809"/>
          </a:xfrm>
          <a:prstGeom prst="rect">
            <a:avLst/>
          </a:prstGeom>
        </p:spPr>
      </p:pic>
      <p:pic>
        <p:nvPicPr>
          <p:cNvPr id="6" name="Рисунок 5"/>
          <p:cNvPicPr>
            <a:picLocks noChangeAspect="1"/>
          </p:cNvPicPr>
          <p:nvPr/>
        </p:nvPicPr>
        <p:blipFill>
          <a:blip r:embed="rId3"/>
          <a:stretch>
            <a:fillRect/>
          </a:stretch>
        </p:blipFill>
        <p:spPr>
          <a:xfrm>
            <a:off x="251520" y="3573016"/>
            <a:ext cx="3804383" cy="2537462"/>
          </a:xfrm>
          <a:prstGeom prst="rect">
            <a:avLst/>
          </a:prstGeom>
        </p:spPr>
      </p:pic>
    </p:spTree>
    <p:extLst>
      <p:ext uri="{BB962C8B-B14F-4D97-AF65-F5344CB8AC3E}">
        <p14:creationId xmlns:p14="http://schemas.microsoft.com/office/powerpoint/2010/main" val="1150120241"/>
      </p:ext>
    </p:extLst>
  </p:cSld>
  <p:clrMapOvr>
    <a:masterClrMapping/>
  </p:clrMapOvr>
  <p:transition spd="slow">
    <p:zoom dir="in"/>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http://www.colorpilot.ru/img_theory/gis1.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4653136"/>
            <a:ext cx="3210191" cy="2204864"/>
          </a:xfrm>
          <a:prstGeom prst="rect">
            <a:avLst/>
          </a:prstGeom>
          <a:noFill/>
          <a:ln>
            <a:noFill/>
          </a:ln>
        </p:spPr>
      </p:pic>
      <p:pic>
        <p:nvPicPr>
          <p:cNvPr id="5" name="Рисунок 4" descr="http://www.colorpilot.ru/img_theory/gis1.gif"/>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2420888"/>
            <a:ext cx="2817704" cy="1800200"/>
          </a:xfrm>
          <a:prstGeom prst="rect">
            <a:avLst/>
          </a:prstGeom>
          <a:noFill/>
          <a:ln>
            <a:noFill/>
          </a:ln>
        </p:spPr>
      </p:pic>
      <p:sp>
        <p:nvSpPr>
          <p:cNvPr id="6" name="TextBox 5"/>
          <p:cNvSpPr txBox="1"/>
          <p:nvPr/>
        </p:nvSpPr>
        <p:spPr>
          <a:xfrm>
            <a:off x="179512" y="188640"/>
            <a:ext cx="2843808" cy="2015936"/>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ru-RU" sz="2500" dirty="0" smtClean="0">
                <a:latin typeface="Times New Roman" pitchFamily="18" charset="0"/>
                <a:cs typeface="Times New Roman" pitchFamily="18" charset="0"/>
              </a:rPr>
              <a:t>Темная фотография,</a:t>
            </a:r>
            <a:br>
              <a:rPr lang="ru-RU" sz="2500" dirty="0" smtClean="0">
                <a:latin typeface="Times New Roman" pitchFamily="18" charset="0"/>
                <a:cs typeface="Times New Roman" pitchFamily="18" charset="0"/>
              </a:rPr>
            </a:br>
            <a:r>
              <a:rPr lang="ru-RU" sz="2500" dirty="0" smtClean="0">
                <a:latin typeface="Times New Roman" pitchFamily="18" charset="0"/>
                <a:cs typeface="Times New Roman" pitchFamily="18" charset="0"/>
              </a:rPr>
              <a:t>график гистограммы смещен влево</a:t>
            </a:r>
            <a:endParaRPr lang="ru-RU" sz="2500" dirty="0">
              <a:latin typeface="Times New Roman" pitchFamily="18" charset="0"/>
              <a:cs typeface="Times New Roman" pitchFamily="18" charset="0"/>
            </a:endParaRPr>
          </a:p>
        </p:txBody>
      </p:sp>
      <p:pic>
        <p:nvPicPr>
          <p:cNvPr id="7" name="Рисунок 6" descr="http://www.colorpilot.ru/img_theory/gis2.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04610" y="4653136"/>
            <a:ext cx="3038644" cy="2204864"/>
          </a:xfrm>
          <a:prstGeom prst="rect">
            <a:avLst/>
          </a:prstGeom>
          <a:noFill/>
          <a:ln>
            <a:noFill/>
          </a:ln>
        </p:spPr>
      </p:pic>
      <p:pic>
        <p:nvPicPr>
          <p:cNvPr id="8" name="Рисунок 7" descr="http://www.colorpilot.ru/img_theory/gis3.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47440" y="4653136"/>
            <a:ext cx="2996559" cy="2204864"/>
          </a:xfrm>
          <a:prstGeom prst="rect">
            <a:avLst/>
          </a:prstGeom>
          <a:noFill/>
          <a:ln>
            <a:noFill/>
          </a:ln>
        </p:spPr>
      </p:pic>
      <p:pic>
        <p:nvPicPr>
          <p:cNvPr id="9" name="Рисунок 8" descr="http://www.colorpilot.ru/img_theory/gis2.gif"/>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203848" y="2420888"/>
            <a:ext cx="2837538" cy="1757546"/>
          </a:xfrm>
          <a:prstGeom prst="rect">
            <a:avLst/>
          </a:prstGeom>
          <a:noFill/>
          <a:ln>
            <a:noFill/>
          </a:ln>
        </p:spPr>
      </p:pic>
      <p:sp>
        <p:nvSpPr>
          <p:cNvPr id="10" name="TextBox 9"/>
          <p:cNvSpPr txBox="1"/>
          <p:nvPr/>
        </p:nvSpPr>
        <p:spPr>
          <a:xfrm>
            <a:off x="3419872" y="260648"/>
            <a:ext cx="2448272" cy="2015936"/>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ru-RU" sz="2500" dirty="0" smtClean="0">
                <a:latin typeface="Times New Roman" pitchFamily="18" charset="0"/>
                <a:cs typeface="Times New Roman" pitchFamily="18" charset="0"/>
              </a:rPr>
              <a:t>Светлая фотография, </a:t>
            </a:r>
            <a:br>
              <a:rPr lang="ru-RU" sz="2500" dirty="0" smtClean="0">
                <a:latin typeface="Times New Roman" pitchFamily="18" charset="0"/>
                <a:cs typeface="Times New Roman" pitchFamily="18" charset="0"/>
              </a:rPr>
            </a:br>
            <a:r>
              <a:rPr lang="ru-RU" sz="2500" dirty="0" smtClean="0">
                <a:latin typeface="Times New Roman" pitchFamily="18" charset="0"/>
                <a:cs typeface="Times New Roman" pitchFamily="18" charset="0"/>
              </a:rPr>
              <a:t>график гистограммы смещен вправо</a:t>
            </a:r>
            <a:endParaRPr lang="ru-RU" sz="2500" dirty="0">
              <a:latin typeface="Times New Roman" pitchFamily="18" charset="0"/>
              <a:cs typeface="Times New Roman" pitchFamily="18" charset="0"/>
            </a:endParaRPr>
          </a:p>
        </p:txBody>
      </p:sp>
      <p:pic>
        <p:nvPicPr>
          <p:cNvPr id="11" name="Рисунок 10" descr="http://www.colorpilot.ru/img_theory/gis3.gif"/>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228184" y="2420888"/>
            <a:ext cx="2837538" cy="1757546"/>
          </a:xfrm>
          <a:prstGeom prst="rect">
            <a:avLst/>
          </a:prstGeom>
          <a:noFill/>
          <a:ln>
            <a:noFill/>
          </a:ln>
        </p:spPr>
      </p:pic>
      <p:sp>
        <p:nvSpPr>
          <p:cNvPr id="12" name="TextBox 11"/>
          <p:cNvSpPr txBox="1"/>
          <p:nvPr/>
        </p:nvSpPr>
        <p:spPr>
          <a:xfrm>
            <a:off x="6444208" y="260648"/>
            <a:ext cx="2448272" cy="2015936"/>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ru-RU" sz="2500" dirty="0" smtClean="0">
                <a:latin typeface="Times New Roman" pitchFamily="18" charset="0"/>
                <a:cs typeface="Times New Roman" pitchFamily="18" charset="0"/>
              </a:rPr>
              <a:t>Этот кадр снят с правильными настройками.</a:t>
            </a:r>
            <a:br>
              <a:rPr lang="ru-RU" sz="2500" dirty="0" smtClean="0">
                <a:latin typeface="Times New Roman" pitchFamily="18" charset="0"/>
                <a:cs typeface="Times New Roman" pitchFamily="18" charset="0"/>
              </a:rPr>
            </a:br>
            <a:r>
              <a:rPr lang="ru-RU" sz="2500" dirty="0" smtClean="0">
                <a:latin typeface="Times New Roman" pitchFamily="18" charset="0"/>
                <a:cs typeface="Times New Roman" pitchFamily="18" charset="0"/>
              </a:rPr>
              <a:t>Гистограмма равномерна</a:t>
            </a:r>
            <a:endParaRPr lang="ru-RU" sz="2500" dirty="0">
              <a:latin typeface="Times New Roman" pitchFamily="18" charset="0"/>
              <a:cs typeface="Times New Roman" pitchFamily="18" charset="0"/>
            </a:endParaRPr>
          </a:p>
        </p:txBody>
      </p:sp>
      <p:sp>
        <p:nvSpPr>
          <p:cNvPr id="2" name="Прямоугольник 1"/>
          <p:cNvSpPr/>
          <p:nvPr/>
        </p:nvSpPr>
        <p:spPr>
          <a:xfrm>
            <a:off x="1061013" y="3861048"/>
            <a:ext cx="6952930" cy="1200329"/>
          </a:xfrm>
          <a:prstGeom prst="rect">
            <a:avLst/>
          </a:prstGeom>
          <a:solidFill>
            <a:srgbClr val="00B0F0"/>
          </a:solid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ru-RU" sz="36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Хотите узнать больше?</a:t>
            </a:r>
          </a:p>
          <a:p>
            <a:pPr algn="ctr"/>
            <a:r>
              <a:rPr lang="ru-RU" sz="36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Приходите к нам на занятия!</a:t>
            </a:r>
            <a:endParaRPr lang="ru-RU" sz="36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transition>
    <p:zoom dir="in"/>
  </p:transition>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3175</TotalTime>
  <Words>121</Words>
  <Application>Microsoft Office PowerPoint</Application>
  <PresentationFormat>Экран (4:3)</PresentationFormat>
  <Paragraphs>43</Paragraphs>
  <Slides>10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10</vt:i4>
      </vt:variant>
    </vt:vector>
  </HeadingPairs>
  <TitlesOfParts>
    <vt:vector size="11" baseType="lpstr">
      <vt:lpstr>Тема Office</vt:lpstr>
      <vt:lpstr>Презентация PowerPoint</vt:lpstr>
      <vt:lpstr>Презентация PowerPoint</vt:lpstr>
      <vt:lpstr>Презентация PowerPoint</vt:lpstr>
      <vt:lpstr>Диафрагма </vt:lpstr>
      <vt:lpstr>Презентация PowerPoint</vt:lpstr>
      <vt:lpstr>Светочувствительность ISO </vt:lpstr>
      <vt:lpstr>Точка фокусировки </vt:lpstr>
      <vt:lpstr>Фокусное расстояние </vt:lpstr>
      <vt:lpstr>Светосила </vt:lpstr>
      <vt:lpstr>Презентация PowerPoint</vt:lpstr>
    </vt:vector>
  </TitlesOfParts>
  <Company>Toshiba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Mariajose</dc:creator>
  <cp:lastModifiedBy>User</cp:lastModifiedBy>
  <cp:revision>473</cp:revision>
  <dcterms:created xsi:type="dcterms:W3CDTF">2010-05-23T14:28:12Z</dcterms:created>
  <dcterms:modified xsi:type="dcterms:W3CDTF">2019-06-16T04:35:21Z</dcterms:modified>
</cp:coreProperties>
</file>