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Arial Black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font" Target="fonts/ArialBl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2.jpg"/><Relationship Id="rId5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atalya\Desktop\Для презентации МА для занятия\кр.jp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198" y="260648"/>
            <a:ext cx="92869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1545218" y="1928802"/>
            <a:ext cx="6586867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Ментальная арифметика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без ограничений!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Автор: Солоухина Евгения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rgbClr val="FC7876"/>
                </a:solidFill>
                <a:latin typeface="Calibri"/>
                <a:ea typeface="Calibri"/>
                <a:cs typeface="Calibri"/>
                <a:sym typeface="Calibri"/>
              </a:rPr>
              <a:t>г.Орёл, 2019 г.</a:t>
            </a:r>
            <a:endParaRPr b="1" i="0" sz="4400" u="none" cap="none" strike="noStrike">
              <a:solidFill>
                <a:srgbClr val="FC78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atalya\Desktop\Для презентации МА для занятия\img1.jpg" id="162" name="Google Shape;16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53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/>
          <p:nvPr/>
        </p:nvSpPr>
        <p:spPr>
          <a:xfrm>
            <a:off x="3681370" y="785794"/>
            <a:ext cx="2664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 cap="none">
                <a:solidFill>
                  <a:srgbClr val="3A1A6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800" cap="none">
              <a:solidFill>
                <a:srgbClr val="3A1A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4317330" y="1634297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4506700" y="3044421"/>
            <a:ext cx="2551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b="1" lang="ru-RU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785786" y="4214818"/>
            <a:ext cx="750099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683568" y="785794"/>
            <a:ext cx="45365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2339751" y="5589240"/>
            <a:ext cx="2101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доброволец 2019\s3o7y2LyfzQ.jpg" id="169" name="Google Shape;16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1723" y="3695385"/>
            <a:ext cx="3974926" cy="224210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 txBox="1"/>
          <p:nvPr/>
        </p:nvSpPr>
        <p:spPr>
          <a:xfrm>
            <a:off x="611560" y="1216462"/>
            <a:ext cx="7200800" cy="4062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результате работы с 12-ю детьми с ОВЗ были достигнуты следующие результаты: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Дети- аутисты с которыми на протяжении месяца велись индивидуальные занятия (с каждым ребенком отдельно), были присоединены к группе одногодок, в рамках программы инклюзивного обучения. Изначально им было тяжело адаптироваться, отвлекали громкие разговоры детей, но через еще один месяц работы, благодаря интересно построенным занятиям по ментальной арифметике дети- аутисты полностью включились в учебный групповой процесс. Достигнутый результат: социализация, удаление «разделения» между детьми, повышение среднего бала успеваемости в школах.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Дети с замедленным развитием. Улучшение оценок по математике, русскому языку. Анастасия- 15 лет, повышен средний балл на выпускном экзамене.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Виолетта (5 лет)- ДЦП. Изначально была введена в группу, на данный момент (месяц обучения в группе) есть изменения по успеваемости, научилась складывать в уме числа до 15.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Артём- инвалид по слуху. Обучается в среднеобразовательной школе, но не в какие дополнительные студии или кружки никогда не ходил.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Ввиду своего состояния, было постоянное стеснение,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Непринятие себя. В связи с чем была еще одна проблема</a:t>
            </a:r>
            <a:endParaRPr/>
          </a:p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заикание. На протяжении 3-х месяцев занятий в группе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Улучшилась оценка в школе по математике, чтению и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русскому языку.  При индивидуальной работе была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убрана психологическая проблема- заикание.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atalya\Desktop\Для презентации МА для занятия\023.jpg"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882" y="-584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/>
          <p:nvPr/>
        </p:nvSpPr>
        <p:spPr>
          <a:xfrm>
            <a:off x="1214414" y="571480"/>
            <a:ext cx="757242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sng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Ментальность</a:t>
            </a:r>
            <a:r>
              <a:rPr b="1" i="0" lang="ru-RU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(от лат. mens — сознание, ум) — образ мышления, общая духовная настроенность человека, группы. Мыслительная способность человека.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1000100" y="1484784"/>
            <a:ext cx="795302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sng" cap="none" strike="noStrik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Арифметика</a:t>
            </a:r>
            <a:r>
              <a:rPr b="1" i="0" lang="ru-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это раздел математики, изучающий простейшие виды чисел (целые, натуральные, рациональные), их отношения и свойства.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sng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Предметом</a:t>
            </a:r>
            <a:r>
              <a:rPr b="1" i="0" lang="ru-RU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арифметики является понятие числа,  его свойства, измерения, вычислительные операции (сложение, вычитание, умножение, деление). </a:t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1115616" y="2636912"/>
            <a:ext cx="767122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Ментальная арифметика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b="0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методика, которая помогает ребёнку быстро считать,  совершать арифметические действия в уме. 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1115616" y="3789040"/>
            <a:ext cx="727280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Ментальная арифметика </a:t>
            </a:r>
            <a:r>
              <a:rPr b="1" i="1" lang="ru-R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b="0" i="0" lang="ru-RU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один из инструментов, создающих условия для развития мозга, правого и левого полушария. Суть метода заключается в том, что при счете человек работает с образами, подключая образное мышление. И складывать несколько пятизначных чисел за несколько секунд для него не составляет труда.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atalya\Desktop\Для презентации МА для занятия\pravshi-i-levshi.jpg"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688" y="3212976"/>
            <a:ext cx="5951208" cy="242259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/>
          <p:nvPr/>
        </p:nvSpPr>
        <p:spPr>
          <a:xfrm>
            <a:off x="357158" y="142852"/>
            <a:ext cx="8429684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Ученые выяснили, что максимально </a:t>
            </a:r>
            <a:r>
              <a:rPr b="1" lang="ru-RU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активно</a:t>
            </a:r>
            <a:r>
              <a:rPr b="1" lang="ru-RU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b="1" lang="ru-RU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быстро </a:t>
            </a:r>
            <a:r>
              <a:rPr b="1" lang="ru-RU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мозг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ребенка развивается  в возрасте с </a:t>
            </a:r>
            <a:r>
              <a:rPr b="1" lang="ru-RU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 до 12 </a:t>
            </a:r>
            <a:r>
              <a:rPr b="1" lang="ru-RU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лет.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Именно в этом возрасте вся новая информация быстро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ru-RU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усваивается,</a:t>
            </a:r>
            <a:r>
              <a:rPr b="1" lang="ru-RU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а знания </a:t>
            </a:r>
            <a:r>
              <a:rPr b="1" lang="ru-RU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остаются в памяти </a:t>
            </a:r>
            <a:r>
              <a:rPr b="1" lang="ru-RU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на долгие годы. </a:t>
            </a:r>
            <a:endParaRPr b="1" sz="2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214282" y="1643050"/>
            <a:ext cx="8550289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0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До 12 лет сохраняется определенная, достаточно высокая</a:t>
            </a:r>
            <a:endParaRPr/>
          </a:p>
          <a:p>
            <a:pPr indent="450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пластичность </a:t>
            </a:r>
            <a:r>
              <a:rPr b="0" i="0" lang="ru-RU" sz="2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мозга, интенсивность роста головного мозга, </a:t>
            </a:r>
            <a:endParaRPr/>
          </a:p>
          <a:p>
            <a:pPr indent="450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наблюдается рост нервных клеток и установление </a:t>
            </a:r>
            <a:endParaRPr/>
          </a:p>
          <a:p>
            <a:pPr indent="450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None/>
            </a:pPr>
            <a:r>
              <a:rPr b="0" i="0" lang="ru-RU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нервных связей </a:t>
            </a:r>
            <a:r>
              <a:rPr b="0" i="0" lang="ru-RU" sz="2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между левым и правым полушарием.</a:t>
            </a:r>
            <a:endParaRPr b="0" i="0" sz="2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/>
          <p:nvPr/>
        </p:nvSpPr>
        <p:spPr>
          <a:xfrm>
            <a:off x="1000100" y="214290"/>
            <a:ext cx="75032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Ментальная арифметика развивает:</a:t>
            </a:r>
            <a:endParaRPr b="1" sz="3600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Natalya\Desktop\Для презентации МА для занятия\опред Интериоризация.jpg"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0200" y="843537"/>
            <a:ext cx="2843808" cy="16846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Natalya\Desktop\Для презентации МА для занятия\slide-28.jpg" id="108" name="Google Shape;10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489" y="2530454"/>
            <a:ext cx="3125230" cy="171147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4539858" y="860621"/>
            <a:ext cx="3967976" cy="203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0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Ментальная арифметика </a:t>
            </a:r>
            <a:endParaRPr/>
          </a:p>
          <a:p>
            <a:pPr indent="450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обеспечивает</a:t>
            </a:r>
            <a:endParaRPr/>
          </a:p>
          <a:p>
            <a:pPr indent="450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более </a:t>
            </a:r>
            <a:r>
              <a:rPr b="0" i="0" lang="ru-RU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успешный счет </a:t>
            </a:r>
            <a:endParaRPr/>
          </a:p>
          <a:p>
            <a:pPr indent="450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 уме </a:t>
            </a:r>
            <a:r>
              <a:rPr b="0" i="0" lang="ru-RU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за счет того, </a:t>
            </a:r>
            <a:endParaRPr/>
          </a:p>
          <a:p>
            <a:pPr indent="450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что данная деятельность </a:t>
            </a:r>
            <a:endParaRPr/>
          </a:p>
          <a:p>
            <a:pPr indent="450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происходит изначально во вне, </a:t>
            </a:r>
            <a:endParaRPr/>
          </a:p>
          <a:p>
            <a:pPr indent="450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при помощи счета на абакусе. </a:t>
            </a:r>
            <a:endParaRPr b="0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Natalya\Desktop\Для презентации МА для занятия\1 (14).jpg" id="110" name="Google Shape;11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4168" y="3026153"/>
            <a:ext cx="2620154" cy="196511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199487" y="4365104"/>
            <a:ext cx="5812671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ментальной арифметики нет каких-либо ограничений, и это самое важное, что нужно донести.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последнее время все больше родителей детей с ограниченными возможностями здоровья (далее – ОВЗ) приводят их в детский сад для воспитания и обучения вместе со здоровыми сверстниками. Включение (инклюзия) лиц с ОВЗ в образовательный процесс массовых учебных заведений новый для России подход к образованию.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Инклюзивное образование – это такой процесс обучения и воспитания, при котором ВСЕ дети, в независимости от их физических, психических, интеллектуальных и иных особенностей, включены в общую систему образования и обучаются по месту жительства вместе со своими сверстниками без инвалидности в одних и тех же общеобразовательных школах, которые учитывают их особые образовательные потребности и оказывают необходимую специальную поддержку.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1000100" y="214290"/>
            <a:ext cx="750320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Ментальная арифметика развивает:</a:t>
            </a:r>
            <a:endParaRPr b="1" sz="3600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Natalya\Desktop\Для презентации МА для занятия\Layer_12_copy.png" id="117" name="Google Shape;1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348" y="3143248"/>
            <a:ext cx="7858180" cy="342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/>
          <p:nvPr/>
        </p:nvSpPr>
        <p:spPr>
          <a:xfrm>
            <a:off x="285725" y="1000102"/>
            <a:ext cx="8858400" cy="16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C00000"/>
                </a:solidFill>
              </a:rPr>
              <a:t> </a:t>
            </a:r>
            <a:endParaRPr b="1" sz="2400">
              <a:solidFill>
                <a:srgbClr val="C0000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счета ребенок использует обе руки, соответственно, использует два полушария, передвигая косточки абакуса обеими руками.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Задействование мелкой моторики способствует активизации деятельности головного мозга в целом, а не только одного из его полушарий.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Использование картинок переключает работу мозга с левого на правое полушарие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atalya\Desktop\Для презентации МА для занятия\023.jpg" id="123" name="Google Shape;1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>
            <a:off x="857224" y="796806"/>
            <a:ext cx="7824984" cy="47089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0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 Black"/>
              <a:buNone/>
            </a:pPr>
            <a:r>
              <a:rPr b="0" i="0" lang="ru-RU" sz="2000" u="none" cap="none" strike="noStrik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Что развивается у детей?</a:t>
            </a:r>
            <a:endParaRPr/>
          </a:p>
          <a:p>
            <a:pPr indent="45085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ru-RU" sz="20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воображение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 в дальнейшем привязка к счетам ослабляется,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что позволяет производить расчеты в уме с воображаемыми счетами;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представление числа воспринимаются не предметно, а образно,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формируется </a:t>
            </a:r>
            <a:r>
              <a:rPr b="1" i="0" lang="ru-RU" sz="20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образ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числа в виде изображения комбинаций косточек;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ru-RU" sz="20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память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ru-RU" sz="20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наблюдательность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ru-RU" sz="20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слух,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метод активного слушанья улучшает слуховые навыки,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-RU" sz="20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концентрация внимания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увеличивается </a:t>
            </a:r>
            <a:r>
              <a:rPr b="1" i="0" lang="ru-RU" sz="2000" u="none" cap="none" strike="noStrike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распределение</a:t>
            </a: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внимания: </a:t>
            </a:r>
            <a:endParaRPr/>
          </a:p>
          <a:p>
            <a:pPr indent="-1270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одновременная вовлеченность в несколько видов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мыслительных процессов.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atalya\Desktop\Для презентации МА для занятия\img1.jpg" id="129" name="Google Shape;12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49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/>
          <p:nvPr/>
        </p:nvSpPr>
        <p:spPr>
          <a:xfrm>
            <a:off x="4935823" y="571480"/>
            <a:ext cx="4251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1" sz="2800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2428860" y="1210045"/>
            <a:ext cx="55721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085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00"/>
              <a:buFont typeface="Times New Roman"/>
              <a:buNone/>
            </a:pPr>
            <a:r>
              <a:rPr b="1" i="0" lang="ru-RU" sz="1800" u="none" cap="none" strike="noStrike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i="0" sz="18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816650" y="1102324"/>
            <a:ext cx="721523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Опыт работы и достигнутые результаты.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66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моей учебной группе ВСЕ дети ( вне зависимости от физического состояния) обучаются вместе! Инклюзивное обучение обеспечивает максимальную социализацию детей с ограниченными возможностями здоровья в соответствии с индивидуальными психофизическими возможностями каждого ребёнка. Формирует у всех участников образовательной деятельности таких общечеловеческих ценностей, как взаимное уважение, осознание себя частью общества, предоставляет возможности для развития навыков и талантов конкретного человека, возможность взаимопомощи и развития у всех людей способностей, необходимых для общения. </a:t>
            </a:r>
            <a:endParaRPr sz="1400">
              <a:solidFill>
                <a:srgbClr val="66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доброволец 2019\4QMHsoJUbx4.jpg" id="133" name="Google Shape;13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205" y="3357123"/>
            <a:ext cx="4368056" cy="2463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/>
        </p:nvSpPr>
        <p:spPr>
          <a:xfrm>
            <a:off x="5166982" y="4149080"/>
            <a:ext cx="3168352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фото: Артём- инвалидность по слуху,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Вероника- аутист,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Мария и Дарья- без физических и психологических отклонений.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atalya\Desktop\Для презентации МА для занятия\img1.jpg" id="139" name="Google Shape;13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/>
          <p:nvPr/>
        </p:nvSpPr>
        <p:spPr>
          <a:xfrm>
            <a:off x="3681370" y="785794"/>
            <a:ext cx="2664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 cap="none">
                <a:solidFill>
                  <a:srgbClr val="3A1A6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800" cap="none">
              <a:solidFill>
                <a:srgbClr val="3A1A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673233" y="1080301"/>
            <a:ext cx="753699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На занятиях всегда</a:t>
            </a:r>
            <a:r>
              <a:rPr b="1" i="0" lang="ru-RU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проводится разминка- тренажер.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Она очень важна для детей с ОВЗ, т.к. задействованы обе руки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и оба полушария мозга.</a:t>
            </a:r>
            <a:endParaRPr b="1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857225" y="2403740"/>
            <a:ext cx="400280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Arial"/>
              <a:buNone/>
            </a:pPr>
            <a:r>
              <a:rPr b="1" lang="ru-RU"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ru-RU" sz="1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фундаментальный тренажёр: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поднимаем по одной косточке на всём абакусе,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затем опускаем указательным пальцем эти косточки.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п</a:t>
            </a: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отом по две косточки на всём абакусе подняли, по две опустили.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отом по три косточки подняли и опустили.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далее по четыре косточки подняли, по четыре опустили.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857224" y="4572008"/>
            <a:ext cx="400280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 фундаментальный тренажер: </a:t>
            </a:r>
            <a:endParaRPr/>
          </a:p>
          <a:p>
            <a:pPr indent="-889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1 тренажер, только добавили еще 5,6, 7, 8, 9. </a:t>
            </a:r>
            <a:endParaRPr/>
          </a:p>
          <a:p>
            <a:pPr indent="-889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-"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везде подняли и убирали.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:\доброволец 2019\IxZg74K9O-o.jpg" id="144" name="Google Shape;14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67656" y="2132856"/>
            <a:ext cx="2232248" cy="3965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Natalya\Desktop\Для презентации МА для занятия\img1.jpg" id="149" name="Google Shape;1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53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/>
          <p:nvPr/>
        </p:nvSpPr>
        <p:spPr>
          <a:xfrm>
            <a:off x="3681370" y="785794"/>
            <a:ext cx="2664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 cap="none">
                <a:solidFill>
                  <a:srgbClr val="3A1A6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800" cap="none">
              <a:solidFill>
                <a:srgbClr val="3A1A6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4317330" y="1634297"/>
            <a:ext cx="2487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1" i="0" lang="ru-RU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1"/>
          <p:cNvSpPr/>
          <p:nvPr/>
        </p:nvSpPr>
        <p:spPr>
          <a:xfrm>
            <a:off x="4506700" y="3044421"/>
            <a:ext cx="2551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Arial"/>
              <a:buNone/>
            </a:pPr>
            <a:r>
              <a:rPr b="1" lang="ru-RU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1"/>
          <p:cNvSpPr/>
          <p:nvPr/>
        </p:nvSpPr>
        <p:spPr>
          <a:xfrm>
            <a:off x="785786" y="4214818"/>
            <a:ext cx="750099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683568" y="785794"/>
            <a:ext cx="4536504" cy="5493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РИСОВАНИЕ ДВУМЯ РУКАМИ.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Большой популярностью среди всех детей пользуется часть занятия с рисованием двумя руками одновременно.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Интересный факт: Роджер Сперри в 1981 году получил Нобелевскую премию за открытие того, что оба полушария мозга отвечают за разные мыслительные процессы.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 есть, если левое полушарие - это последовательность, логика и структура, то правое полушарие + это интуиция, воображение образы и так далее. Соответственно: за левую часть тела отвечает правое полушарие мозга, а за правую часть - левое полушарие. И все мы знаем, что непереученные левши - личности более творчески.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Еще один практический вывод заключается в том, что, заставляя синхронно работать оба полушария мозга, можно получать состояние высокой концентрации, в котором процесс обучение проходит намного легче и эффективней. Один из них - это рисование обеими руками. В данном задании необходимо выполнять рисунок двумя руками, при этом очень важно делать это синхронно двумя руками. Хорошим итогом считается выполнение на 30-50 процентов. Это тот уровень, на котором нужно поддерживать достигнутый результат.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Один из главных принципов обучения - постоянно держать ребенка на грани его возможности.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доброволец 2019\QU_G69b-nF0.jpg" id="155" name="Google Shape;15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2160" y="620688"/>
            <a:ext cx="1728192" cy="306981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/>
          <p:nvPr/>
        </p:nvSpPr>
        <p:spPr>
          <a:xfrm>
            <a:off x="2339751" y="5589240"/>
            <a:ext cx="21019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доброволец 2019\vkGkQypT3-U.jpg" id="157" name="Google Shape;15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2080" y="4100818"/>
            <a:ext cx="3293525" cy="1857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