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EB6BC33-758C-441E-A869-8CCA4E2A3C02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443E19C-5E39-4D73-B8E6-AC4C3B2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6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BC33-758C-441E-A869-8CCA4E2A3C02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E19C-5E39-4D73-B8E6-AC4C3B2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6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BC33-758C-441E-A869-8CCA4E2A3C02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E19C-5E39-4D73-B8E6-AC4C3B2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67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BC33-758C-441E-A869-8CCA4E2A3C02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E19C-5E39-4D73-B8E6-AC4C3B2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32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BC33-758C-441E-A869-8CCA4E2A3C02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E19C-5E39-4D73-B8E6-AC4C3B2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0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BC33-758C-441E-A869-8CCA4E2A3C02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E19C-5E39-4D73-B8E6-AC4C3B2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3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BC33-758C-441E-A869-8CCA4E2A3C02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E19C-5E39-4D73-B8E6-AC4C3B2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8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EB6BC33-758C-441E-A869-8CCA4E2A3C02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E19C-5E39-4D73-B8E6-AC4C3B2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83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EB6BC33-758C-441E-A869-8CCA4E2A3C02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E19C-5E39-4D73-B8E6-AC4C3B2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5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BC33-758C-441E-A869-8CCA4E2A3C02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E19C-5E39-4D73-B8E6-AC4C3B2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9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BC33-758C-441E-A869-8CCA4E2A3C02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E19C-5E39-4D73-B8E6-AC4C3B2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BC33-758C-441E-A869-8CCA4E2A3C02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E19C-5E39-4D73-B8E6-AC4C3B2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99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BC33-758C-441E-A869-8CCA4E2A3C02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E19C-5E39-4D73-B8E6-AC4C3B2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85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BC33-758C-441E-A869-8CCA4E2A3C02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E19C-5E39-4D73-B8E6-AC4C3B2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2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BC33-758C-441E-A869-8CCA4E2A3C02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E19C-5E39-4D73-B8E6-AC4C3B2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3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BC33-758C-441E-A869-8CCA4E2A3C02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E19C-5E39-4D73-B8E6-AC4C3B2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36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BC33-758C-441E-A869-8CCA4E2A3C02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E19C-5E39-4D73-B8E6-AC4C3B2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7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EB6BC33-758C-441E-A869-8CCA4E2A3C02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443E19C-5E39-4D73-B8E6-AC4C3B2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60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1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методического 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подготовка волонтеров-социальных наставников к работе с разными категориями граждан, оказавшимися в трудной жизненной ситуации, путем информирования и развития необходимых личностных качеств и профессиональных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25030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r>
              <a:rPr lang="ru-RU" dirty="0"/>
              <a:t>методического комплекса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2371272"/>
            <a:ext cx="11582400" cy="3416300"/>
          </a:xfrm>
        </p:spPr>
        <p:txBody>
          <a:bodyPr>
            <a:noAutofit/>
          </a:bodyPr>
          <a:lstStyle/>
          <a:p>
            <a:r>
              <a:rPr lang="ru-RU" dirty="0" smtClean="0"/>
              <a:t>информировать </a:t>
            </a:r>
            <a:r>
              <a:rPr lang="ru-RU" dirty="0"/>
              <a:t>участников занятий о волонтерской деятельности и социальном наставничестве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провести </a:t>
            </a:r>
            <a:r>
              <a:rPr lang="ru-RU" dirty="0"/>
              <a:t>подготовительную работу, направленную на формирование навыков эффективного взаимодействия с детьми из детского дома; использовать полученные знания и сформированные навыки путем проведения мероприятий для данной категории граждан; </a:t>
            </a:r>
          </a:p>
          <a:p>
            <a:r>
              <a:rPr lang="ru-RU" dirty="0" smtClean="0"/>
              <a:t>провести </a:t>
            </a:r>
            <a:r>
              <a:rPr lang="ru-RU" dirty="0"/>
              <a:t>подготовительную работу, направленную на формирование навыков эффективного взаимодействия с пожилыми людьми; проведения мероприятий для данной категории граждан; </a:t>
            </a:r>
            <a:endParaRPr lang="ru-RU" dirty="0" smtClean="0"/>
          </a:p>
          <a:p>
            <a:r>
              <a:rPr lang="ru-RU" dirty="0" smtClean="0"/>
              <a:t>провести </a:t>
            </a:r>
            <a:r>
              <a:rPr lang="ru-RU" dirty="0"/>
              <a:t>подготовительную работу, направленную на формирование навыков эффективного взаимодействия с людьми с ограниченными возможностями здоровья; проведения мероприятий для данной категории граждан; </a:t>
            </a:r>
            <a:endParaRPr lang="ru-RU" dirty="0" smtClean="0"/>
          </a:p>
          <a:p>
            <a:r>
              <a:rPr lang="ru-RU" dirty="0" smtClean="0"/>
              <a:t>провести </a:t>
            </a:r>
            <a:r>
              <a:rPr lang="ru-RU" dirty="0"/>
              <a:t>подготовительную работу, направленную на формирование навыков эффективного взаимодействия с подростками, находящимися на различных видах учета; проведения мероприятий для данной категории 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22128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ru-RU" dirty="0"/>
              <a:t>методического комплекса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2264229"/>
            <a:ext cx="11582400" cy="4281713"/>
          </a:xfrm>
        </p:spPr>
        <p:txBody>
          <a:bodyPr>
            <a:normAutofit/>
          </a:bodyPr>
          <a:lstStyle/>
          <a:p>
            <a:r>
              <a:rPr lang="ru-RU" dirty="0"/>
              <a:t>Реализация методического комплекса предполагает работу с волонтерами по их подготовке к непосредственной волонтерской деятельности.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Методический </a:t>
            </a:r>
            <a:r>
              <a:rPr lang="ru-RU" dirty="0"/>
              <a:t>комплекс состоит из четырех блоков: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блок </a:t>
            </a:r>
            <a:r>
              <a:rPr lang="ru-RU" dirty="0"/>
              <a:t>1. «Личностное развитие волонтера»;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блок </a:t>
            </a:r>
            <a:r>
              <a:rPr lang="ru-RU" dirty="0"/>
              <a:t>2. «Взаимодействие волонтеров-социальных наставников с детьми дошкольного возраста»;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блок </a:t>
            </a:r>
            <a:r>
              <a:rPr lang="ru-RU" dirty="0"/>
              <a:t>3. «Специфика общения волонтеров-социальных наставников с людьми пожилого возраста»;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блок </a:t>
            </a:r>
            <a:r>
              <a:rPr lang="ru-RU" dirty="0"/>
              <a:t>4. «Психологические особенности людей с ограниченными возможностями здоровья»;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блок 5. «Сложности в общении с подростками «группы риска» и их преодоление».</a:t>
            </a:r>
          </a:p>
        </p:txBody>
      </p:sp>
    </p:spTree>
    <p:extLst>
      <p:ext uri="{BB962C8B-B14F-4D97-AF65-F5344CB8AC3E}">
        <p14:creationId xmlns:p14="http://schemas.microsoft.com/office/powerpoint/2010/main" val="3294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и режим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999" y="2336800"/>
            <a:ext cx="11292115" cy="432525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Форма занятия: групповое психолого-педагогическое занятие с элементами тренинга. </a:t>
            </a:r>
            <a:endParaRPr lang="ru-RU" dirty="0" smtClean="0"/>
          </a:p>
          <a:p>
            <a:r>
              <a:rPr lang="ru-RU" dirty="0" smtClean="0"/>
              <a:t>Наполняемость </a:t>
            </a:r>
            <a:r>
              <a:rPr lang="ru-RU" dirty="0"/>
              <a:t>группы: 6-12 человек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Количество встреч: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блок </a:t>
            </a:r>
            <a:r>
              <a:rPr lang="ru-RU" dirty="0"/>
              <a:t>1. «Личностное развитие волонтера» – 6 </a:t>
            </a:r>
            <a:r>
              <a:rPr lang="ru-RU" dirty="0" smtClean="0"/>
              <a:t>встреч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блок </a:t>
            </a:r>
            <a:r>
              <a:rPr lang="ru-RU" dirty="0"/>
              <a:t>2. «Взаимодействие волонтеров-социальных наставников с детьми дошкольного возраста» – 5 встреч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блок 3. «Специфика общения волонтеров-социальных наставников с людьми пожилого возраста» – 4 встречи;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блок 4. «Психологические особенности людей с ограниченными возможностями здоровья» – 4 встречи;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блок 5. «Сложности в общении с подростками «группы риска» и их преодоление» – 3 встречи.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Итого</a:t>
            </a:r>
            <a:r>
              <a:rPr lang="ru-RU" dirty="0"/>
              <a:t>: 22 занятия. 11 Средняя продолжительность занятия: 60 – 90 минут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Периодичность: не реже одного раза в неделю.</a:t>
            </a:r>
          </a:p>
        </p:txBody>
      </p:sp>
    </p:spTree>
    <p:extLst>
      <p:ext uri="{BB962C8B-B14F-4D97-AF65-F5344CB8AC3E}">
        <p14:creationId xmlns:p14="http://schemas.microsoft.com/office/powerpoint/2010/main" val="23761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аудитория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Программа предназначена для работы с молодежью 14-17 лет, ориентированной на социально значимую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9334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71" y="2322287"/>
            <a:ext cx="11596915" cy="3697514"/>
          </a:xfrm>
        </p:spPr>
        <p:txBody>
          <a:bodyPr>
            <a:noAutofit/>
          </a:bodyPr>
          <a:lstStyle/>
          <a:p>
            <a:r>
              <a:rPr lang="ru-RU" sz="2400" dirty="0"/>
              <a:t>По итогам реализации методического комплекса ожидается повышение мотивации молодежи к выполнению социально значимой деятельности.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процессе работы участники получат необходимую информацию о психологических особенностях людей, находящихся в трудной жизненной ситуации, о специфике мероприятий, проводимых для них, а также обучатся планированию и подготовке мероприятий с учетом личностных особенностей каждой категории выше упомянутых граждан. </a:t>
            </a:r>
          </a:p>
        </p:txBody>
      </p:sp>
    </p:spTree>
    <p:extLst>
      <p:ext uri="{BB962C8B-B14F-4D97-AF65-F5344CB8AC3E}">
        <p14:creationId xmlns:p14="http://schemas.microsoft.com/office/powerpoint/2010/main" val="35020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9428/v849428930/1586f/QSIqlgQy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5" y="1262743"/>
            <a:ext cx="11385333" cy="54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88685" y="0"/>
            <a:ext cx="8761413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accent1"/>
                </a:solidFill>
              </a:rPr>
              <a:t>Применение комплекса на практике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</TotalTime>
  <Words>445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Совет директоров</vt:lpstr>
      <vt:lpstr>Презентация PowerPoint</vt:lpstr>
      <vt:lpstr>Цель методического комплекса</vt:lpstr>
      <vt:lpstr>Задачи методического комплекса</vt:lpstr>
      <vt:lpstr>Структура методического комплекса</vt:lpstr>
      <vt:lpstr>Форма и режим занятий</vt:lpstr>
      <vt:lpstr>Целевая аудитория</vt:lpstr>
      <vt:lpstr>Ожидаемые результаты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oberoy@mail.ru</dc:creator>
  <cp:lastModifiedBy>oberoy@mail.ru</cp:lastModifiedBy>
  <cp:revision>2</cp:revision>
  <dcterms:created xsi:type="dcterms:W3CDTF">2018-06-27T10:21:33Z</dcterms:created>
  <dcterms:modified xsi:type="dcterms:W3CDTF">2018-06-27T10:36:51Z</dcterms:modified>
</cp:coreProperties>
</file>