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69" r:id="rId2"/>
  </p:sldMasterIdLst>
  <p:notesMasterIdLst>
    <p:notesMasterId r:id="rId22"/>
  </p:notesMasterIdLst>
  <p:sldIdLst>
    <p:sldId id="545" r:id="rId3"/>
    <p:sldId id="511" r:id="rId4"/>
    <p:sldId id="528" r:id="rId5"/>
    <p:sldId id="510" r:id="rId6"/>
    <p:sldId id="541" r:id="rId7"/>
    <p:sldId id="542" r:id="rId8"/>
    <p:sldId id="543" r:id="rId9"/>
    <p:sldId id="544" r:id="rId10"/>
    <p:sldId id="533" r:id="rId11"/>
    <p:sldId id="534" r:id="rId12"/>
    <p:sldId id="535" r:id="rId13"/>
    <p:sldId id="536" r:id="rId14"/>
    <p:sldId id="537" r:id="rId15"/>
    <p:sldId id="538" r:id="rId16"/>
    <p:sldId id="509" r:id="rId17"/>
    <p:sldId id="519" r:id="rId18"/>
    <p:sldId id="524" r:id="rId19"/>
    <p:sldId id="527" r:id="rId20"/>
    <p:sldId id="521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420"/>
    <a:srgbClr val="D8DCE5"/>
    <a:srgbClr val="0062A7"/>
    <a:srgbClr val="49556E"/>
    <a:srgbClr val="FFCC99"/>
    <a:srgbClr val="921A1D"/>
    <a:srgbClr val="F26722"/>
    <a:srgbClr val="E62B25"/>
    <a:srgbClr val="F99B1C"/>
    <a:srgbClr val="FFB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70" autoAdjust="0"/>
  </p:normalViewPr>
  <p:slideViewPr>
    <p:cSldViewPr>
      <p:cViewPr varScale="1">
        <p:scale>
          <a:sx n="90" d="100"/>
          <a:sy n="9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Школьники</c:v>
                </c:pt>
                <c:pt idx="1">
                  <c:v>Студенты</c:v>
                </c:pt>
                <c:pt idx="2">
                  <c:v>Посетитель 50+</c:v>
                </c:pt>
                <c:pt idx="3">
                  <c:v>Семьи</c:v>
                </c:pt>
                <c:pt idx="4">
                  <c:v>туристы межрегиональные</c:v>
                </c:pt>
                <c:pt idx="5">
                  <c:v>дошкольники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70</c:v>
                </c:pt>
                <c:pt idx="1">
                  <c:v>10</c:v>
                </c:pt>
                <c:pt idx="2">
                  <c:v>10</c:v>
                </c:pt>
                <c:pt idx="3">
                  <c:v>6</c:v>
                </c:pt>
                <c:pt idx="4">
                  <c:v>3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Интеграция музеев в проекте</a:t>
            </a:r>
            <a:endParaRPr lang="ru-RU" dirty="0"/>
          </a:p>
        </c:rich>
      </c:tx>
      <c:layout>
        <c:manualLayout>
          <c:xMode val="edge"/>
          <c:yMode val="edge"/>
          <c:x val="0.10034909521705564"/>
          <c:y val="0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2022 год </c:v>
                </c:pt>
                <c:pt idx="1">
                  <c:v>2023 год </c:v>
                </c:pt>
                <c:pt idx="2">
                  <c:v>2024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</c:v>
                </c:pt>
                <c:pt idx="1">
                  <c:v>80</c:v>
                </c:pt>
                <c:pt idx="2">
                  <c:v>120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869312"/>
        <c:axId val="65870848"/>
      </c:barChart>
      <c:catAx>
        <c:axId val="6586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5870848"/>
        <c:crosses val="autoZero"/>
        <c:auto val="1"/>
        <c:lblAlgn val="ctr"/>
        <c:lblOffset val="100"/>
        <c:noMultiLvlLbl val="0"/>
      </c:catAx>
      <c:valAx>
        <c:axId val="65870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5869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B6FC91F-274B-40EF-9333-50A2A4C0AD62}" type="datetimeFigureOut">
              <a:rPr lang="ru-RU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BF84DF-22D0-4396-B119-5D39F44320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17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679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130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266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50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62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929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52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1510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BF84DF-22D0-4396-B119-5D39F44320E3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1054E-C113-452F-9AEE-100A66C9063F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BEC46-C5E2-4B00-93FD-EF82F4284C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255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823C46-110E-4F13-B13A-1914565471D2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2158F-C07D-4E71-822C-68A648B4DE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87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3658E3-6F5F-409D-8BD7-B31A53456C9B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D6766-4E1A-4026-B100-8D8EA13BF4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33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91054E-C113-452F-9AEE-100A66C9063F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BEC46-C5E2-4B00-93FD-EF82F4284C9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5D89C-B26F-4732-8D52-7E5BB496F923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62760-7462-4899-8B44-FF61F5CBFC9E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664D2-1BD0-4A61-B152-7B31CC6A8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FBC1B-F90D-4884-AF3C-36A573F9AEAC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948F9-966D-4B85-91B5-EB2161AA43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1F821E-54B4-4548-BC11-6F6022107663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F0BB5-9D93-48C2-824D-82144272B7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20B916-3995-4F66-8077-5414E1552FDB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37D55-46E1-4C6C-A1CF-9F94FD8073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2B33E-A7A8-4FB0-B759-64CC55F5EDF9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03110-3EB0-485A-8B10-FF7B6ED98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F92650-71DB-436C-83C4-29C4D082522F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11D12-DA6E-48D6-AA1A-3CD5D6126C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5D89C-B26F-4732-8D52-7E5BB496F923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281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830E3A-DA71-4F28-878B-AB0AA5324125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947C0-BD5D-464F-8EAE-7242CF0D7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823C46-110E-4F13-B13A-1914565471D2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C2158F-C07D-4E71-822C-68A648B4DE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3658E3-6F5F-409D-8BD7-B31A53456C9B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BD6766-4E1A-4026-B100-8D8EA13BF4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62760-7462-4899-8B44-FF61F5CBFC9E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F664D2-1BD0-4A61-B152-7B31CC6A85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469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7FBC1B-F90D-4884-AF3C-36A573F9AEAC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6948F9-966D-4B85-91B5-EB2161AA43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79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1F821E-54B4-4548-BC11-6F6022107663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CF0BB5-9D93-48C2-824D-82144272B70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4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20B916-3995-4F66-8077-5414E1552FDB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37D55-46E1-4C6C-A1CF-9F94FD8073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8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72B33E-A7A8-4FB0-B759-64CC55F5EDF9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03110-3EB0-485A-8B10-FF7B6ED98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79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F92650-71DB-436C-83C4-29C4D082522F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11D12-DA6E-48D6-AA1A-3CD5D6126C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5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830E3A-DA71-4F28-878B-AB0AA5324125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9947C0-BD5D-464F-8EAE-7242CF0D7F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949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0948006-4FA6-48EF-92EE-8579CDB701D8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27AC99-8E6A-459C-8DE1-0C83495690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194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0948006-4FA6-48EF-92EE-8579CDB701D8}" type="datetime1">
              <a:rPr lang="ru-RU" smtClean="0"/>
              <a:pPr>
                <a:defRPr/>
              </a:pPr>
              <a:t>14.06.2019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1B27AC99-8E6A-459C-8DE1-0C83495690B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iming>
    <p:tnLst>
      <p:par>
        <p:cTn id="1" dur="indefinite" restart="never" nodeType="tmRoot"/>
      </p:par>
    </p:tnLst>
  </p:timing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612095" y="1"/>
            <a:ext cx="5704321" cy="908720"/>
          </a:xfrm>
          <a:prstGeom prst="rect">
            <a:avLst/>
          </a:prstGeom>
          <a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3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224" dirty="0"/>
          </a:p>
        </p:txBody>
      </p:sp>
      <p:pic>
        <p:nvPicPr>
          <p:cNvPr id="5" name="Изображение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3568" y="134771"/>
            <a:ext cx="2416519" cy="701941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827584" y="1249358"/>
            <a:ext cx="8233190" cy="549201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0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0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rgbClr val="921A1D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г</a:t>
            </a:r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. Ростов-на-Дону, 2019 год</a:t>
            </a:r>
            <a:endParaRPr lang="ru-RU" sz="1575" i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 flipH="1">
            <a:off x="-2" y="943009"/>
            <a:ext cx="910812" cy="5914991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defTabSz="782241"/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0" y="908720"/>
            <a:ext cx="9144000" cy="3428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defTabSz="782241"/>
            <a:endParaRPr lang="ru-RU" sz="1575" dirty="0"/>
          </a:p>
        </p:txBody>
      </p:sp>
      <p:pic>
        <p:nvPicPr>
          <p:cNvPr id="10" name="Picture 2" descr="http://a-trest.ru/uploadedFiles/images/logotip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98733" y="44624"/>
            <a:ext cx="809771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818013" y="1844824"/>
            <a:ext cx="64807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идея</a:t>
            </a:r>
          </a:p>
          <a:p>
            <a:pPr algn="ctr"/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 </a:t>
            </a:r>
            <a:r>
              <a:rPr lang="ru-RU" sz="4800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4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«Мой музей»</a:t>
            </a:r>
            <a:endParaRPr lang="ru-RU" sz="4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62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5048" y="6492875"/>
            <a:ext cx="8568952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10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386412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2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Заключение соглашений </a:t>
                      </a:r>
                      <a:r>
                        <a:rPr lang="ru-RU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межмузейного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взаимодействия и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сотрудничества: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списка музеев-партнеров;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круглого стола с участием музеев-партнеров,  представителей НКО и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-специалистов; 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соглашений (договоров о сотрудничестве);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соглашений;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пресс-конференции  с участием музеев-партнеров и НКО по итогам круглого стола.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25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492875"/>
            <a:ext cx="8712968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11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716512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3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Создание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сайта, инструкции пользователя: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обсуждение интерфейса сайта с 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IT-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разработчиками;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подробной инструкции пользователя;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модератора и  организации технического сопровождения сайта;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и приобретение домена сайта.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605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484036"/>
            <a:ext cx="8424936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12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085343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</a:t>
                      </a:r>
                      <a:r>
                        <a:rPr kumimoji="0" lang="ru-RU" sz="18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</a:t>
                      </a:r>
                      <a:r>
                        <a:rPr lang="ru-RU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квестов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стратегии </a:t>
                      </a:r>
                      <a:r>
                        <a:rPr lang="ru-RU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межмузейных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квестовых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заданий;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заданий для пользователей сайта, позволяющих моделировать собственные выставки и  экскурсии из предложенной базы экспонатов.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54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47056" y="6492875"/>
            <a:ext cx="8496944" cy="365125"/>
          </a:xfrm>
        </p:spPr>
        <p:txBody>
          <a:bodyPr/>
          <a:lstStyle/>
          <a:p>
            <a:pPr>
              <a:defRPr/>
            </a:pPr>
            <a:r>
              <a:rPr lang="ru-RU" dirty="0"/>
              <a:t>      </a:t>
            </a:r>
            <a:r>
              <a:rPr lang="ru-RU" sz="1000" dirty="0"/>
              <a:t>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13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574373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</a:t>
                      </a:r>
                      <a:r>
                        <a:rPr kumimoji="0" lang="ru-RU" sz="18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Продвижение проекта: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 и размещение рекламы в социальных сетях;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продвижение проекта с участием молодежных организаций,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образовательных учреждений, СМИ и НКО;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информации о проекте на сайтах партнеров.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70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39552" y="6465190"/>
            <a:ext cx="8496944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14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853088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</a:t>
                      </a:r>
                      <a:r>
                        <a:rPr kumimoji="0" lang="ru-RU" sz="1800" u="none" strike="noStrike" kern="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Тестовая реализация проекта: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проекта в музеях-партнерах в пределах региона;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получение обратной связи от участников проекта;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мониторинг результатов «обратной связи» с пользователем; 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корректировка проекта  с учетом отзывов пользователей.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64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27584" y="6492875"/>
            <a:ext cx="8136903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15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977203"/>
              </p:ext>
            </p:extLst>
          </p:nvPr>
        </p:nvGraphicFramePr>
        <p:xfrm>
          <a:off x="467544" y="980728"/>
          <a:ext cx="8424936" cy="512064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74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50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6388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</a:p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Количественный показатель до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30 декабря 2021 года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посещаемости музеев молодежью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 16 до 35 лет на 15 %.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количества опубликованных музейных предметов на 30 %.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Вовлеченность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проект 50 музеев.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пользователями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10 000 собственных</a:t>
                      </a: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виртуальных музеев.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Качественные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показатели: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endParaRPr lang="ru-RU" sz="16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Вовлеченность широких слоев посетителей в информационно-культурное пространство музеев России.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 гражданской идентичности.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Творческая интеграция музеев Юга России.</a:t>
                      </a:r>
                    </a:p>
                    <a:p>
                      <a:pPr marL="342900" marR="0" lvl="0" indent="-34290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музейного туризма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94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84690" y="6492875"/>
            <a:ext cx="8352928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16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881063" y="105454"/>
            <a:ext cx="6787281" cy="920749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Реестр заинтересованных сторон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298117"/>
              </p:ext>
            </p:extLst>
          </p:nvPr>
        </p:nvGraphicFramePr>
        <p:xfrm>
          <a:off x="311357" y="1484784"/>
          <a:ext cx="8509115" cy="374904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361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30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483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315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353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 или организация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Представитель интересов</a:t>
                      </a:r>
                      <a:b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(ФИО, должность)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Ожидание от реализации проекта (программы)</a:t>
                      </a:r>
                      <a:endParaRPr lang="ru-RU" sz="18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Министерство Культуры Российской Федерации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Министр Культуры Российской Федерации В.Р. 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Мединский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 посещаемости музеев.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Укрепление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российской гражданской идентичности молодежи.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Федеральное агентство по делам молодежи (</a:t>
                      </a:r>
                      <a:r>
                        <a:rPr lang="ru-RU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Росмолодежь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А.В. Бугаев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Укрепление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российской гражданской идентичности молодежи. 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277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е, м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униципальные, частные и иные музеи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организации музейного типа, галереи.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Директора музеев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Увеличение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посещаемости музеев молодежью.</a:t>
                      </a:r>
                    </a:p>
                    <a:p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Повышение интереса к культурному наследию народов Российской Федерации.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5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899592" y="6492875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17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712099" y="225553"/>
            <a:ext cx="7676326" cy="827183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Реестр рисков и возможностей проекта</a:t>
            </a:r>
          </a:p>
        </p:txBody>
      </p:sp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9081068"/>
              </p:ext>
            </p:extLst>
          </p:nvPr>
        </p:nvGraphicFramePr>
        <p:xfrm>
          <a:off x="712098" y="1146303"/>
          <a:ext cx="7964358" cy="4817163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455316">
                  <a:extLst>
                    <a:ext uri="{9D8B030D-6E8A-4147-A177-3AD203B41FA5}">
                      <a16:colId xmlns:a16="http://schemas.microsoft.com/office/drawing/2014/main" xmlns="" val="1275925445"/>
                    </a:ext>
                  </a:extLst>
                </a:gridCol>
                <a:gridCol w="3580428">
                  <a:extLst>
                    <a:ext uri="{9D8B030D-6E8A-4147-A177-3AD203B41FA5}">
                      <a16:colId xmlns:a16="http://schemas.microsoft.com/office/drawing/2014/main" xmlns="" val="123190958"/>
                    </a:ext>
                  </a:extLst>
                </a:gridCol>
                <a:gridCol w="3928614">
                  <a:extLst>
                    <a:ext uri="{9D8B030D-6E8A-4147-A177-3AD203B41FA5}">
                      <a16:colId xmlns:a16="http://schemas.microsoft.com/office/drawing/2014/main" xmlns="" val="1236641119"/>
                    </a:ext>
                  </a:extLst>
                </a:gridCol>
              </a:tblGrid>
              <a:tr h="736766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800" b="0" i="0" u="none" strike="noStrike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риска/возможности</a:t>
                      </a:r>
                      <a:endParaRPr lang="ru-RU" sz="1800" b="0" i="0" u="none" strike="noStrike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 предупреждению риска/ </a:t>
                      </a:r>
                    </a:p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реализации возможности</a:t>
                      </a:r>
                      <a:endParaRPr lang="ru-RU" sz="1800" b="0" i="0" u="none" strike="noStrike" kern="1200" baseline="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50777030"/>
                  </a:ext>
                </a:extLst>
              </a:tr>
              <a:tr h="6546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Отключение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сети Интернет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локальных собственных музеев пользователей.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5371526"/>
                  </a:ext>
                </a:extLst>
              </a:tr>
              <a:tr h="6760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спонсоров (меценатов), финансовой поддержки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Финансирование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проекта за счет федерального и областного бюджета.</a:t>
                      </a:r>
                    </a:p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проекта за счет приносящей доход деятельности музеев-партнеров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8934880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подключения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более широкого круга музеев-партнеров, выход проекта на международный уровень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Модернизация сайта, создание дополнительных цифровых продуктов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18658397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ярких образцов собственных виртуальных музеев,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подкрепленных возможностью создания реальных выставочных проектов на площадях музеев-партнеров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Методическая помощь в создании концепции выставки, ее монтаж и обеспечение работы.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0843841"/>
                  </a:ext>
                </a:extLst>
              </a:tr>
              <a:tr h="735468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санкций 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использование иностранных брендов на территории Российской Федерации.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 альтернативных возможностей поддержки</a:t>
                      </a:r>
                      <a:r>
                        <a:rPr lang="ru-RU" sz="1400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проекта.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35808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83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3">
            <a:extLst>
              <a:ext uri="{FF2B5EF4-FFF2-40B4-BE49-F238E27FC236}">
                <a16:creationId xmlns:a16="http://schemas.microsoft.com/office/drawing/2014/main" xmlns="" id="{B3E948EA-9265-4C18-96DB-13F735679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7584" y="6492875"/>
            <a:ext cx="7776864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</a:t>
            </a:r>
            <a:r>
              <a:rPr lang="ru-RU" sz="1000" dirty="0" smtClean="0"/>
              <a:t>академия </a:t>
            </a:r>
            <a:r>
              <a:rPr lang="ru-RU" sz="1000" dirty="0"/>
              <a:t>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395536" y="-31271"/>
            <a:ext cx="8064896" cy="901337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Бюджет проекта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617946"/>
              </p:ext>
            </p:extLst>
          </p:nvPr>
        </p:nvGraphicFramePr>
        <p:xfrm>
          <a:off x="179512" y="764704"/>
          <a:ext cx="8831325" cy="5701803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5404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439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/>
                <a:gridCol w="1097516"/>
                <a:gridCol w="135745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11976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534145"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Бюджетные источники финансирования, рублей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Внебюджетные</a:t>
                      </a:r>
                    </a:p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источники</a:t>
                      </a:r>
                    </a:p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финансирования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</a:t>
                      </a:r>
                    </a:p>
                    <a:p>
                      <a:pPr algn="ctr"/>
                      <a:r>
                        <a:rPr lang="ru-RU" sz="12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рублей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5975">
                <a:tc vMerge="1"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38100" cmpd="sng">
                      <a:noFill/>
                    </a:lnT>
                    <a:lnB w="190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 anchor="ctr">
                    <a:lnT w="38100" cmpd="sng">
                      <a:noFill/>
                    </a:lnT>
                    <a:lnB w="190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Федеральный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Местный бюджет</a:t>
                      </a:r>
                      <a:endParaRPr lang="ru-RU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 anchor="ctr">
                    <a:lnT w="38100" cmpd="sng">
                      <a:noFill/>
                    </a:lnT>
                    <a:lnB w="190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2846">
                <a:tc gridSpan="6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6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организационные мероприятия по проекту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723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сайта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72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Техническая поддержка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сайта на 3 года (домен, администрирование)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Продвижение сайта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2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Брендирование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проекта ( логотип, слоган, </a:t>
                      </a:r>
                      <a:r>
                        <a:rPr lang="ru-RU" sz="1200" kern="12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нейминг</a:t>
                      </a:r>
                      <a:r>
                        <a:rPr lang="ru-RU" sz="12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его регистрация в Роспатенте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264">
                <a:tc rowSpan="4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Реклама проекта: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203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сети Интернет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03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печатной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и сувенирной продукции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</a:t>
                      </a:r>
                    </a:p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03">
                <a:tc v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СМИ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03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Организационные мероприятия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420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Транспортные расходы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90000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203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570000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315000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885000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72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465190"/>
            <a:ext cx="8208912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19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77031" y="404664"/>
            <a:ext cx="8389937" cy="491107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   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Модель функционирования результатов проекта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1196752"/>
            <a:ext cx="53640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986912">
              <a:buFontTx/>
              <a:buChar char="-"/>
              <a:defRPr/>
            </a:pPr>
            <a:r>
              <a:rPr kumimoji="0" lang="ru-RU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Рост интеграции музеев России,</a:t>
            </a:r>
            <a:r>
              <a:rPr kumimoji="0" lang="ru-RU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увеличение количества и географии участников и партнеров проекта;</a:t>
            </a:r>
          </a:p>
          <a:p>
            <a:pPr marL="285750" lvl="0" indent="-285750" defTabSz="986912">
              <a:buFontTx/>
              <a:buChar char="-"/>
              <a:defRPr/>
            </a:pPr>
            <a:r>
              <a:rPr lang="ru-RU" baseline="0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Увеличение количества посетителей музеев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возраста 16-35 лет, </a:t>
            </a:r>
            <a:r>
              <a:rPr kumimoji="0" lang="ru-RU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их творческой</a:t>
            </a:r>
            <a:r>
              <a:rPr kumimoji="0" lang="ru-RU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активности  на сайте;</a:t>
            </a:r>
          </a:p>
          <a:p>
            <a:pPr marL="285750" lvl="0" indent="-285750" defTabSz="986912">
              <a:buFontTx/>
              <a:buChar char="-"/>
              <a:defRPr/>
            </a:pPr>
            <a:r>
              <a:rPr lang="ru-RU" baseline="0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Создание новых форм работы с посетителем музеев и сайта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игр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квестовых</a:t>
            </a:r>
            <a:r>
              <a:rPr lang="ru-RU" dirty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заданий и обучающих приложений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) и разработка образовательных программ;</a:t>
            </a:r>
          </a:p>
          <a:p>
            <a:pPr marL="285750" lvl="0" indent="-285750" defTabSz="986912">
              <a:buFontTx/>
              <a:buChar char="-"/>
              <a:defRPr/>
            </a:pPr>
            <a:r>
              <a:rPr kumimoji="0" lang="ru-RU" b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Укрепление</a:t>
            </a:r>
            <a:r>
              <a:rPr kumimoji="0" lang="ru-RU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роли музеев  как центров изучения, хранения и представления историко-культурного наследия России;</a:t>
            </a:r>
          </a:p>
          <a:p>
            <a:pPr marL="285750" lvl="0" indent="-285750" defTabSz="986912">
              <a:buFontTx/>
              <a:buChar char="-"/>
              <a:defRPr/>
            </a:pPr>
            <a:r>
              <a:rPr lang="ru-RU" baseline="0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Расширение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  <a:sym typeface="Symbol" panose="05050102010706020507" pitchFamily="18" charset="2"/>
              </a:rPr>
              <a:t> доступности музейных предметов и коллекций, объектов культурного наследия.</a:t>
            </a:r>
            <a:endParaRPr kumimoji="0" lang="ru-RU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67192897"/>
              </p:ext>
            </p:extLst>
          </p:nvPr>
        </p:nvGraphicFramePr>
        <p:xfrm>
          <a:off x="5471592" y="1340768"/>
          <a:ext cx="3295376" cy="4120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488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55576" y="6492875"/>
            <a:ext cx="8136904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  <a:p>
            <a:pPr>
              <a:defRPr/>
            </a:pPr>
            <a:r>
              <a:rPr lang="ru-RU" sz="1050" dirty="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127599"/>
              </p:ext>
            </p:extLst>
          </p:nvPr>
        </p:nvGraphicFramePr>
        <p:xfrm>
          <a:off x="755575" y="1772816"/>
          <a:ext cx="7764970" cy="27231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376266">
                  <a:extLst>
                    <a:ext uri="{9D8B030D-6E8A-4147-A177-3AD203B41FA5}">
                      <a16:colId xmlns:a16="http://schemas.microsoft.com/office/drawing/2014/main" xmlns="" val="3452886001"/>
                    </a:ext>
                  </a:extLst>
                </a:gridCol>
                <a:gridCol w="5388704">
                  <a:extLst>
                    <a:ext uri="{9D8B030D-6E8A-4147-A177-3AD203B41FA5}">
                      <a16:colId xmlns:a16="http://schemas.microsoft.com/office/drawing/2014/main" xmlns="" val="4055115307"/>
                    </a:ext>
                  </a:extLst>
                </a:gridCol>
              </a:tblGrid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kern="1200" baseline="0" dirty="0"/>
                        <a:t>Наименование проекта (полное):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Интерактивный </a:t>
                      </a:r>
                      <a:r>
                        <a:rPr kumimoji="0" lang="ru-RU" sz="36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квест</a:t>
                      </a: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«Мой </a:t>
                      </a: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музей»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5187949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kern="1200" baseline="0" dirty="0"/>
                        <a:t>Наименование проекта (сокращенное):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«Мой </a:t>
                      </a:r>
                      <a:r>
                        <a:rPr kumimoji="0" lang="ru-RU" sz="3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музей»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1537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6624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47056" y="6475823"/>
            <a:ext cx="8496944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  <a:p>
            <a:pPr>
              <a:defRPr/>
            </a:pPr>
            <a:r>
              <a:rPr lang="ru-RU" sz="1050" dirty="0"/>
              <a:t>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7671420"/>
              </p:ext>
            </p:extLst>
          </p:nvPr>
        </p:nvGraphicFramePr>
        <p:xfrm>
          <a:off x="395536" y="1124744"/>
          <a:ext cx="8451090" cy="47910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474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761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19602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Формальные основания для инициации проекта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Конституция Российской Федерации, ст. 44, п.2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"Основы</a:t>
                      </a:r>
                      <a:r>
                        <a:rPr lang="ru-RU" sz="20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законодательства Российской Федерации о культуре</a:t>
                      </a: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r>
                        <a:rPr lang="ru-RU" sz="20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№3612-1 от 09.10.1992, ст. 12</a:t>
                      </a:r>
                      <a:endParaRPr lang="ru-RU" sz="2000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Федеральный закон "О Музейном фонде Российской Федерации и музеях в Российской Федерации" от 26.05.1996 №54-ФЗ,</a:t>
                      </a:r>
                      <a:r>
                        <a:rPr lang="ru-RU" sz="2000" kern="12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</a:t>
                      </a: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 36</a:t>
                      </a:r>
                      <a:endParaRPr lang="ru-RU" sz="20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946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Связь с государственными программами Российской Федерации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Национальный  проект «Культура», </a:t>
                      </a: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ru-RU" sz="20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 4.3. Федеральный проект "Цифровая культура",  п. 2.19. </a:t>
                      </a:r>
                      <a:endParaRPr kumimoji="0" 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773113" y="383536"/>
            <a:ext cx="6967239" cy="491107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Предпосылки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463955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492875"/>
            <a:ext cx="8064896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ru-RU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916275"/>
              </p:ext>
            </p:extLst>
          </p:nvPr>
        </p:nvGraphicFramePr>
        <p:xfrm>
          <a:off x="755576" y="1772816"/>
          <a:ext cx="7877343" cy="2792213"/>
        </p:xfrm>
        <a:graphic>
          <a:graphicData uri="http://schemas.openxmlformats.org/drawingml/2006/table">
            <a:tbl>
              <a:tblPr firstRow="1" firstCol="1" bandRow="1">
                <a:tableStyleId>{18603FDC-E32A-4AB5-989C-0864C3EAD2B8}</a:tableStyleId>
              </a:tblPr>
              <a:tblGrid>
                <a:gridCol w="2018905">
                  <a:extLst>
                    <a:ext uri="{9D8B030D-6E8A-4147-A177-3AD203B41FA5}">
                      <a16:colId xmlns:a16="http://schemas.microsoft.com/office/drawing/2014/main" xmlns="" val="1973703757"/>
                    </a:ext>
                  </a:extLst>
                </a:gridCol>
                <a:gridCol w="5188023">
                  <a:extLst>
                    <a:ext uri="{9D8B030D-6E8A-4147-A177-3AD203B41FA5}">
                      <a16:colId xmlns:a16="http://schemas.microsoft.com/office/drawing/2014/main" xmlns="" val="119063058"/>
                    </a:ext>
                  </a:extLst>
                </a:gridCol>
                <a:gridCol w="670415">
                  <a:extLst>
                    <a:ext uri="{9D8B030D-6E8A-4147-A177-3AD203B41FA5}">
                      <a16:colId xmlns:a16="http://schemas.microsoft.com/office/drawing/2014/main" xmlns="" val="2923494648"/>
                    </a:ext>
                  </a:extLst>
                </a:gridCol>
              </a:tblGrid>
              <a:tr h="588809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начала и окончания проекта</a:t>
                      </a:r>
                      <a:endParaRPr lang="ru-RU" sz="1800" b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июля 2019 года - 30 декабря 2021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1725505"/>
                  </a:ext>
                </a:extLst>
              </a:tr>
              <a:tr h="2658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ФИО, должность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28360854"/>
                  </a:ext>
                </a:extLst>
              </a:tr>
              <a:tr h="7407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Куратор проекта</a:t>
                      </a:r>
                      <a:endParaRPr lang="ru-RU" sz="18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Бурлаков Михаил Валерьевич, директор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 карьеры и молодежной политики ЮРИУ РАНХиГС</a:t>
                      </a:r>
                      <a:endParaRPr lang="ru-RU" sz="18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3251668"/>
                  </a:ext>
                </a:extLst>
              </a:tr>
              <a:tr h="9248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проекта</a:t>
                      </a: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Лучкова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Дарья Витальевна</a:t>
                      </a:r>
                      <a:endParaRPr lang="ru-RU" sz="18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8517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68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91580" y="6492875"/>
            <a:ext cx="7704856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5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7505" y="383536"/>
            <a:ext cx="8712968" cy="491107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Предпосылки реализации проекта</a:t>
            </a:r>
          </a:p>
        </p:txBody>
      </p:sp>
      <p:sp>
        <p:nvSpPr>
          <p:cNvPr id="8" name="Текст 5"/>
          <p:cNvSpPr txBox="1">
            <a:spLocks/>
          </p:cNvSpPr>
          <p:nvPr/>
        </p:nvSpPr>
        <p:spPr>
          <a:xfrm>
            <a:off x="585106" y="1069540"/>
            <a:ext cx="4058902" cy="5455804"/>
          </a:xfrm>
          <a:prstGeom prst="rect">
            <a:avLst/>
          </a:prstGeom>
        </p:spPr>
        <p:txBody>
          <a:bodyPr/>
          <a:lstStyle>
            <a:lvl1pPr marL="342900" indent="-34290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Clr>
                <a:schemeClr val="tx1"/>
              </a:buClr>
              <a:buFont typeface="+mj-lt"/>
              <a:buAutoNum type="arabicPeriod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89721" indent="-28575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1293693" indent="-28575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797664" indent="-28575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2301636" indent="-28575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Региональные 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муниципальные музеи недостаточно представлены в цифровом пространстве. 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Музеи ограничены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выставочными помещениями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Слабая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 для творческого развития посетителя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Традиционные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формы представления информации (выставки, экспозиции)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 интересны массовому посетителю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посещаемости муниципальных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государственных региональных музеев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Юга России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позволяет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сделать вывод:</a:t>
            </a:r>
          </a:p>
          <a:p>
            <a:pPr marL="171450" indent="-171450">
              <a:buFontTx/>
              <a:buChar char="-"/>
            </a:pP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основная часть посетителей - организованные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туроператорами и учителями группы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школьников, </a:t>
            </a:r>
          </a:p>
          <a:p>
            <a:pPr marL="171450" indent="-171450">
              <a:buFontTx/>
              <a:buChar char="-"/>
            </a:pP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вовлечены в музей посетители от 16 до 35 лет, в том числе семьи с детьми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fontAlgn="auto">
              <a:spcAft>
                <a:spcPts val="0"/>
              </a:spcAft>
              <a:buClr>
                <a:srgbClr val="921A1D"/>
              </a:buClr>
              <a:buNone/>
              <a:defRPr/>
            </a:pPr>
            <a:endParaRPr lang="ru-RU" sz="1200" dirty="0">
              <a:solidFill>
                <a:srgbClr val="921A1D"/>
              </a:solidFill>
              <a:latin typeface="Calibri Light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695786426"/>
              </p:ext>
            </p:extLst>
          </p:nvPr>
        </p:nvGraphicFramePr>
        <p:xfrm>
          <a:off x="5220072" y="1484784"/>
          <a:ext cx="3744416" cy="493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08104" y="884874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Анализ посещаемости музеев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8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507721"/>
            <a:ext cx="7992888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6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52098" cy="107717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921A1D"/>
                </a:solidFill>
                <a:latin typeface="+mn-lt"/>
              </a:rPr>
              <a:t>   </a:t>
            </a:r>
            <a:r>
              <a:rPr lang="ru-RU" sz="3100" b="1" u="sng" dirty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Предпосылки реализации проекта (актуальность</a:t>
            </a:r>
            <a:r>
              <a:rPr lang="ru-RU" sz="31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  <a:r>
              <a:rPr lang="ru-RU" sz="3100" b="1" u="sng" dirty="0">
                <a:solidFill>
                  <a:srgbClr val="921A1D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br>
              <a:rPr lang="ru-RU" sz="3100" b="1" u="sng" dirty="0">
                <a:solidFill>
                  <a:srgbClr val="921A1D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</a:br>
            <a:r>
              <a:rPr lang="ru-RU" sz="3100" dirty="0">
                <a:solidFill>
                  <a:srgbClr val="921A1D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                   </a:t>
            </a:r>
            <a:endParaRPr lang="ru-RU" sz="3100" dirty="0">
              <a:solidFill>
                <a:srgbClr val="E62B25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xmlns="" id="{8EE5AD83-6827-46B7-BFCD-15AADAE0211B}"/>
              </a:ext>
            </a:extLst>
          </p:cNvPr>
          <p:cNvGrpSpPr/>
          <p:nvPr/>
        </p:nvGrpSpPr>
        <p:grpSpPr>
          <a:xfrm>
            <a:off x="611560" y="1196753"/>
            <a:ext cx="7754366" cy="5011098"/>
            <a:chOff x="1632418" y="3106850"/>
            <a:chExt cx="6756006" cy="3512350"/>
          </a:xfrm>
          <a:solidFill>
            <a:srgbClr val="D8DCE5"/>
          </a:solidFill>
        </p:grpSpPr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xmlns="" id="{27A3BB45-5483-4645-83F0-3018BCEE5238}"/>
                </a:ext>
              </a:extLst>
            </p:cNvPr>
            <p:cNvSpPr/>
            <p:nvPr/>
          </p:nvSpPr>
          <p:spPr>
            <a:xfrm>
              <a:off x="1632418" y="3201937"/>
              <a:ext cx="2691900" cy="132919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Музеи обладают достаточным научным потенциалом и собранием для создания новых форм подачи музейного контента</a:t>
              </a:r>
              <a:endPara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xmlns="" id="{D8ECA644-4DBA-4625-AFB4-A3B243873548}"/>
                </a:ext>
              </a:extLst>
            </p:cNvPr>
            <p:cNvSpPr/>
            <p:nvPr/>
          </p:nvSpPr>
          <p:spPr>
            <a:xfrm>
              <a:off x="5724128" y="3106850"/>
              <a:ext cx="2664296" cy="144016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Отсутствие общего </a:t>
              </a:r>
              <a:r>
                <a:rPr lang="ru-RU" b="1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межмузейного</a:t>
              </a:r>
              <a:r>
                <a:rPr lang="ru-RU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виртуального пространства</a:t>
              </a:r>
              <a:endParaRPr lang="ru-RU" b="1" dirty="0">
                <a:solidFill>
                  <a:srgbClr val="157535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xmlns="" id="{B1207349-E3D7-4839-BAE8-149E42E9A432}"/>
                </a:ext>
              </a:extLst>
            </p:cNvPr>
            <p:cNvCxnSpPr/>
            <p:nvPr/>
          </p:nvCxnSpPr>
          <p:spPr>
            <a:xfrm>
              <a:off x="4518325" y="3701287"/>
              <a:ext cx="1008112" cy="0"/>
            </a:xfrm>
            <a:prstGeom prst="straightConnector1">
              <a:avLst/>
            </a:prstGeom>
            <a:grpFill/>
            <a:ln w="920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Скругленный прямоугольник 5">
              <a:extLst>
                <a:ext uri="{FF2B5EF4-FFF2-40B4-BE49-F238E27FC236}">
                  <a16:creationId xmlns:a16="http://schemas.microsoft.com/office/drawing/2014/main" xmlns="" id="{00E32809-4373-44B6-B4D1-F574CC20C476}"/>
                </a:ext>
              </a:extLst>
            </p:cNvPr>
            <p:cNvSpPr/>
            <p:nvPr/>
          </p:nvSpPr>
          <p:spPr>
            <a:xfrm>
              <a:off x="1883366" y="5254818"/>
              <a:ext cx="6218342" cy="1364382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Вовлеченность широких слоев посетителей в информационно-культурное пространство музеев России. </a:t>
              </a: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Творческая интеграция музеев Юга России.</a:t>
              </a: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Развитие музейного туризма. </a:t>
              </a:r>
            </a:p>
            <a:p>
              <a:pPr algn="ctr"/>
              <a:r>
                <a:rPr lang="ru-RU" sz="20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Обратная связь «посетитель ↔ музей»</a:t>
              </a:r>
              <a:endPara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Стрелка вниз 7">
              <a:extLst>
                <a:ext uri="{FF2B5EF4-FFF2-40B4-BE49-F238E27FC236}">
                  <a16:creationId xmlns:a16="http://schemas.microsoft.com/office/drawing/2014/main" xmlns="" id="{91AAE1DD-6133-4345-9A8D-6C90FE04F79F}"/>
                </a:ext>
              </a:extLst>
            </p:cNvPr>
            <p:cNvSpPr/>
            <p:nvPr/>
          </p:nvSpPr>
          <p:spPr>
            <a:xfrm>
              <a:off x="3347864" y="4634318"/>
              <a:ext cx="3312368" cy="595135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180958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7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507696"/>
              </p:ext>
            </p:extLst>
          </p:nvPr>
        </p:nvGraphicFramePr>
        <p:xfrm>
          <a:off x="323528" y="1052736"/>
          <a:ext cx="8280920" cy="55238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4122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99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79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279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196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397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39697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2696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 проекта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30 декабря 2021 году увеличить посещаемость музеев молодежью на 15% 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методом создания интерактивного </a:t>
                      </a:r>
                      <a:r>
                        <a:rPr lang="ru-RU" sz="14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квеста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применением цифровых технологий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укрепления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гражданской идентичности.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4532">
                <a:tc rowSpan="6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</a:t>
                      </a:r>
                    </a:p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их значения</a:t>
                      </a:r>
                    </a:p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годам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</a:t>
                      </a:r>
                    </a:p>
                    <a:p>
                      <a:pPr algn="ctr"/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показателя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algn="ctr"/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Базовое</a:t>
                      </a:r>
                    </a:p>
                    <a:p>
                      <a:pPr algn="ctr"/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Период, год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4532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9006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Посещаемость  молодежью (%)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основной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 от общего числа посетителей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94732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Вовлеченность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музеев в проект (ед.)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аналитический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8804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пользователями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собственных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виртуальных музеев (ед.)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косвенный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94732">
                <a:tc vMerge="1">
                  <a:txBody>
                    <a:bodyPr/>
                    <a:lstStyle/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опубликованных музейных предметов (%)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косвенный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20 % основного фонда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 txBox="1">
            <a:spLocks/>
          </p:cNvSpPr>
          <p:nvPr/>
        </p:nvSpPr>
        <p:spPr>
          <a:xfrm>
            <a:off x="1043608" y="303482"/>
            <a:ext cx="6427241" cy="920749"/>
          </a:xfrm>
          <a:prstGeom prst="rect">
            <a:avLst/>
          </a:prstGeom>
        </p:spPr>
        <p:txBody>
          <a:bodyPr anchor="ctr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sng" strike="noStrike" kern="1200" cap="none" spc="0" normalizeH="0" baseline="0" noProof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проекта  </a:t>
            </a:r>
          </a:p>
        </p:txBody>
      </p:sp>
    </p:spTree>
    <p:extLst>
      <p:ext uri="{BB962C8B-B14F-4D97-AF65-F5344CB8AC3E}">
        <p14:creationId xmlns:p14="http://schemas.microsoft.com/office/powerpoint/2010/main" val="176016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11560" y="6484036"/>
            <a:ext cx="8424936" cy="365125"/>
          </a:xfrm>
        </p:spPr>
        <p:txBody>
          <a:bodyPr/>
          <a:lstStyle/>
          <a:p>
            <a:pPr>
              <a:defRPr/>
            </a:pPr>
            <a:r>
              <a:rPr lang="ru-RU" sz="105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8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907774"/>
              </p:ext>
            </p:extLst>
          </p:nvPr>
        </p:nvGraphicFramePr>
        <p:xfrm>
          <a:off x="683569" y="1052736"/>
          <a:ext cx="7560840" cy="504056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66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05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</a:p>
                    <a:p>
                      <a:r>
                        <a:rPr lang="ru-RU" sz="1800" u="none" strike="noStrike" kern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1.Разработка концепции и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технического задания создания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сайта как единой площадки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Заключение соглашений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межмузейного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взаимодействия и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сотрудничества;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сайта, инструкции пользователя;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</a:t>
                      </a:r>
                      <a:r>
                        <a:rPr lang="ru-RU" sz="20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квестов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Продвижение проекта;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Тестовая реализация проекта.</a:t>
                      </a: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E4A4397C-CA1E-485D-8DDC-479B42EE1AA6}"/>
              </a:ext>
            </a:extLst>
          </p:cNvPr>
          <p:cNvSpPr txBox="1">
            <a:spLocks/>
          </p:cNvSpPr>
          <p:nvPr/>
        </p:nvSpPr>
        <p:spPr>
          <a:xfrm>
            <a:off x="467545" y="136524"/>
            <a:ext cx="8208912" cy="738119"/>
          </a:xfrm>
          <a:prstGeom prst="rect">
            <a:avLst/>
          </a:prstGeom>
        </p:spPr>
        <p:txBody>
          <a:bodyPr anchor="b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00794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Идея проекта. Задачи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127506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83568" y="6492875"/>
            <a:ext cx="8568952" cy="365125"/>
          </a:xfrm>
        </p:spPr>
        <p:txBody>
          <a:bodyPr/>
          <a:lstStyle/>
          <a:p>
            <a:pPr>
              <a:defRPr/>
            </a:pPr>
            <a:r>
              <a:rPr lang="ru-RU" sz="1000" dirty="0"/>
              <a:t>      Российская академия народного хозяйства и государственной службы при  Президенте Российской Федерации. 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8F7AD3-20E0-496A-8423-099088011E5B}" type="slidenum">
              <a:rPr lang="ru-RU" sz="12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00500"/>
              </p:ext>
            </p:extLst>
          </p:nvPr>
        </p:nvGraphicFramePr>
        <p:xfrm>
          <a:off x="179512" y="657329"/>
          <a:ext cx="8533953" cy="5507975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7880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u="none" strike="noStrike" kern="0" cap="none" spc="0" normalizeH="0" baseline="0" noProof="0" dirty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1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1.Разработка концепции и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технического задания создания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сайта как единой площадки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данном этапе предусмотрено: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мониторинга музейных коллекций, экспозиций и выставок для подготовки концепции и технического задания проекта;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банка данных;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подбор потенциальных партнеров;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концепции проекта;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технического задания сайта;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плана-графика реализации проекта.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49556E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34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2484</TotalTime>
  <Words>1414</Words>
  <Application>Microsoft Office PowerPoint</Application>
  <PresentationFormat>Экран (4:3)</PresentationFormat>
  <Paragraphs>319</Paragraphs>
  <Slides>19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HDOfficeLightV0</vt:lpstr>
      <vt:lpstr>Воздушный поток</vt:lpstr>
      <vt:lpstr>              г. Ростов-на-Дону, 2019 год</vt:lpstr>
      <vt:lpstr>Презентация PowerPoint</vt:lpstr>
      <vt:lpstr>Презентация PowerPoint</vt:lpstr>
      <vt:lpstr>Презентация PowerPoint</vt:lpstr>
      <vt:lpstr>Презентация PowerPoint</vt:lpstr>
      <vt:lpstr>   Предпосылки реализации проекта (актуальность)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в социальной сфере. Социальное проектирование.</dc:title>
  <dc:creator>Наталья</dc:creator>
  <cp:lastModifiedBy>Сотрудники СКАГС</cp:lastModifiedBy>
  <cp:revision>282</cp:revision>
  <dcterms:created xsi:type="dcterms:W3CDTF">2012-01-11T08:01:34Z</dcterms:created>
  <dcterms:modified xsi:type="dcterms:W3CDTF">2019-06-14T10:55:20Z</dcterms:modified>
</cp:coreProperties>
</file>