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2E61"/>
    <a:srgbClr val="04105A"/>
    <a:srgbClr val="47627F"/>
    <a:srgbClr val="ED613E"/>
    <a:srgbClr val="BF3C48"/>
    <a:srgbClr val="856E45"/>
    <a:srgbClr val="6F267F"/>
    <a:srgbClr val="FECB00"/>
    <a:srgbClr val="729F11"/>
    <a:srgbClr val="11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76"/>
          <a:stretch/>
        </p:blipFill>
        <p:spPr>
          <a:xfrm>
            <a:off x="488" y="0"/>
            <a:ext cx="9143024" cy="117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74481"/>
            <a:ext cx="5494238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Молодежный </a:t>
            </a:r>
            <a:r>
              <a:rPr lang="ru-RU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Движ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2019 –</a:t>
            </a:r>
            <a:b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максимально </a:t>
            </a:r>
            <a:b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заряженный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45336"/>
            <a:ext cx="8705088" cy="89620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Краткая аннотация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456" y="1522053"/>
            <a:ext cx="4572000" cy="50629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rgbClr val="792E61"/>
                </a:solidFill>
                <a:latin typeface="Century Gothic" panose="020B0502020202020204" pitchFamily="34" charset="0"/>
              </a:rPr>
              <a:t>Активной молодежью города Кандалакша при поддержке учреждения молодежной политики МБУ "Центр содействия социальному развитию молодежи "Гармония" </a:t>
            </a:r>
            <a:r>
              <a:rPr lang="ru-RU" sz="1700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был организован, уже ставший ежегодным</a:t>
            </a:r>
            <a:r>
              <a:rPr lang="en-US" sz="1700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, III </a:t>
            </a:r>
            <a:r>
              <a:rPr lang="ru-RU" sz="1700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межрегиональный </a:t>
            </a:r>
            <a:r>
              <a:rPr lang="ru-RU" sz="1700" b="1" dirty="0">
                <a:solidFill>
                  <a:srgbClr val="792E61"/>
                </a:solidFill>
                <a:latin typeface="Century Gothic" panose="020B0502020202020204" pitchFamily="34" charset="0"/>
              </a:rPr>
              <a:t>фестиваль молодежи "Молодежный </a:t>
            </a:r>
            <a:r>
              <a:rPr lang="ru-RU" sz="1700" b="1" dirty="0" err="1">
                <a:solidFill>
                  <a:srgbClr val="792E61"/>
                </a:solidFill>
                <a:latin typeface="Century Gothic" panose="020B0502020202020204" pitchFamily="34" charset="0"/>
              </a:rPr>
              <a:t>Д</a:t>
            </a:r>
            <a:r>
              <a:rPr lang="ru-RU" sz="1700" b="1" dirty="0" err="1" smtClean="0">
                <a:solidFill>
                  <a:srgbClr val="792E61"/>
                </a:solidFill>
                <a:latin typeface="Century Gothic" panose="020B0502020202020204" pitchFamily="34" charset="0"/>
              </a:rPr>
              <a:t>виж</a:t>
            </a:r>
            <a:r>
              <a:rPr lang="ru-RU" sz="1700" b="1" dirty="0">
                <a:solidFill>
                  <a:srgbClr val="792E61"/>
                </a:solidFill>
                <a:latin typeface="Century Gothic" panose="020B0502020202020204" pitchFamily="34" charset="0"/>
              </a:rPr>
              <a:t>" - объединяющий молодежь </a:t>
            </a:r>
            <a:r>
              <a:rPr lang="ru-RU" sz="1700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Северо-Западного</a:t>
            </a:r>
            <a:r>
              <a:rPr lang="en-US" sz="1700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 c</a:t>
            </a:r>
            <a:r>
              <a:rPr lang="ru-RU" sz="1700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Федерального </a:t>
            </a:r>
            <a:r>
              <a:rPr lang="ru-RU" sz="1700" b="1" dirty="0">
                <a:solidFill>
                  <a:srgbClr val="792E61"/>
                </a:solidFill>
                <a:latin typeface="Century Gothic" panose="020B0502020202020204" pitchFamily="34" charset="0"/>
              </a:rPr>
              <a:t>округа. Четырехдневная программа фестиваля </a:t>
            </a:r>
            <a:r>
              <a:rPr lang="ru-RU" sz="1700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наполнена </a:t>
            </a:r>
            <a:r>
              <a:rPr lang="ru-RU" sz="1700" b="1" dirty="0">
                <a:solidFill>
                  <a:srgbClr val="792E61"/>
                </a:solidFill>
                <a:latin typeface="Century Gothic" panose="020B0502020202020204" pitchFamily="34" charset="0"/>
              </a:rPr>
              <a:t>всевозможными культурными, спортивными и развлекательными мероприятиями, способствующими раскрытию творческого потенциала молодежи, их личностному росту и укреплению дружеских связей молодежи из разных городов</a:t>
            </a:r>
            <a:r>
              <a:rPr lang="ru-RU" sz="1600" b="1" dirty="0">
                <a:solidFill>
                  <a:srgbClr val="792E61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026" name="Picture 2" descr="https://pp.userapi.com/c850032/v850032408/182413/Sh3-1tCnx3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1522053"/>
            <a:ext cx="3426630" cy="22835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9216/v849216193/1a087f/GDYBTgMB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53" y="4220774"/>
            <a:ext cx="3667674" cy="24441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45336"/>
            <a:ext cx="8705088" cy="89620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Цель: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456" y="14900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Организовать </a:t>
            </a:r>
            <a:r>
              <a:rPr lang="ru-RU" b="1" dirty="0">
                <a:solidFill>
                  <a:srgbClr val="792E61"/>
                </a:solidFill>
                <a:latin typeface="Century Gothic" panose="020B0502020202020204" pitchFamily="34" charset="0"/>
              </a:rPr>
              <a:t>межрегиональный фестиваль молодежи с участием представителей учреждений молодежной политики, общественных организаций из городов Мурманской области, Карелии и Санкт-Петербурга, общим количеством не менее 200 </a:t>
            </a:r>
            <a:r>
              <a:rPr lang="ru-RU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человек.</a:t>
            </a:r>
            <a:endParaRPr lang="ru-RU" b="1" dirty="0">
              <a:solidFill>
                <a:srgbClr val="792E6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pp.userapi.com/c854016/v854016193/4da3b/fnMvObctO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0" y="4075331"/>
            <a:ext cx="3719847" cy="247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9024/v849024881/19742c/2AIRQLaAg9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1477470"/>
            <a:ext cx="3835918" cy="25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55532/v855532881/4d2d2/hIM_q4nkV2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14" y="4237069"/>
            <a:ext cx="3678108" cy="24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45336"/>
            <a:ext cx="8705088" cy="896209"/>
          </a:xfrm>
        </p:spPr>
        <p:txBody>
          <a:bodyPr/>
          <a:lstStyle/>
          <a:p>
            <a:r>
              <a:rPr lang="ru-RU" b="1" dirty="0" smtClean="0">
                <a:solidFill>
                  <a:srgbClr val="04105A"/>
                </a:solidFill>
                <a:latin typeface="Century Gothic" panose="020B0502020202020204" pitchFamily="34" charset="0"/>
              </a:rPr>
              <a:t>Задачи:</a:t>
            </a:r>
            <a:endParaRPr lang="en-US" b="1" dirty="0">
              <a:solidFill>
                <a:srgbClr val="04105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456" y="1728380"/>
            <a:ext cx="58678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•Обучение </a:t>
            </a:r>
            <a:r>
              <a:rPr lang="ru-RU" b="1" dirty="0">
                <a:solidFill>
                  <a:srgbClr val="792E61"/>
                </a:solidFill>
                <a:latin typeface="Century Gothic" panose="020B0502020202020204" pitchFamily="34" charset="0"/>
              </a:rPr>
              <a:t>добровольцев мастерству вожатого;</a:t>
            </a:r>
          </a:p>
          <a:p>
            <a:r>
              <a:rPr lang="ru-RU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•Проведение </a:t>
            </a:r>
            <a:r>
              <a:rPr lang="ru-RU" b="1" dirty="0">
                <a:solidFill>
                  <a:srgbClr val="792E61"/>
                </a:solidFill>
                <a:latin typeface="Century Gothic" panose="020B0502020202020204" pitchFamily="34" charset="0"/>
              </a:rPr>
              <a:t>фестиваля молодежи;</a:t>
            </a:r>
          </a:p>
          <a:p>
            <a:r>
              <a:rPr lang="ru-RU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•Популяризация </a:t>
            </a:r>
            <a:r>
              <a:rPr lang="ru-RU" b="1" dirty="0">
                <a:solidFill>
                  <a:srgbClr val="792E61"/>
                </a:solidFill>
                <a:latin typeface="Century Gothic" panose="020B0502020202020204" pitchFamily="34" charset="0"/>
              </a:rPr>
              <a:t>волонтерского движения через проведение массовых молодежных акций;</a:t>
            </a:r>
          </a:p>
          <a:p>
            <a:r>
              <a:rPr lang="ru-RU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•Поддержки </a:t>
            </a:r>
            <a:r>
              <a:rPr lang="ru-RU" b="1" dirty="0">
                <a:solidFill>
                  <a:srgbClr val="792E61"/>
                </a:solidFill>
                <a:latin typeface="Century Gothic" panose="020B0502020202020204" pitchFamily="34" charset="0"/>
              </a:rPr>
              <a:t>и выявления талантливых и творчески работающих лидеров молодежных общественных объединений и инициативных групп, действующих на территории Кандалакшского района;</a:t>
            </a:r>
          </a:p>
          <a:p>
            <a:r>
              <a:rPr lang="ru-RU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•Содействие </a:t>
            </a:r>
            <a:r>
              <a:rPr lang="ru-RU" b="1" dirty="0">
                <a:solidFill>
                  <a:srgbClr val="792E61"/>
                </a:solidFill>
                <a:latin typeface="Century Gothic" panose="020B0502020202020204" pitchFamily="34" charset="0"/>
              </a:rPr>
              <a:t>социализации молодежи и развитию ее социальной активности;</a:t>
            </a:r>
          </a:p>
          <a:p>
            <a:r>
              <a:rPr lang="ru-RU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•Создание </a:t>
            </a:r>
            <a:r>
              <a:rPr lang="ru-RU" b="1" dirty="0">
                <a:solidFill>
                  <a:srgbClr val="792E61"/>
                </a:solidFill>
                <a:latin typeface="Century Gothic" panose="020B0502020202020204" pitchFamily="34" charset="0"/>
              </a:rPr>
              <a:t>банка данных форм и методов развития добровольческого движения и организация добровольческих акций.</a:t>
            </a:r>
          </a:p>
          <a:p>
            <a:r>
              <a:rPr lang="ru-RU" b="1" dirty="0" smtClean="0">
                <a:solidFill>
                  <a:srgbClr val="792E61"/>
                </a:solidFill>
                <a:latin typeface="Century Gothic" panose="020B0502020202020204" pitchFamily="34" charset="0"/>
              </a:rPr>
              <a:t>•Информирование </a:t>
            </a:r>
            <a:r>
              <a:rPr lang="ru-RU" b="1" dirty="0">
                <a:solidFill>
                  <a:srgbClr val="792E61"/>
                </a:solidFill>
                <a:latin typeface="Century Gothic" panose="020B0502020202020204" pitchFamily="34" charset="0"/>
              </a:rPr>
              <a:t>населения о ходе реализации проекта через СМИ.</a:t>
            </a:r>
          </a:p>
        </p:txBody>
      </p:sp>
      <p:pic>
        <p:nvPicPr>
          <p:cNvPr id="3074" name="Picture 2" descr="https://pp.userapi.com/c852028/v852028193/12924d/RkEFKmTg8q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1843644"/>
            <a:ext cx="2721996" cy="18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9216/v849216193/1a086c/fDgrqb9Nxk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88" y="4431748"/>
            <a:ext cx="3148149" cy="20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45336"/>
            <a:ext cx="8705088" cy="896209"/>
          </a:xfrm>
        </p:spPr>
        <p:txBody>
          <a:bodyPr/>
          <a:lstStyle/>
          <a:p>
            <a:r>
              <a:rPr lang="ru-RU" b="1" dirty="0" err="1" smtClean="0">
                <a:solidFill>
                  <a:srgbClr val="04105A"/>
                </a:solidFill>
                <a:latin typeface="Century Gothic" panose="020B0502020202020204" pitchFamily="34" charset="0"/>
              </a:rPr>
              <a:t>Мультипликативность</a:t>
            </a:r>
            <a:r>
              <a:rPr lang="ru-RU" b="1" dirty="0" smtClean="0">
                <a:solidFill>
                  <a:srgbClr val="04105A"/>
                </a:solidFill>
                <a:latin typeface="Century Gothic" panose="020B0502020202020204" pitchFamily="34" charset="0"/>
              </a:rPr>
              <a:t>:</a:t>
            </a:r>
            <a:endParaRPr lang="en-US" b="1" dirty="0">
              <a:solidFill>
                <a:srgbClr val="04105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45439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92E61"/>
                </a:solidFill>
                <a:latin typeface="Century Gothic" panose="020B0502020202020204" pitchFamily="34" charset="0"/>
              </a:rPr>
              <a:t>Дальнейшее развитие весьма очевидно, укрепленные партнерские связи с молодежными общественными организациями и учреждениями молодежной политики в Северо-Западном федеральном округе будет положительно сказываться на дальнейшем развитие молодежи Мурманской области и созданию подобных межрегиональных молодежных инициатив.  Возможно увеличение количества регионов- участников.</a:t>
            </a:r>
          </a:p>
        </p:txBody>
      </p:sp>
      <p:pic>
        <p:nvPicPr>
          <p:cNvPr id="4098" name="Picture 2" descr="https://pp.userapi.com/c850420/v850420466/12c374/DoQLcYU7Zx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6" y="1454392"/>
            <a:ext cx="3377604" cy="224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9520/v849520466/19c47a/xkrc80eVN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4350290"/>
            <a:ext cx="3224518" cy="21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233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Молодежный Движ 2019 – максимально  заряженный</vt:lpstr>
      <vt:lpstr>Краткая аннотация</vt:lpstr>
      <vt:lpstr>Цель:</vt:lpstr>
      <vt:lpstr>Задачи:</vt:lpstr>
      <vt:lpstr>Мультипликативность: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33</cp:revision>
  <dcterms:created xsi:type="dcterms:W3CDTF">2018-09-04T12:10:47Z</dcterms:created>
  <dcterms:modified xsi:type="dcterms:W3CDTF">2019-06-11T20:26:11Z</dcterms:modified>
</cp:coreProperties>
</file>