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  <p:sldMasterId id="2147483888" r:id="rId2"/>
  </p:sldMasterIdLst>
  <p:notesMasterIdLst>
    <p:notesMasterId r:id="rId13"/>
  </p:notesMasterIdLst>
  <p:sldIdLst>
    <p:sldId id="256" r:id="rId3"/>
    <p:sldId id="270" r:id="rId4"/>
    <p:sldId id="262" r:id="rId5"/>
    <p:sldId id="267" r:id="rId6"/>
    <p:sldId id="266" r:id="rId7"/>
    <p:sldId id="265" r:id="rId8"/>
    <p:sldId id="268" r:id="rId9"/>
    <p:sldId id="257" r:id="rId10"/>
    <p:sldId id="258" r:id="rId11"/>
    <p:sldId id="261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5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F3958-EC64-44BC-A7AA-97C469EF9519}" type="datetimeFigureOut">
              <a:rPr lang="ru-RU" smtClean="0"/>
              <a:t>30.07.2018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5CBB1-4365-4B61-AF29-095831908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683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5CBB1-4365-4B61-AF29-09583190861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869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5CBB1-4365-4B61-AF29-09583190861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265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5CBB1-4365-4B61-AF29-09583190861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912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5CBB1-4365-4B61-AF29-09583190861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729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5CBB1-4365-4B61-AF29-09583190861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762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4E90A6-6D30-43C3-9C83-C3CFDC61F428}" type="datetimeFigureOut">
              <a:rPr lang="ru-RU" smtClean="0"/>
              <a:t>30.07.2018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465274-9CFD-46E0-9D6E-CBC7AD6D41E7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8823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90A6-6D30-43C3-9C83-C3CFDC61F428}" type="datetimeFigureOut">
              <a:rPr lang="ru-RU" smtClean="0"/>
              <a:t>30.07.2018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5274-9CFD-46E0-9D6E-CBC7AD6D41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532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90A6-6D30-43C3-9C83-C3CFDC61F428}" type="datetimeFigureOut">
              <a:rPr lang="ru-RU" smtClean="0"/>
              <a:t>30.07.2018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5274-9CFD-46E0-9D6E-CBC7AD6D41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781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44E90A6-6D30-43C3-9C83-C3CFDC61F428}" type="datetimeFigureOut">
              <a:rPr lang="ru-RU" smtClean="0"/>
              <a:t>30.07.2018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7465274-9CFD-46E0-9D6E-CBC7AD6D41E7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9501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90A6-6D30-43C3-9C83-C3CFDC61F428}" type="datetimeFigureOut">
              <a:rPr lang="ru-RU" smtClean="0"/>
              <a:t>30.07.2018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5274-9CFD-46E0-9D6E-CBC7AD6D41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514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90A6-6D30-43C3-9C83-C3CFDC61F428}" type="datetimeFigureOut">
              <a:rPr lang="ru-RU" smtClean="0"/>
              <a:t>30.07.2018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5274-9CFD-46E0-9D6E-CBC7AD6D41E7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279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90A6-6D30-43C3-9C83-C3CFDC61F428}" type="datetimeFigureOut">
              <a:rPr lang="ru-RU" smtClean="0"/>
              <a:t>30.07.2018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5274-9CFD-46E0-9D6E-CBC7AD6D41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403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90A6-6D30-43C3-9C83-C3CFDC61F428}" type="datetimeFigureOut">
              <a:rPr lang="ru-RU" smtClean="0"/>
              <a:t>30.07.2018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5274-9CFD-46E0-9D6E-CBC7AD6D41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89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90A6-6D30-43C3-9C83-C3CFDC61F428}" type="datetimeFigureOut">
              <a:rPr lang="ru-RU" smtClean="0"/>
              <a:t>30.07.2018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5274-9CFD-46E0-9D6E-CBC7AD6D41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041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90A6-6D30-43C3-9C83-C3CFDC61F428}" type="datetimeFigureOut">
              <a:rPr lang="ru-RU" smtClean="0"/>
              <a:t>30.07.2018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5274-9CFD-46E0-9D6E-CBC7AD6D41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1419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90A6-6D30-43C3-9C83-C3CFDC61F428}" type="datetimeFigureOut">
              <a:rPr lang="ru-RU" smtClean="0"/>
              <a:t>30.07.2018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5274-9CFD-46E0-9D6E-CBC7AD6D41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02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90A6-6D30-43C3-9C83-C3CFDC61F428}" type="datetimeFigureOut">
              <a:rPr lang="ru-RU" smtClean="0"/>
              <a:t>30.07.2018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5274-9CFD-46E0-9D6E-CBC7AD6D41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3335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90A6-6D30-43C3-9C83-C3CFDC61F428}" type="datetimeFigureOut">
              <a:rPr lang="ru-RU" smtClean="0"/>
              <a:t>30.07.2018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5274-9CFD-46E0-9D6E-CBC7AD6D41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1308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90A6-6D30-43C3-9C83-C3CFDC61F428}" type="datetimeFigureOut">
              <a:rPr lang="ru-RU" smtClean="0"/>
              <a:t>30.07.2018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5274-9CFD-46E0-9D6E-CBC7AD6D41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6356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90A6-6D30-43C3-9C83-C3CFDC61F428}" type="datetimeFigureOut">
              <a:rPr lang="ru-RU" smtClean="0"/>
              <a:t>30.07.2018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5274-9CFD-46E0-9D6E-CBC7AD6D41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127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90A6-6D30-43C3-9C83-C3CFDC61F428}" type="datetimeFigureOut">
              <a:rPr lang="ru-RU" smtClean="0"/>
              <a:t>30.07.2018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5274-9CFD-46E0-9D6E-CBC7AD6D41E7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704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90A6-6D30-43C3-9C83-C3CFDC61F428}" type="datetimeFigureOut">
              <a:rPr lang="ru-RU" smtClean="0"/>
              <a:t>30.07.2018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5274-9CFD-46E0-9D6E-CBC7AD6D41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214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90A6-6D30-43C3-9C83-C3CFDC61F428}" type="datetimeFigureOut">
              <a:rPr lang="ru-RU" smtClean="0"/>
              <a:t>30.07.2018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5274-9CFD-46E0-9D6E-CBC7AD6D41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047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90A6-6D30-43C3-9C83-C3CFDC61F428}" type="datetimeFigureOut">
              <a:rPr lang="ru-RU" smtClean="0"/>
              <a:t>30.07.2018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5274-9CFD-46E0-9D6E-CBC7AD6D41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344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90A6-6D30-43C3-9C83-C3CFDC61F428}" type="datetimeFigureOut">
              <a:rPr lang="ru-RU" smtClean="0"/>
              <a:t>30.07.2018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5274-9CFD-46E0-9D6E-CBC7AD6D41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331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90A6-6D30-43C3-9C83-C3CFDC61F428}" type="datetimeFigureOut">
              <a:rPr lang="ru-RU" smtClean="0"/>
              <a:t>30.07.2018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5274-9CFD-46E0-9D6E-CBC7AD6D41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266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90A6-6D30-43C3-9C83-C3CFDC61F428}" type="datetimeFigureOut">
              <a:rPr lang="ru-RU" smtClean="0"/>
              <a:t>30.07.2018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5274-9CFD-46E0-9D6E-CBC7AD6D41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1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544E90A6-6D30-43C3-9C83-C3CFDC61F428}" type="datetimeFigureOut">
              <a:rPr lang="ru-RU" smtClean="0"/>
              <a:t>30.07.2018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7465274-9CFD-46E0-9D6E-CBC7AD6D41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461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544E90A6-6D30-43C3-9C83-C3CFDC61F428}" type="datetimeFigureOut">
              <a:rPr lang="ru-RU" smtClean="0"/>
              <a:t>30.07.2018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7465274-9CFD-46E0-9D6E-CBC7AD6D41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382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3059" y="593889"/>
            <a:ext cx="11217897" cy="4441249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3600" b="1" spc="-15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ПОЗИТИВНОЙ ПРОФИЛАКТИКИ НАРКОМАНИИ, АЛКОГОЛИЗМА, ТАБАКОКУРЕНИЯ В ОРЕНБУРГСКОЙ ОБЛАСТИ </a:t>
            </a:r>
            <a:br>
              <a:rPr lang="ru-RU" sz="3600" b="1" spc="-15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spc="-15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«МОЛОДОЕ ПОКОЛЕНИЕ ДЕЛАЕТ СВОЙ ВЫБОР!»</a:t>
            </a:r>
            <a:endParaRPr lang="ru-RU" sz="4000" spc="-15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233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8732" y="-237506"/>
            <a:ext cx="9875520" cy="206313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Реализация программы позволяет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2169" y="1318162"/>
            <a:ext cx="10731631" cy="5299454"/>
          </a:xfrm>
        </p:spPr>
        <p:txBody>
          <a:bodyPr>
            <a:normAutofit fontScale="400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Повысить </a:t>
            </a:r>
            <a:r>
              <a:rPr lang="ru-RU" sz="4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компетентность участников взаимодействия, улучшить качество проводимых мероприятий, приводит к усилению активности общественных организаций и инициатив</a:t>
            </a: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4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4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Сотрудничество заинтересованных специалистов и организаций, способных проявить социальную активность на уровне региона на примере нашей программы позволяет </a:t>
            </a:r>
            <a:r>
              <a:rPr lang="ru-RU" sz="4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повышать гигиеническую грамотность населения, внедрять традиции здорового образа жизни и моды на здоровье. </a:t>
            </a:r>
            <a:endParaRPr lang="ru-RU" sz="44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4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Таким образом, Региональная Программа «Молодое поколение делает свой выбор</a:t>
            </a:r>
            <a:r>
              <a:rPr lang="ru-RU" sz="4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!» </a:t>
            </a:r>
            <a:r>
              <a:rPr lang="ru-RU" sz="4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позволяет выстроить систему профилактики с привлечением к ней не только врачей наркологов, но и вовлечь в нее административный ресурс – администрации муниципальных образований.</a:t>
            </a:r>
            <a:r>
              <a:rPr lang="ru-RU" sz="4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Данная форма взаимодействия является хорошим инструментом привлечения в профилактическую наркологию большого числа компетентных специалистов. Инновационным в данной программе является не только ее содержание, но и сам процесс формирования и реализации. По сути дела, внедрен механизм оперативного ответа на насущные потребности общества – работает проектный принцип выполнения «точечного» социального заказа в масштабах региона, города или поселка.  Новизна данной программы заключается </a:t>
            </a:r>
            <a:r>
              <a:rPr lang="ru-RU" sz="4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 взаимодействии различных органов и структур, работе с разными целевыми аудиториями и длительном (продолжающем, континуальном) характере действий.</a:t>
            </a:r>
            <a:endParaRPr lang="ru-RU" sz="4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177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1881" y="1923803"/>
            <a:ext cx="4702628" cy="4655127"/>
          </a:xfrm>
        </p:spPr>
        <p:txBody>
          <a:bodyPr>
            <a:normAutofit fontScale="70000" lnSpcReduction="20000"/>
          </a:bodyPr>
          <a:lstStyle/>
          <a:p>
            <a:pPr marL="45720" indent="0" algn="ctr">
              <a:spcAft>
                <a:spcPts val="0"/>
              </a:spcAft>
              <a:buNone/>
            </a:pPr>
            <a:r>
              <a:rPr lang="ru-RU" sz="31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Предпосылки реализации: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Неблагоприятная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ситуация с распространением наркотиков в Оренбургской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области 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Приграничное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положение региона 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Высокий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уровень заражения потребителей наркотиков ВИЧ-инфекцией и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гепатитами </a:t>
            </a:r>
          </a:p>
          <a:p>
            <a:pPr marL="45720" indent="0" algn="ctr"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Требовало от специалистов-практиков дополнительных ресурсов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сфере наркологической профилактики,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апробирование новых форм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превентивной работы с населением.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Таким образом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2003 году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была создана </a:t>
            </a:r>
            <a:r>
              <a:rPr lang="ru-RU" sz="24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Региональная </a:t>
            </a:r>
            <a:r>
              <a:rPr lang="ru-RU" sz="2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 позитивной профилактики наркомании, алкоголизма, </a:t>
            </a:r>
            <a:r>
              <a:rPr lang="ru-RU" sz="2400" b="1" i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табакокурения</a:t>
            </a:r>
            <a:r>
              <a:rPr lang="ru-RU" sz="2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в Оренбургской области </a:t>
            </a:r>
            <a:br>
              <a:rPr lang="ru-RU" sz="2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«МОЛОДОЕ ПОКОЛЕНИЕ ДЕЛАЕТ СВОЙ ВЫБОР</a:t>
            </a:r>
            <a:r>
              <a:rPr lang="ru-RU" sz="24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!»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которая реализуется на территории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Оренбургской области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 настоящего времени.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386" y="2410691"/>
            <a:ext cx="6958939" cy="4289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745673" y="243512"/>
            <a:ext cx="87046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Региональная программа позитивной профилактики наркомании, алкоголизма,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табакокурения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Оренбургской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области </a:t>
            </a:r>
            <a:b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«МОЛОДОЕ ПОКОЛЕНИЕ ДЕЛАЕТ СВОЙ ВЫБОР!»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34920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5396" y="345616"/>
            <a:ext cx="6458146" cy="5866647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Clr>
                <a:srgbClr val="1CADE4"/>
              </a:buClr>
            </a:pPr>
            <a:r>
              <a:rPr lang="ru-RU" sz="26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</a:t>
            </a:r>
            <a:r>
              <a:rPr lang="ru-RU" sz="26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Программы</a:t>
            </a:r>
            <a:r>
              <a:rPr lang="ru-RU" sz="2600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пропаганда здорового образа жизни, раннее выявление употребления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психоактивных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веществ и повышение эффективности комплексной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наркопрофилактики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среди детей и подростков, формирование «антинаркотического иммунитета».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Clr>
                <a:srgbClr val="1CADE4"/>
              </a:buClr>
            </a:pPr>
            <a:r>
              <a:rPr lang="ru-RU" sz="26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Девизом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программы является слоган: «Хочу жить долго и быть здоровым!». 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основу программы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положена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Концепция «первичной системно-позитивной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наркопрофилактики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разработанной «Оренбургской медицинской академией» (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Дереча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В.А., Карпец В.В.), в которой фактическая составляющая мероприятий ориентирована прежде всего на привитие моды на здоровый образ жизни, духовность, формирование целостной самостоятельной личности и, как следствие, «антинаркотического иммунитета». 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6284" y="403220"/>
            <a:ext cx="4166648" cy="607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98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9506" y="431115"/>
            <a:ext cx="4647807" cy="125068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аудитория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30" y="938151"/>
            <a:ext cx="11851574" cy="5700155"/>
          </a:xfrm>
        </p:spPr>
      </p:pic>
    </p:spTree>
    <p:extLst>
      <p:ext uri="{BB962C8B-B14F-4D97-AF65-F5344CB8AC3E}">
        <p14:creationId xmlns:p14="http://schemas.microsoft.com/office/powerpoint/2010/main" val="2434858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756" y="237507"/>
            <a:ext cx="11815948" cy="6412675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4572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Участники программы:</a:t>
            </a:r>
          </a:p>
          <a:p>
            <a:pPr marL="4572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Министерство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здравоохранения Оренбургской области, представленное Областным клиническим наркологическим диспансером;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с органами государственной власти, межведомственного взаимодействия в сфере профилактики ОО УНК УМВД России по Оренбургской области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4572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Прокуратура; </a:t>
            </a:r>
          </a:p>
          <a:p>
            <a:pPr marL="4572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Министерство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отделы образования; спорткомитеты;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Административные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правоохранительные органы;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Отделы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делам молодежи;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Комиссия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делам несовершеннолетних и защите их прав;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Общественные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организации.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в территориях строится в виде </a:t>
            </a:r>
            <a:r>
              <a:rPr lang="ru-RU" sz="2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декадников</a:t>
            </a:r>
            <a:r>
              <a:rPr lang="ru-RU" sz="2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соединяющих воедино пропагандистские акции, психологические исследования, обучение для педагогов и родителей, практические упражнения. Особое внимание уделяется спортивным состязаниям, которые проводятся во дворцах спорта в виде особого всенародного праздника, с обязательным вручением ценных призов. 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Образовательная составляющая программы </a:t>
            </a:r>
            <a:r>
              <a:rPr lang="ru-RU" sz="2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реализуется в виде семинаров-тренингов и диспутов</a:t>
            </a:r>
            <a:r>
              <a:rPr lang="ru-RU" sz="2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бригадой (командой) специалистов, в состав которой входят представители всех вышеперечисленных организаций. Участники получают раздаточный методический материал, содержащий пособия, буклеты, календари, блокноты, закладки. 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Финальным аккордом декадника является </a:t>
            </a:r>
            <a:r>
              <a:rPr lang="ru-RU" sz="2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межведомственный круглый стол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который проходит в дискуссионном стиле с участием главы местной администрации, всех ключевых участников и исполнителей программы. Итоги работы обязательно освещаются в местных и областных СМИ.  Кроме того, программа рассчитана на повторные продолжающиеся мероприятия со всеми целевыми аудиториями, с учетом ранее полученных результатов и накопленного опыта.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Также в ходе реализации программы </a:t>
            </a:r>
            <a:r>
              <a:rPr lang="ru-RU" sz="2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разрабатываются и издаются наглядные печатные материалы по пропаганде здорового образа жизни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листовки, буклеты, сувениры (календари, закладки, ручки, блокноты) для участников семинаров, для школьников и родителей.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869506" y="431115"/>
            <a:ext cx="6129517" cy="61391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программы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892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4216" y="831273"/>
            <a:ext cx="9234839" cy="380010"/>
          </a:xfrm>
        </p:spPr>
        <p:txBody>
          <a:bodyPr>
            <a:normAutofit fontScale="90000"/>
          </a:bodyPr>
          <a:lstStyle/>
          <a:p>
            <a:pPr lvl="0" indent="180975"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alt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</a:t>
            </a:r>
            <a:r>
              <a:rPr lang="ru-RU" altLang="ru-RU" sz="2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направления работы программы </a:t>
            </a:r>
            <a:r>
              <a:rPr lang="ru-RU" alt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altLang="ru-RU" sz="2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Молодое поколение делает свой выбор!»</a:t>
            </a:r>
            <a:r>
              <a:rPr lang="ru-RU" altLang="ru-RU" sz="1800" b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1800" b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пропаганда здорового образа жизни среди молодежи;</a:t>
            </a:r>
            <a:r>
              <a:rPr lang="ru-RU" altLang="ru-RU" sz="1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altLang="ru-RU" sz="1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alt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привитие навыков позитивного антинаркотического воспитания в семье и в школе;</a:t>
            </a:r>
            <a:r>
              <a:rPr lang="ru-RU" altLang="ru-RU" sz="1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altLang="ru-RU" sz="1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alt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потенцирование и поддержка межведомственного социального партнерства в сфере </a:t>
            </a:r>
            <a:r>
              <a:rPr lang="ru-RU" altLang="ru-RU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наркопрофилактики</a:t>
            </a:r>
            <a:r>
              <a:rPr lang="ru-RU" alt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altLang="ru-RU" sz="1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altLang="ru-RU" sz="1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altLang="ru-RU" sz="10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altLang="ru-RU" sz="10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alt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Каждое </a:t>
            </a:r>
            <a:r>
              <a:rPr lang="ru-RU" altLang="ru-RU" sz="1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направлений работы реализуется с помощью определенных 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методов:</a:t>
            </a:r>
            <a:r>
              <a:rPr lang="ru-RU" altLang="ru-RU" sz="1800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3758673"/>
              </p:ext>
            </p:extLst>
          </p:nvPr>
        </p:nvGraphicFramePr>
        <p:xfrm>
          <a:off x="249382" y="2078181"/>
          <a:ext cx="11709070" cy="45262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98871"/>
                <a:gridCol w="9210199"/>
              </a:tblGrid>
              <a:tr h="247258">
                <a:tc>
                  <a:txBody>
                    <a:bodyPr/>
                    <a:lstStyle/>
                    <a:p>
                      <a:pPr marR="209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7" marR="35637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Методы реализация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7" marR="35637" marT="0" marB="0">
                    <a:solidFill>
                      <a:schemeClr val="accent2"/>
                    </a:solidFill>
                  </a:tcPr>
                </a:tc>
              </a:tr>
              <a:tr h="1798658">
                <a:tc>
                  <a:txBody>
                    <a:bodyPr/>
                    <a:lstStyle/>
                    <a:p>
                      <a:pPr marL="0" marR="20955" lvl="0" indent="179388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Пропаганда здорового образа жизни</a:t>
                      </a:r>
                      <a:endParaRPr lang="ru-RU" sz="1400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7" marR="35637" marT="0" marB="0"/>
                </a:tc>
                <a:tc>
                  <a:txBody>
                    <a:bodyPr/>
                    <a:lstStyle/>
                    <a:p>
                      <a:pPr marL="342900" marR="20955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Антинаркотические диспуты, конкурсы, викторины, кинолектории с учащимися. </a:t>
                      </a:r>
                    </a:p>
                    <a:p>
                      <a:pPr marL="342900" marR="20955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Тематические встречи, посвященные памятным датам охраны здоровья.  </a:t>
                      </a:r>
                    </a:p>
                    <a:p>
                      <a:pPr marL="342900" marR="20955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Тиражирование раздаточных материалов (методическое пособие, буклеты). </a:t>
                      </a:r>
                    </a:p>
                    <a:p>
                      <a:pPr marL="342900" marR="20955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Распространение видеороликов «А ты в группе риска?», «Где Вас поджидает опасность…» через районных наркологов.</a:t>
                      </a:r>
                    </a:p>
                    <a:p>
                      <a:pPr marL="342900" marR="20955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Выступления в СМИ выпуск тематических программ на радио «Вся красота мира», на телевидении сюжеты программы «Право на жизнь».</a:t>
                      </a:r>
                    </a:p>
                    <a:p>
                      <a:pPr marL="342900" marR="20955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профилактических выставок «За здоровое поколение» и «Спорт. Красота. Здоровье.»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7" marR="35637" marT="0" marB="0"/>
                </a:tc>
              </a:tr>
              <a:tr h="1231615">
                <a:tc>
                  <a:txBody>
                    <a:bodyPr/>
                    <a:lstStyle/>
                    <a:p>
                      <a:pPr marL="0" marR="20955" lvl="0" indent="179388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Привитие навыков позитивного наркотического воспитания в семье и школе</a:t>
                      </a:r>
                      <a:endParaRPr lang="ru-RU" sz="1400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7" marR="35637" marT="0" marB="0"/>
                </a:tc>
                <a:tc>
                  <a:txBody>
                    <a:bodyPr/>
                    <a:lstStyle/>
                    <a:p>
                      <a:pPr marL="342900" marR="20955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Семинары для педагогов, медицинских работников, сотрудников правоохранительных органов по позитивной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наркопрофилактики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marL="342900" marR="20955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Тренинги для родителей. </a:t>
                      </a:r>
                    </a:p>
                    <a:p>
                      <a:pPr marL="342900" marR="20955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Размещение стендов антинаркотической направленности в учебных заведениях области.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7" marR="35637" marT="0" marB="0"/>
                </a:tc>
              </a:tr>
              <a:tr h="742446">
                <a:tc>
                  <a:txBody>
                    <a:bodyPr/>
                    <a:lstStyle/>
                    <a:p>
                      <a:pPr marL="0" marR="20955" lvl="0" indent="179388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Межведомственное партнерство</a:t>
                      </a:r>
                      <a:endParaRPr lang="ru-RU" sz="1400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7" marR="35637" marT="0" marB="0"/>
                </a:tc>
                <a:tc>
                  <a:txBody>
                    <a:bodyPr/>
                    <a:lstStyle/>
                    <a:p>
                      <a:pPr marL="342900" marR="20955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круглых столов, совместных конференций, посвященных пропаганде здорового образа жизни и спорта. </a:t>
                      </a:r>
                    </a:p>
                    <a:p>
                      <a:pPr marL="342900" marR="20955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массовых мероприятиях и акциях.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7" marR="35637" marT="0" marB="0"/>
                </a:tc>
              </a:tr>
              <a:tr h="492645">
                <a:tc>
                  <a:txBody>
                    <a:bodyPr/>
                    <a:lstStyle/>
                    <a:p>
                      <a:pPr marL="0" marR="20955" lvl="0" indent="179388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Спортивные состязания</a:t>
                      </a:r>
                      <a:endParaRPr lang="ru-RU" sz="1400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7" marR="35637" marT="0" marB="0"/>
                </a:tc>
                <a:tc>
                  <a:txBody>
                    <a:bodyPr/>
                    <a:lstStyle/>
                    <a:p>
                      <a:pPr marL="342900" marR="20955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спортивных мероприятий с награждением участников памятными призами.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7" marR="3563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2112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4436686"/>
            <a:ext cx="3522899" cy="23515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327120" cy="22563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5813"/>
            <a:ext cx="3184120" cy="238087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650" y="0"/>
            <a:ext cx="3681350" cy="264788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98" y="4436686"/>
            <a:ext cx="3810478" cy="24213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120" y="2055813"/>
            <a:ext cx="4665898" cy="238087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120" y="0"/>
            <a:ext cx="4183530" cy="23643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019" y="2055812"/>
            <a:ext cx="4341980" cy="266007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576" y="4298868"/>
            <a:ext cx="4817423" cy="255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72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885" y="273132"/>
            <a:ext cx="10515600" cy="70064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программы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7506" y="973777"/>
            <a:ext cx="11697195" cy="5664529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sz="23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Снижение распространенности наркомании </a:t>
            </a:r>
            <a:r>
              <a:rPr lang="ru-RU" sz="23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среди </a:t>
            </a:r>
            <a:r>
              <a:rPr lang="ru-RU" sz="23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подросткового населения Оренбургской области.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 в 2003 г. среди подростков было зарегистрировано 70 случаев диагнозов «наркомания». За 2014 – 2016 гг., 8 мес. 2017 года на территории области с диагнозом «наркомания» среди несовершеннолетних до 14 лет не зарегистрирован ни одни ребенок, среди подростков зарегистрированы 8 (2014 г.), 13 (2015 г.), 5 (2016 г.), 2 (8месяцев 2017 г.).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2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3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Снижение заболеваемости наркоманией среди подросткового населения Оренбургской области.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Показатель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заболеваемости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наркомании с 2000 года снизился на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97,5%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 в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39,4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раза (с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20,5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2000 году до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0,25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2016 году).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2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3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</a:t>
            </a:r>
            <a:r>
              <a:rPr lang="ru-RU" sz="23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компетентности участников программы и качества проводимых мероприятий.</a:t>
            </a:r>
            <a:endParaRPr lang="ru-RU" sz="26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2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3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Усиление активности государственных и общественных организаций в сфере профилактики.</a:t>
            </a:r>
            <a:endParaRPr lang="ru-RU" sz="26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2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3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Появление системы использования знаний и навыков по первичной </a:t>
            </a:r>
            <a:r>
              <a:rPr lang="ru-RU" sz="23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наркопрофилактике</a:t>
            </a:r>
            <a:r>
              <a:rPr lang="ru-RU" sz="23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среди работников образования в работе как с учениками, так и с родителями.</a:t>
            </a:r>
            <a:endParaRPr lang="ru-RU" sz="23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2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Непосредственное участие в проекте представителей администраций областного и районного уровней приводит к </a:t>
            </a:r>
            <a:r>
              <a:rPr lang="ru-RU" sz="23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переоценке проблемы употребления </a:t>
            </a:r>
            <a:r>
              <a:rPr lang="ru-RU" sz="23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психоактивных</a:t>
            </a:r>
            <a:r>
              <a:rPr lang="ru-RU" sz="23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веществ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их повседневной практике: начинают проводиться мероприятия не только по выявлению лиц, употребляющих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психоактивные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вещества, но и по научно-обоснованному планированию профилактической (предупредительной) работы посредством развития спорта, занятости, повышения уровня культуры населения.  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68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2234" y="283822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Награды: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5863" y="1483298"/>
            <a:ext cx="4939645" cy="4983489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2007 году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ГАУЗ «ООКНД» стал победителем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 среди общественных объединений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лучшую программу в сфере профилактики наркомании и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наркопреступности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Голос сердца»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УФСКН России.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2011 году ГАУЗ «ООКНД»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отмечен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дипломом лауреата Всероссийского конкурса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«Здоровье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нации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–основа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процветания России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2016 году ГАУЗ «ООКНД» отмечен дипломом лауреата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МЕЖДУНАРОДНОГО КОНКУРСА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профилактики, реабилитации и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ресоциализации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сфере охраны психического здоровья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«Осознанный выбор» 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034" y="283822"/>
            <a:ext cx="5023766" cy="33287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3898" y="3301441"/>
            <a:ext cx="4676037" cy="330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575086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1_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Основа</Template>
  <TotalTime>1203</TotalTime>
  <Words>1079</Words>
  <Application>Microsoft Office PowerPoint</Application>
  <PresentationFormat>Широкоэкранный</PresentationFormat>
  <Paragraphs>67</Paragraphs>
  <Slides>10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Corbel</vt:lpstr>
      <vt:lpstr>Symbol</vt:lpstr>
      <vt:lpstr>Times New Roman</vt:lpstr>
      <vt:lpstr>Базис</vt:lpstr>
      <vt:lpstr>1_Базис</vt:lpstr>
      <vt:lpstr>ПРОГРАММА ПОЗИТИВНОЙ ПРОФИЛАКТИКИ НАРКОМАНИИ, АЛКОГОЛИЗМА, ТАБАКОКУРЕНИЯ В ОРЕНБУРГСКОЙ ОБЛАСТИ  «МОЛОДОЕ ПОКОЛЕНИЕ ДЕЛАЕТ СВОЙ ВЫБОР!»</vt:lpstr>
      <vt:lpstr>Презентация PowerPoint</vt:lpstr>
      <vt:lpstr>Презентация PowerPoint</vt:lpstr>
      <vt:lpstr>Целевая аудитория</vt:lpstr>
      <vt:lpstr>Реализация программы</vt:lpstr>
      <vt:lpstr> Основные направления работы программы  «Молодое поколение делает свой выбор!» 1) пропаганда здорового образа жизни среди молодежи; 2) привитие навыков позитивного антинаркотического воспитания в семье и в школе; 3) потенцирование и поддержка межведомственного социального партнерства в сфере наркопрофилактики.   Каждое из направлений работы реализуется с помощью определенных методов: </vt:lpstr>
      <vt:lpstr>Презентация PowerPoint</vt:lpstr>
      <vt:lpstr>Результаты программы</vt:lpstr>
      <vt:lpstr>Награды:</vt:lpstr>
      <vt:lpstr>Реализация программы позволяет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ПОЗИТИВНОЙ ПРОФИЛАКТИКИ НАРКОМАНИИ, АЛКОГОЛИЗМА, ТАБАКОКУРЕНИЯ В ОРЕНБУРГСКОЙ ОБЛАСТИ «МОЛОДОЕ ПОКОЛЕНИЕ ДЕЛАЕТ СВОЙ ВЫБОР!».</dc:title>
  <dc:creator>Максим Куликов</dc:creator>
  <cp:lastModifiedBy>Максим Куликов</cp:lastModifiedBy>
  <cp:revision>87</cp:revision>
  <dcterms:created xsi:type="dcterms:W3CDTF">2017-07-26T05:46:11Z</dcterms:created>
  <dcterms:modified xsi:type="dcterms:W3CDTF">2018-07-30T07:36:19Z</dcterms:modified>
</cp:coreProperties>
</file>