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83" r:id="rId3"/>
    <p:sldId id="269" r:id="rId4"/>
    <p:sldId id="258" r:id="rId5"/>
    <p:sldId id="284" r:id="rId6"/>
    <p:sldId id="260" r:id="rId7"/>
    <p:sldId id="286" r:id="rId8"/>
    <p:sldId id="267" r:id="rId9"/>
    <p:sldId id="287" r:id="rId10"/>
    <p:sldId id="262" r:id="rId11"/>
    <p:sldId id="266" r:id="rId12"/>
    <p:sldId id="274" r:id="rId13"/>
  </p:sldIdLst>
  <p:sldSz cx="12192000" cy="6858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C0"/>
    <a:srgbClr val="F27327"/>
    <a:srgbClr val="FF5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3BC47-C750-4AD9-9BFC-E09F6BE279B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EDBBF25E-8A0E-4E93-BE7C-EFF9EDEC1F7B}">
      <dgm:prSet phldrT="[Текст]" phldr="1"/>
      <dgm:spPr/>
      <dgm:t>
        <a:bodyPr/>
        <a:lstStyle/>
        <a:p>
          <a:endParaRPr lang="ru-RU"/>
        </a:p>
      </dgm:t>
    </dgm:pt>
    <dgm:pt modelId="{64470219-7BCE-4227-9ACE-4B82B0870E5E}" type="sibTrans" cxnId="{7727F344-0BFD-40C5-82F4-C99E2048A4C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https://pp.userapi.com/c630318/v630318387/45a0f/a3DhiTS_-IM.jpg">
            <a:extLst>
              <a:ext uri="{FF2B5EF4-FFF2-40B4-BE49-F238E27FC236}">
                <a16:creationId xmlns:a16="http://schemas.microsoft.com/office/drawing/2014/main" id="{4E5C9CA9-F0B1-4428-92F1-00CED574FB1B}"/>
              </a:ext>
            </a:extLst>
          </dgm14:cNvPr>
        </a:ext>
      </dgm:extLst>
    </dgm:pt>
    <dgm:pt modelId="{8C08F59F-10A4-45DF-AD2C-8F4E7394D5C6}" type="parTrans" cxnId="{7727F344-0BFD-40C5-82F4-C99E2048A4CC}">
      <dgm:prSet/>
      <dgm:spPr/>
      <dgm:t>
        <a:bodyPr/>
        <a:lstStyle/>
        <a:p>
          <a:endParaRPr lang="ru-RU"/>
        </a:p>
      </dgm:t>
    </dgm:pt>
    <dgm:pt modelId="{5A429192-0CFF-4F26-A086-5DFF67387617}" type="pres">
      <dgm:prSet presAssocID="{18C3BC47-C750-4AD9-9BFC-E09F6BE279BF}" presName="Name0" presStyleCnt="0">
        <dgm:presLayoutVars>
          <dgm:chMax val="7"/>
          <dgm:chPref val="7"/>
          <dgm:dir/>
        </dgm:presLayoutVars>
      </dgm:prSet>
      <dgm:spPr/>
    </dgm:pt>
    <dgm:pt modelId="{452BB2DB-B2A1-4F35-AFBF-FCAE070BD973}" type="pres">
      <dgm:prSet presAssocID="{18C3BC47-C750-4AD9-9BFC-E09F6BE279BF}" presName="Name1" presStyleCnt="0"/>
      <dgm:spPr/>
    </dgm:pt>
    <dgm:pt modelId="{28D32F22-C718-461E-A701-1DB494A72205}" type="pres">
      <dgm:prSet presAssocID="{64470219-7BCE-4227-9ACE-4B82B0870E5E}" presName="picture_1" presStyleCnt="0"/>
      <dgm:spPr/>
    </dgm:pt>
    <dgm:pt modelId="{0501AC7A-F130-4825-ABDA-D5F6BFE960D1}" type="pres">
      <dgm:prSet presAssocID="{64470219-7BCE-4227-9ACE-4B82B0870E5E}" presName="pictureRepeatNode" presStyleLbl="alignImgPlace1" presStyleIdx="0" presStyleCnt="1" custScaleX="152805" custScaleY="141488"/>
      <dgm:spPr/>
    </dgm:pt>
    <dgm:pt modelId="{2890E1C8-BF0D-4147-A23D-94EB72F5B56E}" type="pres">
      <dgm:prSet presAssocID="{EDBBF25E-8A0E-4E93-BE7C-EFF9EDEC1F7B}" presName="text_1" presStyleLbl="node1" presStyleIdx="0" presStyleCnt="0" custFlipHor="1" custScaleX="10080" custScaleY="66182" custLinFactX="-7684" custLinFactNeighborX="-100000" custLinFactNeighborY="63481">
        <dgm:presLayoutVars>
          <dgm:bulletEnabled val="1"/>
        </dgm:presLayoutVars>
      </dgm:prSet>
      <dgm:spPr/>
    </dgm:pt>
  </dgm:ptLst>
  <dgm:cxnLst>
    <dgm:cxn modelId="{7727F344-0BFD-40C5-82F4-C99E2048A4CC}" srcId="{18C3BC47-C750-4AD9-9BFC-E09F6BE279BF}" destId="{EDBBF25E-8A0E-4E93-BE7C-EFF9EDEC1F7B}" srcOrd="0" destOrd="0" parTransId="{8C08F59F-10A4-45DF-AD2C-8F4E7394D5C6}" sibTransId="{64470219-7BCE-4227-9ACE-4B82B0870E5E}"/>
    <dgm:cxn modelId="{43D31B8C-1705-4F56-92F6-BA9E16DFEF83}" type="presOf" srcId="{64470219-7BCE-4227-9ACE-4B82B0870E5E}" destId="{0501AC7A-F130-4825-ABDA-D5F6BFE960D1}" srcOrd="0" destOrd="0" presId="urn:microsoft.com/office/officeart/2008/layout/CircularPictureCallout"/>
    <dgm:cxn modelId="{262458BF-7456-4087-95C7-DE6CC9750750}" type="presOf" srcId="{18C3BC47-C750-4AD9-9BFC-E09F6BE279BF}" destId="{5A429192-0CFF-4F26-A086-5DFF67387617}" srcOrd="0" destOrd="0" presId="urn:microsoft.com/office/officeart/2008/layout/CircularPictureCallout"/>
    <dgm:cxn modelId="{D8D18FC9-AED8-430E-B265-D490CD01D505}" type="presOf" srcId="{EDBBF25E-8A0E-4E93-BE7C-EFF9EDEC1F7B}" destId="{2890E1C8-BF0D-4147-A23D-94EB72F5B56E}" srcOrd="0" destOrd="0" presId="urn:microsoft.com/office/officeart/2008/layout/CircularPictureCallout"/>
    <dgm:cxn modelId="{27C2301B-C56F-4463-996A-4514D1347AD4}" type="presParOf" srcId="{5A429192-0CFF-4F26-A086-5DFF67387617}" destId="{452BB2DB-B2A1-4F35-AFBF-FCAE070BD973}" srcOrd="0" destOrd="0" presId="urn:microsoft.com/office/officeart/2008/layout/CircularPictureCallout"/>
    <dgm:cxn modelId="{4A99B917-55B9-49C1-97FC-B899168D4FD5}" type="presParOf" srcId="{452BB2DB-B2A1-4F35-AFBF-FCAE070BD973}" destId="{28D32F22-C718-461E-A701-1DB494A72205}" srcOrd="0" destOrd="0" presId="urn:microsoft.com/office/officeart/2008/layout/CircularPictureCallout"/>
    <dgm:cxn modelId="{A5ECECC3-08BC-4CF4-8AE8-D8FBD9A7FE2B}" type="presParOf" srcId="{28D32F22-C718-461E-A701-1DB494A72205}" destId="{0501AC7A-F130-4825-ABDA-D5F6BFE960D1}" srcOrd="0" destOrd="0" presId="urn:microsoft.com/office/officeart/2008/layout/CircularPictureCallout"/>
    <dgm:cxn modelId="{E07D56A9-3F1C-4A99-A8AC-217503483155}" type="presParOf" srcId="{452BB2DB-B2A1-4F35-AFBF-FCAE070BD973}" destId="{2890E1C8-BF0D-4147-A23D-94EB72F5B56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1AC7A-F130-4825-ABDA-D5F6BFE960D1}">
      <dsp:nvSpPr>
        <dsp:cNvPr id="0" name=""/>
        <dsp:cNvSpPr/>
      </dsp:nvSpPr>
      <dsp:spPr>
        <a:xfrm>
          <a:off x="343625" y="70920"/>
          <a:ext cx="2225135" cy="20603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0E1C8-BF0D-4147-A23D-94EB72F5B56E}">
      <dsp:nvSpPr>
        <dsp:cNvPr id="0" name=""/>
        <dsp:cNvSpPr/>
      </dsp:nvSpPr>
      <dsp:spPr>
        <a:xfrm flipH="1">
          <a:off x="405646" y="1532540"/>
          <a:ext cx="93941" cy="3180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05646" y="1532540"/>
        <a:ext cx="93941" cy="318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485601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72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3200" b="1">
                <a:solidFill>
                  <a:srgbClr val="00ABC2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186616" y="6450012"/>
            <a:ext cx="167184" cy="177801"/>
          </a:xfrm>
          <a:prstGeom prst="rect">
            <a:avLst/>
          </a:prstGeom>
        </p:spPr>
        <p:txBody>
          <a:bodyPr lIns="0" tIns="0" rIns="0" bIns="0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3344" y="477078"/>
            <a:ext cx="11035304" cy="1470025"/>
          </a:xfrm>
        </p:spPr>
        <p:txBody>
          <a:bodyPr>
            <a:noAutofit/>
          </a:bodyPr>
          <a:lstStyle>
            <a:lvl1pPr algn="l">
              <a:defRPr sz="3200" b="1" spc="-300">
                <a:solidFill>
                  <a:schemeClr val="accent3"/>
                </a:solidFill>
                <a:latin typeface="Acrom"/>
                <a:cs typeface="Acrom"/>
              </a:defRPr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730" y="2336687"/>
            <a:ext cx="3942164" cy="530715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 spc="-90">
                <a:solidFill>
                  <a:schemeClr val="tx1"/>
                </a:solidFill>
                <a:latin typeface="Acrom"/>
                <a:cs typeface="Acro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3344" y="6356351"/>
            <a:ext cx="7293056" cy="365125"/>
          </a:xfrm>
        </p:spPr>
        <p:txBody>
          <a:bodyPr/>
          <a:lstStyle>
            <a:lvl1pPr algn="l">
              <a:defRPr sz="1000" b="1" i="0" spc="-50">
                <a:solidFill>
                  <a:srgbClr val="1D9EB4"/>
                </a:solidFill>
                <a:latin typeface="Acrom"/>
                <a:cs typeface="Acrom"/>
              </a:defRPr>
            </a:lvl1pPr>
          </a:lstStyle>
          <a:p>
            <a:r>
              <a:rPr lang="en-US" dirty="0" err="1"/>
              <a:t>mosgortur.ru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0" i="0">
                <a:solidFill>
                  <a:schemeClr val="accent3"/>
                </a:solidFill>
                <a:latin typeface="Acrom"/>
                <a:cs typeface="Acrom"/>
              </a:defRPr>
            </a:lvl1pPr>
          </a:lstStyle>
          <a:p>
            <a:fld id="{72932BF0-FB94-2B42-B4A1-73559D92AF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203" y="76311"/>
            <a:ext cx="12013607" cy="6720787"/>
          </a:xfrm>
          <a:prstGeom prst="rect">
            <a:avLst/>
          </a:prstGeom>
          <a:noFill/>
          <a:ln w="155575" cap="sq" cmpd="sng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4926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3344" y="477078"/>
            <a:ext cx="11035304" cy="1470025"/>
          </a:xfrm>
        </p:spPr>
        <p:txBody>
          <a:bodyPr>
            <a:noAutofit/>
          </a:bodyPr>
          <a:lstStyle>
            <a:lvl1pPr algn="l">
              <a:defRPr sz="3200" b="1" spc="-300">
                <a:solidFill>
                  <a:schemeClr val="accent1"/>
                </a:solidFill>
                <a:latin typeface="Acrom"/>
                <a:cs typeface="Acrom"/>
              </a:defRPr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730" y="2336687"/>
            <a:ext cx="3942164" cy="530715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 spc="-90">
                <a:solidFill>
                  <a:schemeClr val="tx1"/>
                </a:solidFill>
                <a:latin typeface="Acrom"/>
                <a:cs typeface="Acro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subtitle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3344" y="6356351"/>
            <a:ext cx="7293056" cy="365125"/>
          </a:xfrm>
        </p:spPr>
        <p:txBody>
          <a:bodyPr/>
          <a:lstStyle>
            <a:lvl1pPr algn="l">
              <a:defRPr sz="1000" b="1" i="0" spc="-50">
                <a:solidFill>
                  <a:srgbClr val="4A60A6"/>
                </a:solidFill>
                <a:latin typeface="Acrom"/>
                <a:cs typeface="Acrom"/>
              </a:defRPr>
            </a:lvl1pPr>
          </a:lstStyle>
          <a:p>
            <a:r>
              <a:rPr lang="en-US"/>
              <a:t>mosgortur.ru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0" i="0">
                <a:solidFill>
                  <a:srgbClr val="4A60A6"/>
                </a:solidFill>
                <a:latin typeface="Acrom"/>
                <a:cs typeface="Acrom"/>
              </a:defRPr>
            </a:lvl1pPr>
          </a:lstStyle>
          <a:p>
            <a:fld id="{72932BF0-FB94-2B42-B4A1-73559D92AF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203" y="76311"/>
            <a:ext cx="12013607" cy="6720787"/>
          </a:xfrm>
          <a:prstGeom prst="rect">
            <a:avLst/>
          </a:prstGeom>
          <a:noFill/>
          <a:ln w="155575" cap="sq" cmpd="sng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01236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3344" y="477078"/>
            <a:ext cx="11035304" cy="1470025"/>
          </a:xfrm>
        </p:spPr>
        <p:txBody>
          <a:bodyPr>
            <a:noAutofit/>
          </a:bodyPr>
          <a:lstStyle>
            <a:lvl1pPr algn="l">
              <a:defRPr sz="3200" b="1" spc="-300">
                <a:solidFill>
                  <a:schemeClr val="accent2"/>
                </a:solidFill>
                <a:latin typeface="Acrom"/>
                <a:cs typeface="Acrom"/>
              </a:defRPr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730" y="2336687"/>
            <a:ext cx="3942164" cy="530715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 spc="-90">
                <a:solidFill>
                  <a:schemeClr val="tx1"/>
                </a:solidFill>
                <a:latin typeface="Acrom"/>
                <a:cs typeface="Acro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subtitle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3344" y="6356351"/>
            <a:ext cx="7293056" cy="365125"/>
          </a:xfrm>
        </p:spPr>
        <p:txBody>
          <a:bodyPr/>
          <a:lstStyle>
            <a:lvl1pPr algn="l">
              <a:defRPr sz="1000" b="1" i="0" spc="-50">
                <a:solidFill>
                  <a:srgbClr val="EA6234"/>
                </a:solidFill>
                <a:latin typeface="Acrom"/>
                <a:cs typeface="Acrom"/>
              </a:defRPr>
            </a:lvl1pPr>
          </a:lstStyle>
          <a:p>
            <a:r>
              <a:rPr lang="en-US"/>
              <a:t>mosgortur.ru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0" i="0">
                <a:solidFill>
                  <a:srgbClr val="EA6234"/>
                </a:solidFill>
                <a:latin typeface="Acrom"/>
                <a:cs typeface="Acrom"/>
              </a:defRPr>
            </a:lvl1pPr>
          </a:lstStyle>
          <a:p>
            <a:fld id="{72932BF0-FB94-2B42-B4A1-73559D92AF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203" y="76311"/>
            <a:ext cx="12013607" cy="6720787"/>
          </a:xfrm>
          <a:prstGeom prst="rect">
            <a:avLst/>
          </a:prstGeom>
          <a:noFill/>
          <a:ln w="155575" cap="sq" cmpd="sng">
            <a:solidFill>
              <a:schemeClr val="accent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1422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46912"/>
            <a:ext cx="2844800" cy="365125"/>
          </a:xfrm>
          <a:prstGeom prst="rect">
            <a:avLst/>
          </a:prstGeom>
        </p:spPr>
        <p:txBody>
          <a:bodyPr/>
          <a:lstStyle/>
          <a:p>
            <a:fld id="{EFFD5C68-0E95-0D45-9B0D-6F5A54DAB583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2BF0-FB94-2B42-B4A1-73559D92A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79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06901"/>
            <a:ext cx="107166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906713"/>
            <a:ext cx="107166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mosgortur.ru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2BF0-FB94-2B42-B4A1-73559D92AF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5203" y="76311"/>
            <a:ext cx="12013607" cy="6720787"/>
          </a:xfrm>
          <a:prstGeom prst="rect">
            <a:avLst/>
          </a:prstGeom>
          <a:noFill/>
          <a:ln w="155575" cap="sq" cmpd="sng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25432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Mosgortur.ru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2BF0-FB94-2B42-B4A1-73559D92AF10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/>
          </p:nvPr>
        </p:nvGraphicFramePr>
        <p:xfrm>
          <a:off x="609600" y="1597440"/>
          <a:ext cx="10972800" cy="450491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0982"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262626"/>
                          </a:solidFill>
                          <a:latin typeface="Acrom Medium"/>
                          <a:cs typeface="Acrom Medium"/>
                        </a:rPr>
                        <a:t>bhhh</a:t>
                      </a:r>
                      <a:endParaRPr lang="en-US" b="0" i="0" dirty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982"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982">
                <a:tc>
                  <a:txBody>
                    <a:bodyPr/>
                    <a:lstStyle/>
                    <a:p>
                      <a:endParaRPr lang="en-US" b="0" i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982">
                <a:tc>
                  <a:txBody>
                    <a:bodyPr/>
                    <a:lstStyle/>
                    <a:p>
                      <a:endParaRPr lang="en-US" b="0" i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982">
                <a:tc>
                  <a:txBody>
                    <a:bodyPr/>
                    <a:lstStyle/>
                    <a:p>
                      <a:endParaRPr lang="en-US" b="0" i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262626"/>
                        </a:solidFill>
                        <a:latin typeface="Acrom Medium"/>
                        <a:cs typeface="Acrom Medium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457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188258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2BF0-FB94-2B42-B4A1-73559D92A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mosgortur.ru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932BF0-FB94-2B42-B4A1-73559D92AF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6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-50">
                <a:solidFill>
                  <a:srgbClr val="1D9EB4"/>
                </a:solidFill>
                <a:latin typeface="Acrom"/>
                <a:cs typeface="Acrom"/>
              </a:defRPr>
            </a:lvl1pPr>
          </a:lstStyle>
          <a:p>
            <a:r>
              <a:rPr lang="en-US"/>
              <a:t>mosgortur.ru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D9EB4"/>
                </a:solidFill>
                <a:latin typeface="Acrom"/>
                <a:cs typeface="Acrom"/>
              </a:defRPr>
            </a:lvl1pPr>
          </a:lstStyle>
          <a:p>
            <a:fld id="{72932BF0-FB94-2B42-B4A1-73559D92AF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203" y="76311"/>
            <a:ext cx="12013607" cy="6720787"/>
          </a:xfrm>
          <a:prstGeom prst="rect">
            <a:avLst/>
          </a:prstGeom>
          <a:noFill/>
          <a:ln w="155575" cap="sq" cmpd="sng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792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spc="-150">
          <a:solidFill>
            <a:schemeClr val="accent3"/>
          </a:solidFill>
          <a:latin typeface="Acrom"/>
          <a:ea typeface="+mj-ea"/>
          <a:cs typeface="Acro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 spc="-110">
          <a:solidFill>
            <a:schemeClr val="tx1"/>
          </a:solidFill>
          <a:latin typeface="Acrom"/>
          <a:ea typeface="+mn-ea"/>
          <a:cs typeface="Acrom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 spc="-110">
          <a:solidFill>
            <a:schemeClr val="tx1"/>
          </a:solidFill>
          <a:latin typeface="Acrom"/>
          <a:ea typeface="+mn-ea"/>
          <a:cs typeface="Acro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 spc="-110">
          <a:solidFill>
            <a:schemeClr val="tx1"/>
          </a:solidFill>
          <a:latin typeface="Acrom"/>
          <a:ea typeface="+mn-ea"/>
          <a:cs typeface="Acro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 spc="-110">
          <a:solidFill>
            <a:schemeClr val="tx1"/>
          </a:solidFill>
          <a:latin typeface="Acrom"/>
          <a:ea typeface="+mn-ea"/>
          <a:cs typeface="Acro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 spc="-110">
          <a:solidFill>
            <a:schemeClr val="tx1"/>
          </a:solidFill>
          <a:latin typeface="Acrom"/>
          <a:ea typeface="+mn-ea"/>
          <a:cs typeface="Acro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6C27B2-AFCE-470F-B8D4-2339E77DD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" y="-942109"/>
            <a:ext cx="12200382" cy="8135177"/>
          </a:xfrm>
          <a:prstGeom prst="rect">
            <a:avLst/>
          </a:prstGeom>
        </p:spPr>
      </p:pic>
      <p:sp>
        <p:nvSpPr>
          <p:cNvPr id="121" name="Прямоугольник 4"/>
          <p:cNvSpPr/>
          <p:nvPr/>
        </p:nvSpPr>
        <p:spPr>
          <a:xfrm>
            <a:off x="-8382" y="5229226"/>
            <a:ext cx="12200382" cy="196384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AAC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2" name="Прямоугольник 1"/>
          <p:cNvSpPr txBox="1"/>
          <p:nvPr/>
        </p:nvSpPr>
        <p:spPr>
          <a:xfrm>
            <a:off x="3169793" y="5497524"/>
            <a:ext cx="557139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00AAC0"/>
                </a:solidFill>
                <a:latin typeface="Acrom Bold"/>
                <a:ea typeface="Acrom Bold"/>
                <a:cs typeface="Acrom Bold"/>
                <a:sym typeface="Acrom Bold"/>
              </a:defRPr>
            </a:pP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27327"/>
                </a:solidFill>
                <a:effectLst/>
                <a:uLnTx/>
                <a:uFillTx/>
                <a:latin typeface="Acrom Bold"/>
                <a:sym typeface="Acrom Bold"/>
              </a:rPr>
              <a:t>ВОЛОНТЁР В МУЗЕЕ</a:t>
            </a:r>
          </a:p>
        </p:txBody>
      </p:sp>
      <p:sp>
        <p:nvSpPr>
          <p:cNvPr id="124" name="TextBox 10"/>
          <p:cNvSpPr txBox="1"/>
          <p:nvPr/>
        </p:nvSpPr>
        <p:spPr>
          <a:xfrm>
            <a:off x="3169793" y="6154316"/>
            <a:ext cx="902220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Про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ект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 ГАУК «МОСГОРТУР»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по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подготовке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музейных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волонт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ё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ров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D48856-F975-4048-B172-52DFFD5EC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1" y="5572004"/>
            <a:ext cx="2673101" cy="9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622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F086EE3-1287-43EC-AD58-1CAAF07271FE}"/>
              </a:ext>
            </a:extLst>
          </p:cNvPr>
          <p:cNvSpPr/>
          <p:nvPr/>
        </p:nvSpPr>
        <p:spPr>
          <a:xfrm>
            <a:off x="785091" y="488434"/>
            <a:ext cx="8285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0"/>
            <a:r>
              <a:rPr lang="ru-RU" sz="4000" spc="-136" dirty="0">
                <a:solidFill>
                  <a:srgbClr val="F37043"/>
                </a:solidFill>
                <a:latin typeface="Acrom Bold"/>
                <a:ea typeface="+mj-ea"/>
              </a:rPr>
              <a:t>РЕЗУЛЬТАТЫ ПРОЕКТА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8470FCD-8DF3-42F1-A97B-33A511051865}"/>
              </a:ext>
            </a:extLst>
          </p:cNvPr>
          <p:cNvSpPr/>
          <p:nvPr/>
        </p:nvSpPr>
        <p:spPr>
          <a:xfrm>
            <a:off x="918689" y="1245729"/>
            <a:ext cx="3908442" cy="369332"/>
          </a:xfrm>
          <a:prstGeom prst="rect">
            <a:avLst/>
          </a:prstGeom>
          <a:solidFill>
            <a:srgbClr val="00AAC0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crom Bold" panose="00000800000000000000" pitchFamily="50" charset="-52"/>
              </a:rPr>
              <a:t>ПЕРВЫЙ НАБОР ВОЛОНТЕРОВ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3ADBEF8-074C-4466-BEE8-5A2B9302C3FC}"/>
              </a:ext>
            </a:extLst>
          </p:cNvPr>
          <p:cNvSpPr/>
          <p:nvPr/>
        </p:nvSpPr>
        <p:spPr>
          <a:xfrm>
            <a:off x="3308685" y="2431157"/>
            <a:ext cx="1006004" cy="915812"/>
          </a:xfrm>
          <a:prstGeom prst="ellipse">
            <a:avLst/>
          </a:prstGeom>
          <a:solidFill>
            <a:srgbClr val="00AAC0"/>
          </a:solidFill>
          <a:ln w="57150">
            <a:solidFill>
              <a:srgbClr val="00A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crom Bold" panose="00000800000000000000" pitchFamily="50" charset="-52"/>
              </a:rPr>
              <a:t>50</a:t>
            </a:r>
            <a:r>
              <a:rPr lang="ru-RU" sz="1600" dirty="0">
                <a:solidFill>
                  <a:schemeClr val="bg1"/>
                </a:solidFill>
                <a:latin typeface="Acrom" panose="00000500000000000000" pitchFamily="50" charset="-52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EDA884-6BEE-418A-A82D-0361013C26DD}"/>
              </a:ext>
            </a:extLst>
          </p:cNvPr>
          <p:cNvSpPr txBox="1"/>
          <p:nvPr/>
        </p:nvSpPr>
        <p:spPr>
          <a:xfrm>
            <a:off x="2749874" y="1841293"/>
            <a:ext cx="211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crom" panose="00000500000000000000" pitchFamily="50" charset="-52"/>
              </a:rPr>
              <a:t>Пришло на первое занятие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48D023-8EB9-42DB-AA1C-BF5A8EECA88E}"/>
              </a:ext>
            </a:extLst>
          </p:cNvPr>
          <p:cNvSpPr txBox="1"/>
          <p:nvPr/>
        </p:nvSpPr>
        <p:spPr>
          <a:xfrm>
            <a:off x="4904373" y="1753515"/>
            <a:ext cx="2402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crom" panose="00000500000000000000" pitchFamily="50" charset="-52"/>
              </a:rPr>
              <a:t>Получили сертификаты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6C07CBD-F74C-47BB-B9D5-A648D4BFCAA8}"/>
              </a:ext>
            </a:extLst>
          </p:cNvPr>
          <p:cNvSpPr/>
          <p:nvPr/>
        </p:nvSpPr>
        <p:spPr>
          <a:xfrm>
            <a:off x="5757331" y="2431157"/>
            <a:ext cx="908324" cy="926750"/>
          </a:xfrm>
          <a:prstGeom prst="ellipse">
            <a:avLst/>
          </a:prstGeom>
          <a:solidFill>
            <a:srgbClr val="00AAC0"/>
          </a:solidFill>
          <a:ln w="57150">
            <a:solidFill>
              <a:srgbClr val="00A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crom Bold" panose="00000800000000000000" pitchFamily="50" charset="-52"/>
              </a:rPr>
              <a:t>25</a:t>
            </a:r>
            <a:r>
              <a:rPr lang="ru-RU" sz="1600" dirty="0">
                <a:solidFill>
                  <a:schemeClr val="bg1"/>
                </a:solidFill>
                <a:latin typeface="Acrom" panose="00000500000000000000" pitchFamily="50" charset="-52"/>
              </a:rPr>
              <a:t> 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28D0C8DC-1F64-4604-B0B2-AB3F324E507C}"/>
              </a:ext>
            </a:extLst>
          </p:cNvPr>
          <p:cNvSpPr/>
          <p:nvPr/>
        </p:nvSpPr>
        <p:spPr>
          <a:xfrm>
            <a:off x="4730300" y="2806560"/>
            <a:ext cx="713707" cy="211314"/>
          </a:xfrm>
          <a:prstGeom prst="rightArrow">
            <a:avLst/>
          </a:prstGeom>
          <a:solidFill>
            <a:srgbClr val="00AA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AC0"/>
              </a:solidFill>
              <a:highlight>
                <a:srgbClr val="00AAC0"/>
              </a:highlight>
            </a:endParaRP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82B66CC7-B439-42F7-A3CD-0F2ABC2C81A7}"/>
              </a:ext>
            </a:extLst>
          </p:cNvPr>
          <p:cNvSpPr/>
          <p:nvPr/>
        </p:nvSpPr>
        <p:spPr>
          <a:xfrm>
            <a:off x="2212749" y="2806560"/>
            <a:ext cx="713707" cy="211314"/>
          </a:xfrm>
          <a:prstGeom prst="rightArrow">
            <a:avLst/>
          </a:prstGeom>
          <a:solidFill>
            <a:srgbClr val="00AA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AC0"/>
              </a:solidFill>
              <a:highlight>
                <a:srgbClr val="00AAC0"/>
              </a:highligh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CDC655-D4F2-428C-9983-6CFABE666959}"/>
              </a:ext>
            </a:extLst>
          </p:cNvPr>
          <p:cNvSpPr txBox="1"/>
          <p:nvPr/>
        </p:nvSpPr>
        <p:spPr>
          <a:xfrm>
            <a:off x="361496" y="1932761"/>
            <a:ext cx="211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crom" panose="00000500000000000000" pitchFamily="50" charset="-52"/>
              </a:rPr>
              <a:t>Записалось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804BEDD-F530-4467-8411-4CCC1B5E0D86}"/>
              </a:ext>
            </a:extLst>
          </p:cNvPr>
          <p:cNvGrpSpPr/>
          <p:nvPr/>
        </p:nvGrpSpPr>
        <p:grpSpPr>
          <a:xfrm>
            <a:off x="918688" y="2417943"/>
            <a:ext cx="1318768" cy="926750"/>
            <a:chOff x="918688" y="2417943"/>
            <a:chExt cx="1318768" cy="926750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14CB5F05-CF50-44F5-BC70-0FA6F1829DD7}"/>
                </a:ext>
              </a:extLst>
            </p:cNvPr>
            <p:cNvSpPr/>
            <p:nvPr/>
          </p:nvSpPr>
          <p:spPr>
            <a:xfrm>
              <a:off x="918688" y="2417943"/>
              <a:ext cx="1000745" cy="926750"/>
            </a:xfrm>
            <a:prstGeom prst="ellipse">
              <a:avLst/>
            </a:prstGeom>
            <a:solidFill>
              <a:srgbClr val="00AAC0"/>
            </a:solidFill>
            <a:ln w="57150">
              <a:solidFill>
                <a:srgbClr val="00AA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Acrom" panose="00000500000000000000" pitchFamily="50" charset="-52"/>
                </a:rPr>
                <a:t>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87A91C-D2EE-4063-8334-592044362748}"/>
                </a:ext>
              </a:extLst>
            </p:cNvPr>
            <p:cNvSpPr txBox="1"/>
            <p:nvPr/>
          </p:nvSpPr>
          <p:spPr>
            <a:xfrm>
              <a:off x="944009" y="2615534"/>
              <a:ext cx="129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Acrom Bold" panose="00000800000000000000" pitchFamily="50" charset="-52"/>
                </a:rPr>
                <a:t>100</a:t>
              </a:r>
            </a:p>
          </p:txBody>
        </p: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4565FC0-E2C0-4033-84FC-57B2AF58060F}"/>
              </a:ext>
            </a:extLst>
          </p:cNvPr>
          <p:cNvSpPr/>
          <p:nvPr/>
        </p:nvSpPr>
        <p:spPr>
          <a:xfrm>
            <a:off x="918688" y="3767416"/>
            <a:ext cx="2137124" cy="369332"/>
          </a:xfrm>
          <a:prstGeom prst="rect">
            <a:avLst/>
          </a:prstGeom>
          <a:solidFill>
            <a:srgbClr val="00AAC0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crom Bold" panose="00000800000000000000" pitchFamily="50" charset="-52"/>
              </a:rPr>
              <a:t>ВТОРОЙ НАБОР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9C2AC279-52F2-4D41-BA84-9C48C67A7ADA}"/>
              </a:ext>
            </a:extLst>
          </p:cNvPr>
          <p:cNvSpPr/>
          <p:nvPr/>
        </p:nvSpPr>
        <p:spPr>
          <a:xfrm>
            <a:off x="3334006" y="4504772"/>
            <a:ext cx="1006004" cy="915812"/>
          </a:xfrm>
          <a:prstGeom prst="ellipse">
            <a:avLst/>
          </a:prstGeom>
          <a:solidFill>
            <a:srgbClr val="00AAC0"/>
          </a:solidFill>
          <a:ln w="57150">
            <a:solidFill>
              <a:srgbClr val="00A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crom Bold" panose="00000800000000000000" pitchFamily="50" charset="-52"/>
              </a:rPr>
              <a:t>52</a:t>
            </a:r>
            <a:r>
              <a:rPr lang="ru-RU" sz="1600" dirty="0">
                <a:solidFill>
                  <a:schemeClr val="bg1"/>
                </a:solidFill>
                <a:latin typeface="Acrom" panose="00000500000000000000" pitchFamily="50" charset="-52"/>
              </a:rPr>
              <a:t> 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999E410-4752-49CB-8EFD-85AF6A56B356}"/>
              </a:ext>
            </a:extLst>
          </p:cNvPr>
          <p:cNvSpPr/>
          <p:nvPr/>
        </p:nvSpPr>
        <p:spPr>
          <a:xfrm>
            <a:off x="5782652" y="4504772"/>
            <a:ext cx="908324" cy="926750"/>
          </a:xfrm>
          <a:prstGeom prst="ellipse">
            <a:avLst/>
          </a:prstGeom>
          <a:solidFill>
            <a:srgbClr val="00AAC0"/>
          </a:solidFill>
          <a:ln w="57150">
            <a:solidFill>
              <a:srgbClr val="00A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crom Bold" panose="00000800000000000000" pitchFamily="50" charset="-52"/>
              </a:rPr>
              <a:t>36</a:t>
            </a:r>
            <a:r>
              <a:rPr lang="ru-RU" sz="1600" dirty="0">
                <a:solidFill>
                  <a:schemeClr val="bg1"/>
                </a:solidFill>
                <a:latin typeface="Acrom" panose="00000500000000000000" pitchFamily="50" charset="-52"/>
              </a:rPr>
              <a:t> </a:t>
            </a:r>
          </a:p>
        </p:txBody>
      </p:sp>
      <p:sp>
        <p:nvSpPr>
          <p:cNvPr id="44" name="Стрелка: вправо 43">
            <a:extLst>
              <a:ext uri="{FF2B5EF4-FFF2-40B4-BE49-F238E27FC236}">
                <a16:creationId xmlns:a16="http://schemas.microsoft.com/office/drawing/2014/main" id="{6A622881-7B56-41CE-8766-B679CDD028E2}"/>
              </a:ext>
            </a:extLst>
          </p:cNvPr>
          <p:cNvSpPr/>
          <p:nvPr/>
        </p:nvSpPr>
        <p:spPr>
          <a:xfrm>
            <a:off x="4755621" y="4880175"/>
            <a:ext cx="713707" cy="211314"/>
          </a:xfrm>
          <a:prstGeom prst="rightArrow">
            <a:avLst/>
          </a:prstGeom>
          <a:solidFill>
            <a:srgbClr val="00AA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AC0"/>
              </a:solidFill>
              <a:highlight>
                <a:srgbClr val="00AAC0"/>
              </a:highlight>
            </a:endParaRPr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2A088068-DFB1-46C2-95B0-239B26134B94}"/>
              </a:ext>
            </a:extLst>
          </p:cNvPr>
          <p:cNvSpPr/>
          <p:nvPr/>
        </p:nvSpPr>
        <p:spPr>
          <a:xfrm>
            <a:off x="2238070" y="4880175"/>
            <a:ext cx="713707" cy="211314"/>
          </a:xfrm>
          <a:prstGeom prst="rightArrow">
            <a:avLst/>
          </a:prstGeom>
          <a:solidFill>
            <a:srgbClr val="00AA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AAC0"/>
              </a:solidFill>
              <a:highlight>
                <a:srgbClr val="00AAC0"/>
              </a:highlight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822790ED-4CE7-44A4-BC10-3402A48E6B27}"/>
              </a:ext>
            </a:extLst>
          </p:cNvPr>
          <p:cNvGrpSpPr/>
          <p:nvPr/>
        </p:nvGrpSpPr>
        <p:grpSpPr>
          <a:xfrm>
            <a:off x="944009" y="4491558"/>
            <a:ext cx="1318768" cy="926750"/>
            <a:chOff x="918688" y="2417943"/>
            <a:chExt cx="1318768" cy="926750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4BB37089-704C-4DA8-BA4A-8D62FB5F047A}"/>
                </a:ext>
              </a:extLst>
            </p:cNvPr>
            <p:cNvSpPr/>
            <p:nvPr/>
          </p:nvSpPr>
          <p:spPr>
            <a:xfrm>
              <a:off x="918688" y="2417943"/>
              <a:ext cx="1000745" cy="926750"/>
            </a:xfrm>
            <a:prstGeom prst="ellipse">
              <a:avLst/>
            </a:prstGeom>
            <a:solidFill>
              <a:srgbClr val="00AAC0"/>
            </a:solidFill>
            <a:ln w="57150">
              <a:solidFill>
                <a:srgbClr val="00AA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Acrom" panose="00000500000000000000" pitchFamily="50" charset="-52"/>
                </a:rPr>
                <a:t>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0C96FB-DC87-4220-A7A7-A451D981BE03}"/>
                </a:ext>
              </a:extLst>
            </p:cNvPr>
            <p:cNvSpPr txBox="1"/>
            <p:nvPr/>
          </p:nvSpPr>
          <p:spPr>
            <a:xfrm>
              <a:off x="944009" y="2615534"/>
              <a:ext cx="129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bg1"/>
                  </a:solidFill>
                  <a:latin typeface="Acrom Bold" panose="00000800000000000000" pitchFamily="50" charset="-52"/>
                </a:rPr>
                <a:t>120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A63100D-5824-4CE0-A443-BBB569C45FCB}"/>
              </a:ext>
            </a:extLst>
          </p:cNvPr>
          <p:cNvSpPr txBox="1"/>
          <p:nvPr/>
        </p:nvSpPr>
        <p:spPr>
          <a:xfrm>
            <a:off x="8184274" y="1796020"/>
            <a:ext cx="3038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3600" b="1" dirty="0">
                <a:solidFill>
                  <a:srgbClr val="00AAC0"/>
                </a:solidFill>
                <a:latin typeface="Acrom" panose="00000500000000000000" pitchFamily="50" charset="-52"/>
              </a:rPr>
              <a:t>7 </a:t>
            </a:r>
            <a:r>
              <a:rPr lang="ru-RU" b="1" dirty="0">
                <a:latin typeface="Acrom" panose="00000500000000000000" pitchFamily="50" charset="-52"/>
              </a:rPr>
              <a:t>занятий 	</a:t>
            </a:r>
          </a:p>
          <a:p>
            <a:pPr lvl="0" algn="just"/>
            <a:r>
              <a:rPr lang="ru-RU" sz="3600" b="1" dirty="0">
                <a:solidFill>
                  <a:srgbClr val="00AAC0"/>
                </a:solidFill>
                <a:latin typeface="Acrom" panose="00000500000000000000" pitchFamily="50" charset="-52"/>
              </a:rPr>
              <a:t>16 </a:t>
            </a:r>
            <a:r>
              <a:rPr lang="ru-RU" b="1" dirty="0">
                <a:latin typeface="Acrom" panose="00000500000000000000" pitchFamily="50" charset="-52"/>
              </a:rPr>
              <a:t>часов</a:t>
            </a:r>
          </a:p>
          <a:p>
            <a:pPr lvl="0" algn="just"/>
            <a:r>
              <a:rPr lang="ru-RU" sz="3600" b="1" dirty="0">
                <a:solidFill>
                  <a:srgbClr val="00AAC0"/>
                </a:solidFill>
                <a:latin typeface="Acrom" panose="00000500000000000000" pitchFamily="50" charset="-52"/>
              </a:rPr>
              <a:t>5 </a:t>
            </a:r>
            <a:r>
              <a:rPr lang="ru-RU" b="1" dirty="0">
                <a:latin typeface="Acrom" panose="00000500000000000000" pitchFamily="50" charset="-52"/>
              </a:rPr>
              <a:t>музеев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7C8F68-E820-4464-BF9C-08D2E0059F3F}"/>
              </a:ext>
            </a:extLst>
          </p:cNvPr>
          <p:cNvSpPr txBox="1"/>
          <p:nvPr/>
        </p:nvSpPr>
        <p:spPr>
          <a:xfrm>
            <a:off x="8235041" y="4108669"/>
            <a:ext cx="3038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3600" b="1" dirty="0">
                <a:solidFill>
                  <a:srgbClr val="00AAC0"/>
                </a:solidFill>
                <a:latin typeface="Acrom" panose="00000500000000000000" pitchFamily="50" charset="-52"/>
              </a:rPr>
              <a:t>9 </a:t>
            </a:r>
            <a:r>
              <a:rPr lang="ru-RU" b="1" dirty="0">
                <a:latin typeface="Acrom" panose="00000500000000000000" pitchFamily="50" charset="-52"/>
              </a:rPr>
              <a:t>занятий 	</a:t>
            </a:r>
          </a:p>
          <a:p>
            <a:pPr lvl="0" algn="just"/>
            <a:r>
              <a:rPr lang="ru-RU" sz="3600" b="1" dirty="0">
                <a:solidFill>
                  <a:srgbClr val="00AAC0"/>
                </a:solidFill>
                <a:latin typeface="Acrom" panose="00000500000000000000" pitchFamily="50" charset="-52"/>
              </a:rPr>
              <a:t>18 </a:t>
            </a:r>
            <a:r>
              <a:rPr lang="ru-RU" b="1" dirty="0">
                <a:latin typeface="Acrom" panose="00000500000000000000" pitchFamily="50" charset="-52"/>
              </a:rPr>
              <a:t>часов</a:t>
            </a:r>
          </a:p>
          <a:p>
            <a:pPr lvl="0" algn="just"/>
            <a:r>
              <a:rPr lang="ru-RU" sz="3600" b="1" dirty="0">
                <a:solidFill>
                  <a:srgbClr val="00AAC0"/>
                </a:solidFill>
                <a:latin typeface="Acrom" panose="00000500000000000000" pitchFamily="50" charset="-52"/>
              </a:rPr>
              <a:t>8 </a:t>
            </a:r>
            <a:r>
              <a:rPr lang="ru-RU" b="1" dirty="0">
                <a:latin typeface="Acrom" panose="00000500000000000000" pitchFamily="50" charset="-52"/>
              </a:rPr>
              <a:t>музеев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152" y="66847"/>
            <a:ext cx="12042647" cy="6730251"/>
          </a:xfrm>
          <a:prstGeom prst="rect">
            <a:avLst/>
          </a:prstGeom>
          <a:solidFill>
            <a:schemeClr val="accent3"/>
          </a:solidFill>
          <a:ln w="155575" cap="sq" cmpd="sng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 kern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78047" y="5948771"/>
            <a:ext cx="1177429" cy="378022"/>
          </a:xfrm>
        </p:spPr>
        <p:txBody>
          <a:bodyPr>
            <a:normAutofit/>
          </a:bodyPr>
          <a:lstStyle/>
          <a:p>
            <a:r>
              <a:rPr lang="en-US" sz="1200" spc="0" dirty="0">
                <a:solidFill>
                  <a:srgbClr val="FFFFFF"/>
                </a:solidFill>
              </a:rPr>
              <a:t>/</a:t>
            </a:r>
            <a:r>
              <a:rPr lang="en-US" sz="1200" spc="0" dirty="0" err="1">
                <a:solidFill>
                  <a:srgbClr val="FFFFFF"/>
                </a:solidFill>
              </a:rPr>
              <a:t>mosgortur</a:t>
            </a:r>
            <a:endParaRPr lang="ru-RU" sz="1200" spc="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27586" y="4376510"/>
            <a:ext cx="396457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625" y="6024471"/>
            <a:ext cx="154747" cy="154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518" y="6024471"/>
            <a:ext cx="154747" cy="154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732" y="6024471"/>
            <a:ext cx="154747" cy="154747"/>
          </a:xfrm>
          <a:prstGeom prst="rect">
            <a:avLst/>
          </a:prstGeom>
        </p:spPr>
      </p:pic>
      <p:sp>
        <p:nvSpPr>
          <p:cNvPr id="9" name="Subtitle 3"/>
          <p:cNvSpPr txBox="1">
            <a:spLocks/>
          </p:cNvSpPr>
          <p:nvPr/>
        </p:nvSpPr>
        <p:spPr>
          <a:xfrm>
            <a:off x="4178046" y="4459149"/>
            <a:ext cx="3835908" cy="1159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 spc="-90">
                <a:solidFill>
                  <a:schemeClr val="tx1"/>
                </a:solidFill>
                <a:latin typeface="Acrom"/>
                <a:ea typeface="+mn-ea"/>
                <a:cs typeface="Acrom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FFFFFF"/>
                </a:solidFill>
                <a:latin typeface="Acrom Light"/>
                <a:cs typeface="Acrom Light"/>
              </a:rPr>
              <a:t>Зубенко Григорий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rgbClr val="FFFFFF"/>
                </a:solidFill>
                <a:latin typeface="Acrom Light"/>
                <a:cs typeface="Acrom Light"/>
              </a:rPr>
              <a:t>Email: gzubenko@mosgortur.ru</a:t>
            </a:r>
          </a:p>
          <a:p>
            <a:pPr algn="ctr"/>
            <a:r>
              <a:rPr lang="en-US" sz="1200" dirty="0" err="1">
                <a:solidFill>
                  <a:srgbClr val="FFFFFF"/>
                </a:solidFill>
                <a:latin typeface="Acrom Light"/>
                <a:cs typeface="Acrom Light"/>
              </a:rPr>
              <a:t>Т</a:t>
            </a:r>
            <a:r>
              <a:rPr lang="ru-RU" sz="1200" dirty="0" err="1">
                <a:solidFill>
                  <a:srgbClr val="FFFFFF"/>
                </a:solidFill>
                <a:latin typeface="Acrom Light"/>
                <a:cs typeface="Acrom Light"/>
              </a:rPr>
              <a:t>елефон</a:t>
            </a:r>
            <a:r>
              <a:rPr lang="ru-RU" sz="1200" dirty="0">
                <a:solidFill>
                  <a:srgbClr val="FFFFFF"/>
                </a:solidFill>
                <a:latin typeface="Acrom Light"/>
                <a:cs typeface="Acrom Light"/>
              </a:rPr>
              <a:t>: +7 9</a:t>
            </a:r>
            <a:r>
              <a:rPr lang="en-US" sz="1200" dirty="0">
                <a:solidFill>
                  <a:srgbClr val="FFFFFF"/>
                </a:solidFill>
                <a:latin typeface="Acrom Light"/>
                <a:cs typeface="Acrom Light"/>
              </a:rPr>
              <a:t>25</a:t>
            </a:r>
            <a:r>
              <a:rPr lang="ru-RU" sz="1200" dirty="0">
                <a:solidFill>
                  <a:srgbClr val="FFFFFF"/>
                </a:solidFill>
                <a:latin typeface="Acrom Light"/>
                <a:cs typeface="Acrom Light"/>
              </a:rPr>
              <a:t> 5</a:t>
            </a:r>
            <a:r>
              <a:rPr lang="en-US" sz="1200" dirty="0">
                <a:solidFill>
                  <a:srgbClr val="FFFFFF"/>
                </a:solidFill>
                <a:latin typeface="Acrom Light"/>
                <a:cs typeface="Acrom Light"/>
              </a:rPr>
              <a:t>00</a:t>
            </a:r>
            <a:r>
              <a:rPr lang="ru-RU" sz="1200" dirty="0">
                <a:solidFill>
                  <a:srgbClr val="FFFFFF"/>
                </a:solidFill>
                <a:latin typeface="Acrom Light"/>
                <a:cs typeface="Acrom Light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crom Light"/>
                <a:cs typeface="Acrom Light"/>
              </a:rPr>
              <a:t>03</a:t>
            </a:r>
            <a:r>
              <a:rPr lang="ru-RU" sz="1200" dirty="0">
                <a:solidFill>
                  <a:srgbClr val="FFFFFF"/>
                </a:solidFill>
                <a:latin typeface="Acrom Light"/>
                <a:cs typeface="Acrom Light"/>
              </a:rPr>
              <a:t> 3</a:t>
            </a:r>
            <a:r>
              <a:rPr lang="en-US" sz="1200" dirty="0">
                <a:solidFill>
                  <a:srgbClr val="FFFFFF"/>
                </a:solidFill>
                <a:latin typeface="Acrom Light"/>
                <a:cs typeface="Acrom Light"/>
              </a:rPr>
              <a:t>6</a:t>
            </a:r>
            <a:endParaRPr lang="ru-RU" sz="1200" dirty="0">
              <a:solidFill>
                <a:srgbClr val="FFFFFF"/>
              </a:solidFill>
              <a:latin typeface="Acrom Light"/>
              <a:cs typeface="Acrom Light"/>
            </a:endParaRPr>
          </a:p>
        </p:txBody>
      </p:sp>
      <p:sp>
        <p:nvSpPr>
          <p:cNvPr id="13" name="Subtitle 3"/>
          <p:cNvSpPr txBox="1">
            <a:spLocks/>
          </p:cNvSpPr>
          <p:nvPr/>
        </p:nvSpPr>
        <p:spPr>
          <a:xfrm>
            <a:off x="5216082" y="992591"/>
            <a:ext cx="3835908" cy="2194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 spc="-90">
                <a:solidFill>
                  <a:schemeClr val="tx1"/>
                </a:solidFill>
                <a:latin typeface="Acrom"/>
                <a:ea typeface="+mn-ea"/>
                <a:cs typeface="Acrom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2816" y="2701617"/>
            <a:ext cx="4334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>
              <a:lnSpc>
                <a:spcPct val="90000"/>
              </a:lnSpc>
            </a:pPr>
            <a:r>
              <a:rPr lang="ru-RU" sz="2400" kern="1200" spc="-150" dirty="0">
                <a:solidFill>
                  <a:srgbClr val="FFFFFF"/>
                </a:solidFill>
                <a:latin typeface="Acrom Light"/>
                <a:ea typeface="+mn-ea"/>
                <a:cs typeface="Acrom Light"/>
              </a:rPr>
              <a:t>ЛИДЕР </a:t>
            </a:r>
            <a:r>
              <a:rPr lang="en-US" sz="2400" kern="1200" spc="-150" dirty="0" err="1">
                <a:solidFill>
                  <a:srgbClr val="FFFFFF"/>
                </a:solidFill>
                <a:latin typeface="Acrom Light"/>
                <a:ea typeface="+mn-ea"/>
                <a:cs typeface="Acrom Light"/>
              </a:rPr>
              <a:t>Д</a:t>
            </a:r>
            <a:r>
              <a:rPr lang="ru-RU" sz="2400" kern="1200" spc="-150" dirty="0">
                <a:solidFill>
                  <a:srgbClr val="FFFFFF"/>
                </a:solidFill>
                <a:latin typeface="Acrom Light"/>
                <a:ea typeface="+mn-ea"/>
                <a:cs typeface="Acrom Light"/>
              </a:rPr>
              <a:t>ЕТСКОГО</a:t>
            </a:r>
            <a:r>
              <a:rPr lang="en-US" sz="2400" kern="1200" spc="-150" dirty="0">
                <a:solidFill>
                  <a:srgbClr val="FFFFFF"/>
                </a:solidFill>
                <a:latin typeface="Acrom Light"/>
                <a:ea typeface="+mn-ea"/>
                <a:cs typeface="Acrom Light"/>
              </a:rPr>
              <a:t> </a:t>
            </a:r>
            <a:r>
              <a:rPr lang="ru-RU" sz="2400" kern="1200" spc="-150" dirty="0">
                <a:solidFill>
                  <a:srgbClr val="FFFFFF"/>
                </a:solidFill>
                <a:latin typeface="Acrom Light"/>
                <a:ea typeface="+mn-ea"/>
                <a:cs typeface="Acrom Light"/>
              </a:rPr>
              <a:t>ОТДЫХА</a:t>
            </a:r>
            <a:endParaRPr lang="en-US" sz="2400" kern="1200" spc="-150" dirty="0">
              <a:solidFill>
                <a:srgbClr val="FFFFFF"/>
              </a:solidFill>
              <a:latin typeface="Acrom Light"/>
              <a:ea typeface="+mn-ea"/>
              <a:cs typeface="Acrom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6163" y="3888723"/>
            <a:ext cx="26996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/>
            <a:r>
              <a:rPr lang="ru-RU" b="1" kern="1200" dirty="0">
                <a:solidFill>
                  <a:srgbClr val="FFFFFF"/>
                </a:solidFill>
                <a:latin typeface="Acrom"/>
                <a:ea typeface="+mn-ea"/>
                <a:cs typeface="Acrom"/>
              </a:rPr>
              <a:t>КОНТАКТЫ:</a:t>
            </a:r>
          </a:p>
          <a:p>
            <a:pPr algn="ctr" hangingPunct="1"/>
            <a:endParaRPr lang="en-US" sz="2000" kern="1200" dirty="0">
              <a:solidFill>
                <a:srgbClr val="26262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Subtitle 3"/>
          <p:cNvSpPr txBox="1">
            <a:spLocks/>
          </p:cNvSpPr>
          <p:nvPr/>
        </p:nvSpPr>
        <p:spPr>
          <a:xfrm>
            <a:off x="5579805" y="5948771"/>
            <a:ext cx="1177429" cy="37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 spc="-90">
                <a:solidFill>
                  <a:schemeClr val="tx1"/>
                </a:solidFill>
                <a:latin typeface="Acrom"/>
                <a:ea typeface="+mn-ea"/>
                <a:cs typeface="Acrom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pc="0" dirty="0">
                <a:solidFill>
                  <a:srgbClr val="FFFFFF"/>
                </a:solidFill>
              </a:rPr>
              <a:t>/</a:t>
            </a:r>
            <a:r>
              <a:rPr lang="en-US" sz="1200" spc="0" dirty="0" err="1">
                <a:solidFill>
                  <a:srgbClr val="FFFFFF"/>
                </a:solidFill>
              </a:rPr>
              <a:t>mosgortur</a:t>
            </a:r>
            <a:endParaRPr lang="ru-RU" sz="1200" spc="0" dirty="0">
              <a:solidFill>
                <a:srgbClr val="FFFFFF"/>
              </a:solidFill>
            </a:endParaRPr>
          </a:p>
        </p:txBody>
      </p:sp>
      <p:sp>
        <p:nvSpPr>
          <p:cNvPr id="18" name="Subtitle 3"/>
          <p:cNvSpPr txBox="1">
            <a:spLocks/>
          </p:cNvSpPr>
          <p:nvPr/>
        </p:nvSpPr>
        <p:spPr>
          <a:xfrm>
            <a:off x="7027429" y="5948771"/>
            <a:ext cx="1177429" cy="37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 spc="-90">
                <a:solidFill>
                  <a:schemeClr val="tx1"/>
                </a:solidFill>
                <a:latin typeface="Acrom"/>
                <a:ea typeface="+mn-ea"/>
                <a:cs typeface="Acrom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 spc="-110">
                <a:solidFill>
                  <a:schemeClr val="tx1">
                    <a:tint val="75000"/>
                  </a:schemeClr>
                </a:solidFill>
                <a:latin typeface="Acrom"/>
                <a:ea typeface="+mn-ea"/>
                <a:cs typeface="Acrom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spc="0" dirty="0">
                <a:solidFill>
                  <a:srgbClr val="FFFFFF"/>
                </a:solidFill>
              </a:rPr>
              <a:t>/</a:t>
            </a:r>
            <a:r>
              <a:rPr lang="en-US" sz="1200" spc="0" dirty="0" err="1">
                <a:solidFill>
                  <a:srgbClr val="FFFFFF"/>
                </a:solidFill>
              </a:rPr>
              <a:t>mosgortur</a:t>
            </a:r>
            <a:endParaRPr lang="ru-RU" sz="1200" spc="0" dirty="0">
              <a:solidFill>
                <a:srgbClr val="FFFFFF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47BCEB-5361-4833-8463-801826ABD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114" y="1282915"/>
            <a:ext cx="3388721" cy="12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9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bject 4"/>
          <p:cNvSpPr txBox="1">
            <a:spLocks noGrp="1"/>
          </p:cNvSpPr>
          <p:nvPr>
            <p:ph type="title"/>
          </p:nvPr>
        </p:nvSpPr>
        <p:spPr>
          <a:xfrm>
            <a:off x="959060" y="585586"/>
            <a:ext cx="6252672" cy="61555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defTabSz="457200" hangingPunct="0">
              <a:lnSpc>
                <a:spcPct val="100000"/>
              </a:lnSpc>
            </a:pPr>
            <a:r>
              <a:rPr lang="ru-RU" sz="4000" b="0" dirty="0">
                <a:solidFill>
                  <a:srgbClr val="F27327"/>
                </a:solidFill>
                <a:sym typeface="Calibri"/>
              </a:rPr>
              <a:t>ГЕОГРАФИЯ ПРОЕКТА</a:t>
            </a:r>
            <a:endParaRPr sz="4000" b="0" dirty="0">
              <a:solidFill>
                <a:srgbClr val="F27327"/>
              </a:solidFill>
              <a:sym typeface="Calibri"/>
            </a:endParaRPr>
          </a:p>
        </p:txBody>
      </p:sp>
      <p:sp>
        <p:nvSpPr>
          <p:cNvPr id="131" name="Прямоугольник 12"/>
          <p:cNvSpPr/>
          <p:nvPr/>
        </p:nvSpPr>
        <p:spPr>
          <a:xfrm>
            <a:off x="988111" y="3874462"/>
            <a:ext cx="2342947" cy="369332"/>
          </a:xfrm>
          <a:prstGeom prst="rect">
            <a:avLst/>
          </a:prstGeom>
          <a:solidFill>
            <a:srgbClr val="00AAC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lang="ru-RU" dirty="0"/>
              <a:t>НАШИ </a:t>
            </a:r>
            <a:r>
              <a:rPr dirty="0"/>
              <a:t>ПАРТНЕРЫ </a:t>
            </a:r>
          </a:p>
        </p:txBody>
      </p:sp>
      <p:pic>
        <p:nvPicPr>
          <p:cNvPr id="13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0969" y="5448241"/>
            <a:ext cx="1183369" cy="1183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rcRect l="16703" t="20056" r="19490" b="25595"/>
          <a:stretch>
            <a:fillRect/>
          </a:stretch>
        </p:blipFill>
        <p:spPr>
          <a:xfrm>
            <a:off x="8370399" y="5602934"/>
            <a:ext cx="1693929" cy="901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rcRect l="8646" t="22000" r="6273" b="29111"/>
          <a:stretch>
            <a:fillRect/>
          </a:stretch>
        </p:blipFill>
        <p:spPr>
          <a:xfrm>
            <a:off x="4985529" y="5511808"/>
            <a:ext cx="1565978" cy="899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757605-426B-44D6-810C-9F2B7FB95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776" y="5526213"/>
            <a:ext cx="1269169" cy="1027423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¼ÑÐ·ÐµÐ¹ ÑÐ°Ð´Ð¾Ð²Ð¾Ðµ ÐºÐ¾Ð»ÑÑÐ¾">
            <a:extLst>
              <a:ext uri="{FF2B5EF4-FFF2-40B4-BE49-F238E27FC236}">
                <a16:creationId xmlns:a16="http://schemas.microsoft.com/office/drawing/2014/main" id="{F861AFDC-48FF-43EB-8ADC-135AB37D1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2" b="8997"/>
          <a:stretch/>
        </p:blipFill>
        <p:spPr bwMode="auto">
          <a:xfrm>
            <a:off x="958474" y="5614399"/>
            <a:ext cx="1113199" cy="85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¼ÑÐ·ÐµÐ¹ Ð¼Ð¾Ð´Ñ Ð»Ð¾Ð³Ð¾">
            <a:extLst>
              <a:ext uri="{FF2B5EF4-FFF2-40B4-BE49-F238E27FC236}">
                <a16:creationId xmlns:a16="http://schemas.microsoft.com/office/drawing/2014/main" id="{875EEA30-2687-4BBA-9B5C-BAC85B98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00" y="5746696"/>
            <a:ext cx="1909849" cy="66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ÑÐ¾Ð½Ð´ Ð¿Ð¾ÑÐ°Ð½Ð¸Ð½Ð°">
            <a:extLst>
              <a:ext uri="{FF2B5EF4-FFF2-40B4-BE49-F238E27FC236}">
                <a16:creationId xmlns:a16="http://schemas.microsoft.com/office/drawing/2014/main" id="{86D454CA-6030-44DB-8613-B58678593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4" b="28400"/>
          <a:stretch/>
        </p:blipFill>
        <p:spPr bwMode="auto">
          <a:xfrm>
            <a:off x="901813" y="4512859"/>
            <a:ext cx="1803400" cy="87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¼Ð¾ÑÐ²Ð¾Ð»Ð¾Ð½ÑÐµÑ">
            <a:extLst>
              <a:ext uri="{FF2B5EF4-FFF2-40B4-BE49-F238E27FC236}">
                <a16:creationId xmlns:a16="http://schemas.microsoft.com/office/drawing/2014/main" id="{6C6545A6-3FFA-469A-9851-2E9AC49ED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8" b="15722"/>
          <a:stretch/>
        </p:blipFill>
        <p:spPr bwMode="auto">
          <a:xfrm>
            <a:off x="3301421" y="4412543"/>
            <a:ext cx="1363347" cy="9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8111" y="1681611"/>
            <a:ext cx="9613689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crom" panose="00000500000000000000" pitchFamily="50" charset="-52"/>
              </a:rPr>
              <a:t>Подведомственное учреждение Департамента культуры города Москвы</a:t>
            </a:r>
          </a:p>
          <a:p>
            <a:endParaRPr lang="ru-RU" sz="1600" dirty="0">
              <a:latin typeface="Acrom" panose="000005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crom" panose="00000500000000000000" pitchFamily="50" charset="-52"/>
              </a:rPr>
              <a:t>Крупнейший организатор детского отдыха в России с опытом более 10 лет</a:t>
            </a:r>
            <a:endParaRPr lang="en-US" sz="1600" dirty="0">
              <a:latin typeface="Acrom" panose="00000500000000000000" pitchFamily="50" charset="-52"/>
            </a:endParaRPr>
          </a:p>
          <a:p>
            <a:endParaRPr lang="ru-RU" sz="1600" dirty="0">
              <a:latin typeface="Acrom" panose="000005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crom" panose="00000500000000000000" pitchFamily="50" charset="-52"/>
              </a:rPr>
              <a:t>Организатор Центральной школы московских вожатых и клуба Московских вожатых</a:t>
            </a:r>
          </a:p>
          <a:p>
            <a:endParaRPr lang="ru-RU" sz="1600" dirty="0">
              <a:latin typeface="Acrom" panose="000005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crom" panose="00000500000000000000" pitchFamily="50" charset="-52"/>
              </a:rPr>
              <a:t>Реализует проекты по туристской привлекательности московских музеев и созданию единой музейной инфраструктуры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A0357C-385A-4821-B1F9-6B16095421C3}"/>
              </a:ext>
            </a:extLst>
          </p:cNvPr>
          <p:cNvSpPr/>
          <p:nvPr/>
        </p:nvSpPr>
        <p:spPr>
          <a:xfrm>
            <a:off x="988111" y="1285528"/>
            <a:ext cx="1177564" cy="369332"/>
          </a:xfrm>
          <a:prstGeom prst="rect">
            <a:avLst/>
          </a:prstGeom>
          <a:solidFill>
            <a:srgbClr val="00AAC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lang="ru-RU" dirty="0"/>
              <a:t>КТО МЫ</a:t>
            </a:r>
            <a:r>
              <a:rPr dirty="0"/>
              <a:t> </a:t>
            </a:r>
          </a:p>
        </p:txBody>
      </p:sp>
      <p:pic>
        <p:nvPicPr>
          <p:cNvPr id="14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436548FB-BD4B-4730-9EA2-43BCF8807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6" y="4363693"/>
            <a:ext cx="1024113" cy="10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ÐÐ°ÑÑÐ¸Ð½ÐºÐ¸ Ð¿Ð¾ Ð·Ð°Ð¿ÑÐ¾ÑÑ Ð´Ð°ÑÐ²Ð¸Ð½Ð¾Ð²ÑÐºÐ¸Ð¹ Ð¼ÑÐ·ÐµÐ¹ Ð»Ð¾Ð³Ð¾ÑÐ¸Ð¿">
            <a:extLst>
              <a:ext uri="{FF2B5EF4-FFF2-40B4-BE49-F238E27FC236}">
                <a16:creationId xmlns:a16="http://schemas.microsoft.com/office/drawing/2014/main" id="{319F0DCE-D30D-4010-A441-40D84DA10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81297" y="4438199"/>
            <a:ext cx="891726" cy="89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ÐÐ°ÑÑÐ¸Ð½ÐºÐ¸ Ð¿Ð¾ Ð·Ð°Ð¿ÑÐ¾ÑÑ Ð²ÑÐµÑÐ¾ÑÑÐ¸Ð¹ÑÐºÐ¸Ð¹ Ð¼ÑÐ·ÐµÐ¹ Ð¿ÑÑÐºÐ¸Ð½Ð° Ð»Ð¾Ð³Ð¾">
            <a:extLst>
              <a:ext uri="{FF2B5EF4-FFF2-40B4-BE49-F238E27FC236}">
                <a16:creationId xmlns:a16="http://schemas.microsoft.com/office/drawing/2014/main" id="{6B0B1BA9-5E5D-49CF-9D9E-9C85E98D0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778" y="4363692"/>
            <a:ext cx="1024113" cy="10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ÐÐ°ÑÑÐ¸Ð½ÐºÐ¸ Ð¿Ð¾ Ð·Ð°Ð¿ÑÐ¾ÑÑ Ð½Ð°ÑÐ¸Ð¾Ð½Ð°Ð»ÑÐ½ÑÐ¹ Ð¼ÑÐ·ÐµÐ¹ ÐºÐ°ÑÐµÐ»Ð¸Ð¸ Ð»Ð¾Ð³Ð¾">
            <a:extLst>
              <a:ext uri="{FF2B5EF4-FFF2-40B4-BE49-F238E27FC236}">
                <a16:creationId xmlns:a16="http://schemas.microsoft.com/office/drawing/2014/main" id="{79EB6BBA-0A0B-43EE-B036-DA5E47A47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001" y="4282293"/>
            <a:ext cx="1562047" cy="11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658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10"/>
          <p:cNvSpPr txBox="1"/>
          <p:nvPr/>
        </p:nvSpPr>
        <p:spPr>
          <a:xfrm>
            <a:off x="1061564" y="4104495"/>
            <a:ext cx="1039575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Char char="✓"/>
              <a:defRPr>
                <a:latin typeface="Acrom Light"/>
                <a:ea typeface="Acrom Light"/>
                <a:cs typeface="Acrom Light"/>
                <a:sym typeface="Acrom Light"/>
              </a:defRPr>
            </a:lvl1pPr>
          </a:lstStyle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crom" panose="00000500000000000000" pitchFamily="50" charset="-52"/>
              </a:rPr>
              <a:t>Развитие </a:t>
            </a:r>
            <a:r>
              <a:rPr dirty="0" err="1">
                <a:latin typeface="Acrom" panose="00000500000000000000" pitchFamily="50" charset="-52"/>
              </a:rPr>
              <a:t>музеев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города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Москвы</a:t>
            </a:r>
            <a:r>
              <a:rPr lang="ru-RU" dirty="0">
                <a:latin typeface="Acrom" panose="00000500000000000000" pitchFamily="50" charset="-52"/>
              </a:rPr>
              <a:t> через вовлечение жителей города в культуру</a:t>
            </a:r>
            <a:r>
              <a:rPr dirty="0">
                <a:latin typeface="Acrom" panose="00000500000000000000" pitchFamily="50" charset="-52"/>
              </a:rPr>
              <a:t> </a:t>
            </a:r>
          </a:p>
        </p:txBody>
      </p:sp>
      <p:sp>
        <p:nvSpPr>
          <p:cNvPr id="140" name="Прямоугольник 6"/>
          <p:cNvSpPr txBox="1"/>
          <p:nvPr/>
        </p:nvSpPr>
        <p:spPr>
          <a:xfrm>
            <a:off x="961553" y="559873"/>
            <a:ext cx="799032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spc="-136">
                <a:solidFill>
                  <a:srgbClr val="F37043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dirty="0">
                <a:solidFill>
                  <a:srgbClr val="F27327"/>
                </a:solidFill>
              </a:rPr>
              <a:t>ПРОЕКТ «ВОЛОНТЁР В МУЗЕЕ»</a:t>
            </a:r>
          </a:p>
        </p:txBody>
      </p:sp>
      <p:sp>
        <p:nvSpPr>
          <p:cNvPr id="141" name="Прямоугольник 12"/>
          <p:cNvSpPr/>
          <p:nvPr/>
        </p:nvSpPr>
        <p:spPr>
          <a:xfrm>
            <a:off x="1061564" y="3636637"/>
            <a:ext cx="2015318" cy="370841"/>
          </a:xfrm>
          <a:prstGeom prst="rect">
            <a:avLst/>
          </a:prstGeom>
          <a:solidFill>
            <a:srgbClr val="00AAC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dirty="0"/>
              <a:t>ЦЕЛЬ ПРОЕКТА: </a:t>
            </a:r>
          </a:p>
        </p:txBody>
      </p:sp>
      <p:sp>
        <p:nvSpPr>
          <p:cNvPr id="144" name="TextBox 32"/>
          <p:cNvSpPr txBox="1"/>
          <p:nvPr/>
        </p:nvSpPr>
        <p:spPr>
          <a:xfrm>
            <a:off x="1061564" y="1518762"/>
            <a:ext cx="10395754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lang="ru-RU" dirty="0">
                <a:latin typeface="Acrom" panose="00000500000000000000" pitchFamily="50" charset="-52"/>
              </a:rPr>
              <a:t>У музеев есть интерес к привлечению волонтёров, но нет опыта работы</a:t>
            </a:r>
            <a:endParaRPr dirty="0">
              <a:latin typeface="Acrom" panose="00000500000000000000" pitchFamily="50" charset="-52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dirty="0" err="1">
                <a:latin typeface="Acrom" panose="00000500000000000000" pitchFamily="50" charset="-52"/>
              </a:rPr>
              <a:t>Волонтеры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хотят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помогать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музеям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на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постоянной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основе</a:t>
            </a:r>
            <a:r>
              <a:rPr dirty="0">
                <a:latin typeface="Acrom" panose="00000500000000000000" pitchFamily="50" charset="-52"/>
              </a:rPr>
              <a:t>, </a:t>
            </a:r>
            <a:r>
              <a:rPr dirty="0" err="1">
                <a:latin typeface="Acrom" panose="00000500000000000000" pitchFamily="50" charset="-52"/>
              </a:rPr>
              <a:t>но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не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знают</a:t>
            </a:r>
            <a:r>
              <a:rPr dirty="0">
                <a:latin typeface="Acrom" panose="00000500000000000000" pitchFamily="50" charset="-52"/>
              </a:rPr>
              <a:t>, </a:t>
            </a:r>
            <a:r>
              <a:rPr dirty="0" err="1">
                <a:latin typeface="Acrom" panose="00000500000000000000" pitchFamily="50" charset="-52"/>
              </a:rPr>
              <a:t>чем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они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могут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быть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полезны</a:t>
            </a:r>
            <a:endParaRPr lang="ru-RU" dirty="0">
              <a:latin typeface="Acrom" panose="00000500000000000000" pitchFamily="50" charset="-52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lang="ru-RU" dirty="0">
                <a:latin typeface="Acrom" panose="00000500000000000000" pitchFamily="50" charset="-52"/>
              </a:rPr>
              <a:t>Музеи воспринимают помощь волонтёров как «событийную», на массовых мероприятиях</a:t>
            </a:r>
            <a:endParaRPr dirty="0">
              <a:latin typeface="Acrom" panose="00000500000000000000" pitchFamily="50" charset="-52"/>
            </a:endParaRPr>
          </a:p>
        </p:txBody>
      </p:sp>
      <p:sp>
        <p:nvSpPr>
          <p:cNvPr id="145" name="Прямоугольник 33"/>
          <p:cNvSpPr/>
          <p:nvPr/>
        </p:nvSpPr>
        <p:spPr>
          <a:xfrm>
            <a:off x="1061564" y="1263486"/>
            <a:ext cx="2211501" cy="369332"/>
          </a:xfrm>
          <a:prstGeom prst="rect">
            <a:avLst/>
          </a:prstGeom>
          <a:solidFill>
            <a:srgbClr val="00AAC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lang="ru-RU" dirty="0"/>
              <a:t>АКТУАЛЬНОСТЬ: </a:t>
            </a:r>
            <a:endParaRPr dirty="0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8647F443-57FE-4083-A935-E511F10B8C2F}"/>
              </a:ext>
            </a:extLst>
          </p:cNvPr>
          <p:cNvSpPr txBox="1"/>
          <p:nvPr/>
        </p:nvSpPr>
        <p:spPr>
          <a:xfrm>
            <a:off x="8969767" y="5246253"/>
            <a:ext cx="267212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lang="ru-RU" sz="1400" dirty="0"/>
              <a:t>ПОДГОТОВИТЬ ВОЛОНТЁРОВ</a:t>
            </a:r>
          </a:p>
          <a:p>
            <a:r>
              <a:rPr lang="ru-RU" sz="1400" dirty="0">
                <a:latin typeface="Acrom Light" panose="00000400000000000000" pitchFamily="50" charset="-52"/>
              </a:rPr>
              <a:t>для нужд московских музеев</a:t>
            </a:r>
            <a:endParaRPr sz="1400" dirty="0">
              <a:latin typeface="Acrom Light" panose="00000400000000000000" pitchFamily="50" charset="-52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596D90EF-EEFB-47A9-8BFF-3C94DCBB122B}"/>
              </a:ext>
            </a:extLst>
          </p:cNvPr>
          <p:cNvSpPr txBox="1"/>
          <p:nvPr/>
        </p:nvSpPr>
        <p:spPr>
          <a:xfrm>
            <a:off x="1173018" y="5246253"/>
            <a:ext cx="2547346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pPr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lang="ru-RU" sz="1400" dirty="0">
                <a:latin typeface="Acrom Bold" panose="00000800000000000000" pitchFamily="50" charset="-52"/>
              </a:rPr>
              <a:t>ОБЪЕДИНИТЬ СУЩЕСТВУЮЩИЙ ОПЫТ</a:t>
            </a:r>
          </a:p>
          <a:p>
            <a:pPr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lang="ru-RU" sz="1400" dirty="0"/>
              <a:t>работы музеев с волонтерами</a:t>
            </a: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7BBF18EC-57F6-4F44-96E0-C6877A9E4717}"/>
              </a:ext>
            </a:extLst>
          </p:cNvPr>
          <p:cNvSpPr txBox="1"/>
          <p:nvPr/>
        </p:nvSpPr>
        <p:spPr>
          <a:xfrm>
            <a:off x="4823750" y="5259728"/>
            <a:ext cx="333229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lang="ru-RU" sz="1400" dirty="0"/>
              <a:t>ОБУЧИТЬ МУЗЕЙНЫХ СОТРУДНИКОВ</a:t>
            </a:r>
          </a:p>
          <a:p>
            <a:r>
              <a:rPr lang="ru-RU" sz="1400" dirty="0">
                <a:latin typeface="Acrom Light" panose="00000400000000000000" pitchFamily="50" charset="-52"/>
              </a:rPr>
              <a:t>навыкам работы с волонтёрами</a:t>
            </a:r>
            <a:endParaRPr sz="1400" dirty="0">
              <a:latin typeface="Acrom Light" panose="00000400000000000000" pitchFamily="50" charset="-52"/>
            </a:endParaRPr>
          </a:p>
        </p:txBody>
      </p:sp>
      <p:sp>
        <p:nvSpPr>
          <p:cNvPr id="10" name="Прямая соединительная линия 24">
            <a:extLst>
              <a:ext uri="{FF2B5EF4-FFF2-40B4-BE49-F238E27FC236}">
                <a16:creationId xmlns:a16="http://schemas.microsoft.com/office/drawing/2014/main" id="{5DBC9962-5312-48C3-83DC-C756C7B2101E}"/>
              </a:ext>
            </a:extLst>
          </p:cNvPr>
          <p:cNvSpPr/>
          <p:nvPr/>
        </p:nvSpPr>
        <p:spPr>
          <a:xfrm>
            <a:off x="3942846" y="5246253"/>
            <a:ext cx="628" cy="1258723"/>
          </a:xfrm>
          <a:prstGeom prst="line">
            <a:avLst/>
          </a:prstGeom>
          <a:ln w="28575">
            <a:solidFill>
              <a:srgbClr val="00AAC0"/>
            </a:solidFill>
            <a:miter/>
          </a:ln>
        </p:spPr>
        <p:txBody>
          <a:bodyPr lIns="45719" rIns="45719"/>
          <a:lstStyle/>
          <a:p>
            <a:endParaRPr sz="1400"/>
          </a:p>
        </p:txBody>
      </p:sp>
      <p:sp>
        <p:nvSpPr>
          <p:cNvPr id="11" name="Прямая соединительная линия 25">
            <a:extLst>
              <a:ext uri="{FF2B5EF4-FFF2-40B4-BE49-F238E27FC236}">
                <a16:creationId xmlns:a16="http://schemas.microsoft.com/office/drawing/2014/main" id="{D372CE35-67C8-47A2-993D-B0BE360DF7DD}"/>
              </a:ext>
            </a:extLst>
          </p:cNvPr>
          <p:cNvSpPr/>
          <p:nvPr/>
        </p:nvSpPr>
        <p:spPr>
          <a:xfrm>
            <a:off x="8267759" y="5205454"/>
            <a:ext cx="0" cy="1258723"/>
          </a:xfrm>
          <a:prstGeom prst="line">
            <a:avLst/>
          </a:prstGeom>
          <a:ln w="28575">
            <a:solidFill>
              <a:srgbClr val="00AAC0"/>
            </a:solidFill>
            <a:miter/>
          </a:ln>
        </p:spPr>
        <p:txBody>
          <a:bodyPr lIns="45719" rIns="45719"/>
          <a:lstStyle/>
          <a:p>
            <a:endParaRPr sz="1400"/>
          </a:p>
        </p:txBody>
      </p:sp>
      <p:pic>
        <p:nvPicPr>
          <p:cNvPr id="12" name="Рисунок 27" descr="Рисунок 27">
            <a:extLst>
              <a:ext uri="{FF2B5EF4-FFF2-40B4-BE49-F238E27FC236}">
                <a16:creationId xmlns:a16="http://schemas.microsoft.com/office/drawing/2014/main" id="{FD301517-A0ED-4D48-A227-6704F1A68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4104" y="5295954"/>
            <a:ext cx="618943" cy="618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31" descr="Picture 31">
            <a:extLst>
              <a:ext uri="{FF2B5EF4-FFF2-40B4-BE49-F238E27FC236}">
                <a16:creationId xmlns:a16="http://schemas.microsoft.com/office/drawing/2014/main" id="{C4EE25A6-E40D-41CA-923C-44040B3D8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79472" y="5269965"/>
            <a:ext cx="496623" cy="680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57" descr="Picture 57">
            <a:extLst>
              <a:ext uri="{FF2B5EF4-FFF2-40B4-BE49-F238E27FC236}">
                <a16:creationId xmlns:a16="http://schemas.microsoft.com/office/drawing/2014/main" id="{1567B9D5-E65A-43F9-A0E2-EF975CB99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6004" y="5302002"/>
            <a:ext cx="472267" cy="48855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F1CA53E8-C6F0-47A6-B3F9-91C277A303EA}"/>
              </a:ext>
            </a:extLst>
          </p:cNvPr>
          <p:cNvSpPr txBox="1"/>
          <p:nvPr/>
        </p:nvSpPr>
        <p:spPr>
          <a:xfrm>
            <a:off x="3424041" y="6372723"/>
            <a:ext cx="3761619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600"/>
              </a:spcBef>
              <a:buSzPct val="100000"/>
              <a:defRPr sz="1400">
                <a:latin typeface="Acrom Light"/>
                <a:ea typeface="Acrom Light"/>
                <a:cs typeface="Acrom Light"/>
                <a:sym typeface="Acrom Light"/>
              </a:defRPr>
            </a:pPr>
            <a:endParaRPr sz="1100" dirty="0"/>
          </a:p>
        </p:txBody>
      </p:sp>
      <p:sp>
        <p:nvSpPr>
          <p:cNvPr id="25" name="Прямоугольник 12">
            <a:extLst>
              <a:ext uri="{FF2B5EF4-FFF2-40B4-BE49-F238E27FC236}">
                <a16:creationId xmlns:a16="http://schemas.microsoft.com/office/drawing/2014/main" id="{090E5B3A-C0ED-4290-95B0-8D658D8BD9A7}"/>
              </a:ext>
            </a:extLst>
          </p:cNvPr>
          <p:cNvSpPr/>
          <p:nvPr/>
        </p:nvSpPr>
        <p:spPr>
          <a:xfrm>
            <a:off x="1061564" y="4629884"/>
            <a:ext cx="1238479" cy="369332"/>
          </a:xfrm>
          <a:prstGeom prst="rect">
            <a:avLst/>
          </a:prstGeom>
          <a:solidFill>
            <a:srgbClr val="00AAC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lang="ru-RU" dirty="0"/>
              <a:t>ЗАДАЧИ</a:t>
            </a:r>
            <a:r>
              <a:rPr dirty="0"/>
              <a:t>: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0AA92F-BAD2-4B8C-B377-C54FD3786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0"/>
          <a:stretch/>
        </p:blipFill>
        <p:spPr>
          <a:xfrm>
            <a:off x="157165" y="1506695"/>
            <a:ext cx="11087101" cy="5339607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E88640C6-7ED9-4386-8B4A-C60B93C4375C}"/>
              </a:ext>
            </a:extLst>
          </p:cNvPr>
          <p:cNvSpPr txBox="1">
            <a:spLocks/>
          </p:cNvSpPr>
          <p:nvPr/>
        </p:nvSpPr>
        <p:spPr>
          <a:xfrm>
            <a:off x="1000982" y="598097"/>
            <a:ext cx="6825709" cy="61555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-200" baseline="0">
                <a:ln>
                  <a:noFill/>
                </a:ln>
                <a:solidFill>
                  <a:srgbClr val="F27327"/>
                </a:solidFill>
                <a:uFillTx/>
                <a:latin typeface="Acrom Bold"/>
                <a:ea typeface="Acrom Bold"/>
                <a:cs typeface="Acrom Bold"/>
                <a:sym typeface="Acrom 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ru-RU" dirty="0"/>
              <a:t>ПРОБЛЕМНОЕ ПОЛЕ</a:t>
            </a:r>
          </a:p>
        </p:txBody>
      </p:sp>
    </p:spTree>
    <p:extLst>
      <p:ext uri="{BB962C8B-B14F-4D97-AF65-F5344CB8AC3E}">
        <p14:creationId xmlns:p14="http://schemas.microsoft.com/office/powerpoint/2010/main" val="14257557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Прямоугольник 6"/>
          <p:cNvSpPr txBox="1"/>
          <p:nvPr/>
        </p:nvSpPr>
        <p:spPr>
          <a:xfrm>
            <a:off x="986560" y="560433"/>
            <a:ext cx="635891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spc="-136">
                <a:solidFill>
                  <a:srgbClr val="F37043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lang="ru-RU" dirty="0">
                <a:solidFill>
                  <a:srgbClr val="F27327"/>
                </a:solidFill>
              </a:rPr>
              <a:t>УЧАСТИЕ ВОЛОНТЁРОВ</a:t>
            </a:r>
            <a:endParaRPr dirty="0">
              <a:solidFill>
                <a:srgbClr val="F27327"/>
              </a:solidFill>
            </a:endParaRPr>
          </a:p>
        </p:txBody>
      </p:sp>
      <p:sp>
        <p:nvSpPr>
          <p:cNvPr id="159" name="Прямоугольник 14"/>
          <p:cNvSpPr/>
          <p:nvPr/>
        </p:nvSpPr>
        <p:spPr>
          <a:xfrm>
            <a:off x="6927647" y="1409604"/>
            <a:ext cx="2137333" cy="370841"/>
          </a:xfrm>
          <a:prstGeom prst="rect">
            <a:avLst/>
          </a:prstGeom>
          <a:solidFill>
            <a:srgbClr val="00AAC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dirty="0"/>
              <a:t>В ПЕРСПЕКТИВЕ</a:t>
            </a:r>
          </a:p>
        </p:txBody>
      </p:sp>
      <p:sp>
        <p:nvSpPr>
          <p:cNvPr id="160" name="TextBox 15"/>
          <p:cNvSpPr txBox="1"/>
          <p:nvPr/>
        </p:nvSpPr>
        <p:spPr>
          <a:xfrm>
            <a:off x="4877424" y="1980543"/>
            <a:ext cx="258628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dirty="0"/>
              <a:t>РАБОТА С ПОСЕТИТЕЛЯМИ</a:t>
            </a:r>
          </a:p>
        </p:txBody>
      </p:sp>
      <p:sp>
        <p:nvSpPr>
          <p:cNvPr id="161" name="TextBox 16"/>
          <p:cNvSpPr txBox="1"/>
          <p:nvPr/>
        </p:nvSpPr>
        <p:spPr>
          <a:xfrm>
            <a:off x="4117721" y="2786750"/>
            <a:ext cx="3600963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400"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dirty="0" err="1">
                <a:latin typeface="Acrom" panose="00000500000000000000" pitchFamily="50" charset="-52"/>
              </a:rPr>
              <a:t>Проведение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экскурсий</a:t>
            </a:r>
            <a:r>
              <a:rPr dirty="0">
                <a:latin typeface="Acrom" panose="00000500000000000000" pitchFamily="50" charset="-52"/>
              </a:rPr>
              <a:t> и </a:t>
            </a:r>
            <a:r>
              <a:rPr dirty="0" err="1">
                <a:latin typeface="Acrom" panose="00000500000000000000" pitchFamily="50" charset="-52"/>
              </a:rPr>
              <a:t>мастер-классов</a:t>
            </a:r>
            <a:endParaRPr dirty="0">
              <a:latin typeface="Acrom" panose="00000500000000000000" pitchFamily="50" charset="-52"/>
            </a:endParaRP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400"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dirty="0" err="1">
                <a:latin typeface="Acrom" panose="00000500000000000000" pitchFamily="50" charset="-52"/>
              </a:rPr>
              <a:t>Обеспечение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работы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лекториев</a:t>
            </a:r>
            <a:endParaRPr dirty="0">
              <a:latin typeface="Acrom" panose="00000500000000000000" pitchFamily="50" charset="-52"/>
            </a:endParaRP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400"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dirty="0" err="1">
                <a:latin typeface="Acrom" panose="00000500000000000000" pitchFamily="50" charset="-52"/>
              </a:rPr>
              <a:t>Встреча</a:t>
            </a:r>
            <a:r>
              <a:rPr dirty="0">
                <a:latin typeface="Acrom" panose="00000500000000000000" pitchFamily="50" charset="-52"/>
              </a:rPr>
              <a:t> и </a:t>
            </a:r>
            <a:r>
              <a:rPr dirty="0" err="1">
                <a:latin typeface="Acrom" panose="00000500000000000000" pitchFamily="50" charset="-52"/>
              </a:rPr>
              <a:t>регистрация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гостей</a:t>
            </a:r>
            <a:endParaRPr dirty="0">
              <a:latin typeface="Acrom" panose="00000500000000000000" pitchFamily="50" charset="-52"/>
            </a:endParaRP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400"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dirty="0" err="1">
                <a:latin typeface="Acrom" panose="00000500000000000000" pitchFamily="50" charset="-52"/>
              </a:rPr>
              <a:t>Помощь</a:t>
            </a:r>
            <a:r>
              <a:rPr dirty="0">
                <a:latin typeface="Acrom" panose="00000500000000000000" pitchFamily="50" charset="-52"/>
              </a:rPr>
              <a:t> в </a:t>
            </a:r>
            <a:r>
              <a:rPr dirty="0" err="1">
                <a:latin typeface="Acrom" panose="00000500000000000000" pitchFamily="50" charset="-52"/>
              </a:rPr>
              <a:t>проведении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экскурсий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для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гостей</a:t>
            </a:r>
            <a:r>
              <a:rPr dirty="0">
                <a:latin typeface="Acrom" panose="00000500000000000000" pitchFamily="50" charset="-52"/>
              </a:rPr>
              <a:t> </a:t>
            </a:r>
            <a:br>
              <a:rPr dirty="0">
                <a:latin typeface="Acrom" panose="00000500000000000000" pitchFamily="50" charset="-52"/>
              </a:rPr>
            </a:br>
            <a:r>
              <a:rPr dirty="0">
                <a:latin typeface="Acrom" panose="00000500000000000000" pitchFamily="50" charset="-52"/>
              </a:rPr>
              <a:t>с </a:t>
            </a:r>
            <a:r>
              <a:rPr dirty="0" err="1">
                <a:latin typeface="Acrom" panose="00000500000000000000" pitchFamily="50" charset="-52"/>
              </a:rPr>
              <a:t>ограниченными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возможностями</a:t>
            </a:r>
            <a:endParaRPr lang="ru-RU" dirty="0">
              <a:latin typeface="Acrom" panose="00000500000000000000" pitchFamily="50" charset="-52"/>
            </a:endParaRP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400"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lang="en-US" dirty="0">
                <a:latin typeface="Acrom" panose="00000500000000000000" pitchFamily="50" charset="-52"/>
              </a:rPr>
              <a:t>PR-</a:t>
            </a:r>
            <a:r>
              <a:rPr lang="ru-RU" dirty="0">
                <a:latin typeface="Acrom" panose="00000500000000000000" pitchFamily="50" charset="-52"/>
              </a:rPr>
              <a:t>освещение</a:t>
            </a:r>
          </a:p>
        </p:txBody>
      </p:sp>
      <p:sp>
        <p:nvSpPr>
          <p:cNvPr id="162" name="TextBox 18"/>
          <p:cNvSpPr txBox="1"/>
          <p:nvPr/>
        </p:nvSpPr>
        <p:spPr>
          <a:xfrm>
            <a:off x="1161494" y="1980543"/>
            <a:ext cx="19864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dirty="0"/>
              <a:t>МЕРОПРИЯТИЯ</a:t>
            </a:r>
          </a:p>
        </p:txBody>
      </p:sp>
      <p:sp>
        <p:nvSpPr>
          <p:cNvPr id="163" name="TextBox 19"/>
          <p:cNvSpPr txBox="1"/>
          <p:nvPr/>
        </p:nvSpPr>
        <p:spPr>
          <a:xfrm>
            <a:off x="529977" y="2786750"/>
            <a:ext cx="2922463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176212" indent="-176212">
              <a:spcBef>
                <a:spcPts val="600"/>
              </a:spcBef>
              <a:buSzPct val="100000"/>
              <a:buFont typeface="Arial"/>
              <a:buChar char="•"/>
              <a:defRPr sz="1400"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dirty="0" err="1">
                <a:latin typeface="Acrom" panose="00000500000000000000" pitchFamily="50" charset="-52"/>
              </a:rPr>
              <a:t>Участие</a:t>
            </a:r>
            <a:r>
              <a:rPr dirty="0">
                <a:latin typeface="Acrom" panose="00000500000000000000" pitchFamily="50" charset="-52"/>
              </a:rPr>
              <a:t> в </a:t>
            </a:r>
            <a:r>
              <a:rPr dirty="0" err="1">
                <a:latin typeface="Acrom" panose="00000500000000000000" pitchFamily="50" charset="-52"/>
              </a:rPr>
              <a:t>проведении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крупных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массовых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акций</a:t>
            </a:r>
            <a:r>
              <a:rPr dirty="0">
                <a:latin typeface="Acrom" panose="00000500000000000000" pitchFamily="50" charset="-52"/>
              </a:rPr>
              <a:t> (</a:t>
            </a:r>
            <a:r>
              <a:rPr dirty="0" err="1">
                <a:latin typeface="Acrom" panose="00000500000000000000" pitchFamily="50" charset="-52"/>
              </a:rPr>
              <a:t>напр</a:t>
            </a:r>
            <a:r>
              <a:rPr dirty="0">
                <a:latin typeface="Acrom" panose="00000500000000000000" pitchFamily="50" charset="-52"/>
              </a:rPr>
              <a:t>. </a:t>
            </a:r>
            <a:r>
              <a:rPr dirty="0" err="1">
                <a:latin typeface="Acrom" panose="00000500000000000000" pitchFamily="50" charset="-52"/>
              </a:rPr>
              <a:t>Ночь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искусств</a:t>
            </a:r>
            <a:r>
              <a:rPr dirty="0">
                <a:latin typeface="Acrom" panose="00000500000000000000" pitchFamily="50" charset="-52"/>
              </a:rPr>
              <a:t>, </a:t>
            </a:r>
            <a:r>
              <a:rPr dirty="0" err="1">
                <a:latin typeface="Acrom" panose="00000500000000000000" pitchFamily="50" charset="-52"/>
              </a:rPr>
              <a:t>Ночь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музеев</a:t>
            </a:r>
            <a:r>
              <a:rPr dirty="0">
                <a:latin typeface="Acrom" panose="00000500000000000000" pitchFamily="50" charset="-52"/>
              </a:rPr>
              <a:t>, </a:t>
            </a:r>
            <a:r>
              <a:rPr dirty="0" err="1">
                <a:latin typeface="Acrom" panose="00000500000000000000" pitchFamily="50" charset="-52"/>
              </a:rPr>
              <a:t>День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города</a:t>
            </a:r>
            <a:r>
              <a:rPr dirty="0">
                <a:latin typeface="Acrom" panose="00000500000000000000" pitchFamily="50" charset="-52"/>
              </a:rPr>
              <a:t>, </a:t>
            </a:r>
            <a:r>
              <a:rPr dirty="0" err="1">
                <a:latin typeface="Acrom" panose="00000500000000000000" pitchFamily="50" charset="-52"/>
              </a:rPr>
              <a:t>День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Победы</a:t>
            </a:r>
            <a:r>
              <a:rPr dirty="0">
                <a:latin typeface="Acrom" panose="00000500000000000000" pitchFamily="50" charset="-52"/>
              </a:rPr>
              <a:t>)</a:t>
            </a:r>
          </a:p>
        </p:txBody>
      </p:sp>
      <p:sp>
        <p:nvSpPr>
          <p:cNvPr id="164" name="TextBox 20"/>
          <p:cNvSpPr txBox="1"/>
          <p:nvPr/>
        </p:nvSpPr>
        <p:spPr>
          <a:xfrm>
            <a:off x="9009349" y="1980543"/>
            <a:ext cx="305808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dirty="0"/>
              <a:t>ИССЛЕДОВАТЕЛЬСКАЯ ДЕЯТЕЛЬНОСТЬ</a:t>
            </a:r>
          </a:p>
        </p:txBody>
      </p:sp>
      <p:sp>
        <p:nvSpPr>
          <p:cNvPr id="165" name="TextBox 21"/>
          <p:cNvSpPr txBox="1"/>
          <p:nvPr/>
        </p:nvSpPr>
        <p:spPr>
          <a:xfrm>
            <a:off x="8346581" y="2786750"/>
            <a:ext cx="3630758" cy="190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400"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dirty="0" err="1">
                <a:latin typeface="Acrom" panose="00000500000000000000" pitchFamily="50" charset="-52"/>
              </a:rPr>
              <a:t>Учет</a:t>
            </a:r>
            <a:r>
              <a:rPr dirty="0">
                <a:latin typeface="Acrom" panose="00000500000000000000" pitchFamily="50" charset="-52"/>
              </a:rPr>
              <a:t> и </a:t>
            </a:r>
            <a:r>
              <a:rPr dirty="0" err="1">
                <a:latin typeface="Acrom" panose="00000500000000000000" pitchFamily="50" charset="-52"/>
              </a:rPr>
              <a:t>инвентаризация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музейных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предметов</a:t>
            </a:r>
            <a:endParaRPr dirty="0">
              <a:latin typeface="Acrom" panose="00000500000000000000" pitchFamily="50" charset="-52"/>
            </a:endParaRP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400"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dirty="0" err="1">
                <a:latin typeface="Acrom" panose="00000500000000000000" pitchFamily="50" charset="-52"/>
              </a:rPr>
              <a:t>Подготовка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выставок</a:t>
            </a:r>
            <a:r>
              <a:rPr dirty="0">
                <a:latin typeface="Acrom" panose="00000500000000000000" pitchFamily="50" charset="-52"/>
              </a:rPr>
              <a:t>, </a:t>
            </a:r>
            <a:r>
              <a:rPr dirty="0" err="1">
                <a:latin typeface="Acrom" panose="00000500000000000000" pitchFamily="50" charset="-52"/>
              </a:rPr>
              <a:t>подбор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материалов</a:t>
            </a:r>
            <a:endParaRPr dirty="0">
              <a:latin typeface="Acrom" panose="00000500000000000000" pitchFamily="50" charset="-52"/>
            </a:endParaRP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400"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dirty="0" err="1">
                <a:latin typeface="Acrom" panose="00000500000000000000" pitchFamily="50" charset="-52"/>
              </a:rPr>
              <a:t>Описание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новых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поступлений</a:t>
            </a:r>
            <a:endParaRPr dirty="0">
              <a:latin typeface="Acrom" panose="00000500000000000000" pitchFamily="50" charset="-52"/>
            </a:endParaRP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400"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dirty="0" err="1">
                <a:latin typeface="Acrom" panose="00000500000000000000" pitchFamily="50" charset="-52"/>
              </a:rPr>
              <a:t>Помощь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научным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сотрудникам</a:t>
            </a:r>
            <a:endParaRPr dirty="0">
              <a:latin typeface="Acrom" panose="00000500000000000000" pitchFamily="50" charset="-52"/>
            </a:endParaRP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400"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dirty="0" err="1">
                <a:latin typeface="Acrom" panose="00000500000000000000" pitchFamily="50" charset="-52"/>
              </a:rPr>
              <a:t>Расшифровка</a:t>
            </a:r>
            <a:r>
              <a:rPr dirty="0">
                <a:latin typeface="Acrom" panose="00000500000000000000" pitchFamily="50" charset="-52"/>
              </a:rPr>
              <a:t> и </a:t>
            </a:r>
            <a:r>
              <a:rPr dirty="0" err="1">
                <a:latin typeface="Acrom" panose="00000500000000000000" pitchFamily="50" charset="-52"/>
              </a:rPr>
              <a:t>перевод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текстов</a:t>
            </a:r>
            <a:endParaRPr dirty="0">
              <a:latin typeface="Acrom" panose="00000500000000000000" pitchFamily="50" charset="-52"/>
            </a:endParaRPr>
          </a:p>
        </p:txBody>
      </p:sp>
      <p:sp>
        <p:nvSpPr>
          <p:cNvPr id="166" name="TextBox 22"/>
          <p:cNvSpPr txBox="1"/>
          <p:nvPr/>
        </p:nvSpPr>
        <p:spPr>
          <a:xfrm>
            <a:off x="6539563" y="4905575"/>
            <a:ext cx="229703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dirty="0" err="1"/>
              <a:t>Роли</a:t>
            </a:r>
            <a:r>
              <a:rPr dirty="0"/>
              <a:t> </a:t>
            </a:r>
            <a:r>
              <a:rPr dirty="0" err="1"/>
              <a:t>волонтеров</a:t>
            </a:r>
            <a:r>
              <a:rPr dirty="0"/>
              <a:t>:</a:t>
            </a:r>
          </a:p>
        </p:txBody>
      </p:sp>
      <p:sp>
        <p:nvSpPr>
          <p:cNvPr id="167" name="Прямая соединительная линия 24"/>
          <p:cNvSpPr/>
          <p:nvPr/>
        </p:nvSpPr>
        <p:spPr>
          <a:xfrm flipH="1">
            <a:off x="3713640" y="2296413"/>
            <a:ext cx="1" cy="2499693"/>
          </a:xfrm>
          <a:prstGeom prst="line">
            <a:avLst/>
          </a:prstGeom>
          <a:ln w="28575">
            <a:solidFill>
              <a:srgbClr val="00AAC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9" name="Рисунок 26" descr="Рисунок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0733" y="2028575"/>
            <a:ext cx="584114" cy="584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Рисунок 27" descr="Рисунок 2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8616" y="2028575"/>
            <a:ext cx="590230" cy="590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Рисунок 28" descr="Рисунок 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8576" y="2028575"/>
            <a:ext cx="503138" cy="550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30" descr="Picture 3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08937" y="5294189"/>
            <a:ext cx="563301" cy="563303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extBox 23"/>
          <p:cNvSpPr txBox="1"/>
          <p:nvPr/>
        </p:nvSpPr>
        <p:spPr>
          <a:xfrm>
            <a:off x="2566435" y="5968457"/>
            <a:ext cx="179807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600"/>
              </a:spcBef>
              <a:defRPr sz="1400">
                <a:latin typeface="Acrom Light"/>
                <a:ea typeface="Acrom Light"/>
                <a:cs typeface="Acrom Light"/>
                <a:sym typeface="Acrom Light"/>
              </a:defRPr>
            </a:lvl1pPr>
          </a:lstStyle>
          <a:p>
            <a:r>
              <a:rPr dirty="0" err="1">
                <a:latin typeface="Acrom" panose="00000500000000000000" pitchFamily="50" charset="-52"/>
              </a:rPr>
              <a:t>Экскурсоводы</a:t>
            </a:r>
            <a:r>
              <a:rPr dirty="0">
                <a:latin typeface="Acrom" panose="00000500000000000000" pitchFamily="50" charset="-52"/>
              </a:rPr>
              <a:t> и </a:t>
            </a:r>
            <a:r>
              <a:rPr dirty="0" err="1">
                <a:latin typeface="Acrom" panose="00000500000000000000" pitchFamily="50" charset="-52"/>
              </a:rPr>
              <a:t>медиаторы</a:t>
            </a:r>
            <a:endParaRPr dirty="0">
              <a:latin typeface="Acrom" panose="00000500000000000000" pitchFamily="50" charset="-52"/>
            </a:endParaRPr>
          </a:p>
        </p:txBody>
      </p:sp>
      <p:pic>
        <p:nvPicPr>
          <p:cNvPr id="174" name="Picture 67" descr="Picture 6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63057" y="5294189"/>
            <a:ext cx="489427" cy="563303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Box 30"/>
          <p:cNvSpPr txBox="1"/>
          <p:nvPr/>
        </p:nvSpPr>
        <p:spPr>
          <a:xfrm>
            <a:off x="4608732" y="5968457"/>
            <a:ext cx="179807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1400">
                <a:latin typeface="Acrom Light"/>
                <a:ea typeface="Acrom Light"/>
                <a:cs typeface="Acrom Light"/>
                <a:sym typeface="Acrom Light"/>
              </a:defRPr>
            </a:lvl1pPr>
          </a:lstStyle>
          <a:p>
            <a:r>
              <a:rPr>
                <a:latin typeface="Acrom" panose="00000500000000000000" pitchFamily="50" charset="-52"/>
              </a:rPr>
              <a:t>Администраторы и навигаторы</a:t>
            </a:r>
          </a:p>
        </p:txBody>
      </p:sp>
      <p:pic>
        <p:nvPicPr>
          <p:cNvPr id="176" name="Picture 79" descr="Picture 7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419703" y="5461851"/>
            <a:ext cx="464542" cy="36389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32"/>
          <p:cNvSpPr txBox="1"/>
          <p:nvPr/>
        </p:nvSpPr>
        <p:spPr>
          <a:xfrm>
            <a:off x="8752933" y="5968457"/>
            <a:ext cx="179807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1400">
                <a:latin typeface="Acrom Light"/>
                <a:ea typeface="Acrom Light"/>
                <a:cs typeface="Acrom Light"/>
                <a:sym typeface="Acrom Light"/>
              </a:defRPr>
            </a:lvl1pPr>
          </a:lstStyle>
          <a:p>
            <a:r>
              <a:rPr dirty="0" err="1">
                <a:latin typeface="Acrom" panose="00000500000000000000" pitchFamily="50" charset="-52"/>
              </a:rPr>
              <a:t>Фотографы</a:t>
            </a:r>
            <a:endParaRPr dirty="0">
              <a:latin typeface="Acrom" panose="00000500000000000000" pitchFamily="50" charset="-52"/>
            </a:endParaRPr>
          </a:p>
        </p:txBody>
      </p:sp>
      <p:pic>
        <p:nvPicPr>
          <p:cNvPr id="178" name="Picture 31" descr="Picture 3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22730" y="5251346"/>
            <a:ext cx="473584" cy="64898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extBox 34"/>
          <p:cNvSpPr txBox="1"/>
          <p:nvPr/>
        </p:nvSpPr>
        <p:spPr>
          <a:xfrm>
            <a:off x="6738024" y="5968457"/>
            <a:ext cx="2042995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600"/>
              </a:spcBef>
              <a:defRPr sz="1400">
                <a:latin typeface="Acrom Light"/>
                <a:ea typeface="Acrom Light"/>
                <a:cs typeface="Acrom Light"/>
                <a:sym typeface="Acrom Light"/>
              </a:defRPr>
            </a:lvl1pPr>
          </a:lstStyle>
          <a:p>
            <a:r>
              <a:rPr dirty="0" err="1">
                <a:latin typeface="Acrom" panose="00000500000000000000" pitchFamily="50" charset="-52"/>
              </a:rPr>
              <a:t>Помощники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людям</a:t>
            </a:r>
            <a:r>
              <a:rPr dirty="0">
                <a:latin typeface="Acrom" panose="00000500000000000000" pitchFamily="50" charset="-52"/>
              </a:rPr>
              <a:t> с </a:t>
            </a:r>
            <a:r>
              <a:rPr dirty="0" err="1">
                <a:latin typeface="Acrom" panose="00000500000000000000" pitchFamily="50" charset="-52"/>
              </a:rPr>
              <a:t>ограниченными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возможностями</a:t>
            </a:r>
            <a:endParaRPr dirty="0">
              <a:latin typeface="Acrom" panose="00000500000000000000" pitchFamily="50" charset="-52"/>
            </a:endParaRPr>
          </a:p>
        </p:txBody>
      </p:sp>
      <p:pic>
        <p:nvPicPr>
          <p:cNvPr id="180" name="Picture 57" descr="Picture 57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928557" y="5391604"/>
            <a:ext cx="450358" cy="46588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36"/>
          <p:cNvSpPr txBox="1"/>
          <p:nvPr/>
        </p:nvSpPr>
        <p:spPr>
          <a:xfrm>
            <a:off x="10191734" y="5968457"/>
            <a:ext cx="192400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600"/>
              </a:spcBef>
              <a:defRPr sz="1400">
                <a:latin typeface="Acrom Light"/>
                <a:ea typeface="Acrom Light"/>
                <a:cs typeface="Acrom Light"/>
                <a:sym typeface="Acrom Light"/>
              </a:defRPr>
            </a:lvl1pPr>
          </a:lstStyle>
          <a:p>
            <a:r>
              <a:rPr>
                <a:latin typeface="Acrom" panose="00000500000000000000" pitchFamily="50" charset="-52"/>
              </a:rPr>
              <a:t>Помощники в запасниках</a:t>
            </a:r>
          </a:p>
        </p:txBody>
      </p:sp>
      <p:sp>
        <p:nvSpPr>
          <p:cNvPr id="26" name="Прямоугольник 14">
            <a:extLst>
              <a:ext uri="{FF2B5EF4-FFF2-40B4-BE49-F238E27FC236}">
                <a16:creationId xmlns:a16="http://schemas.microsoft.com/office/drawing/2014/main" id="{5F602AB3-9DBC-4291-9B07-8EA11AC5BBE7}"/>
              </a:ext>
            </a:extLst>
          </p:cNvPr>
          <p:cNvSpPr/>
          <p:nvPr/>
        </p:nvSpPr>
        <p:spPr>
          <a:xfrm>
            <a:off x="1118630" y="1409604"/>
            <a:ext cx="1214438" cy="370841"/>
          </a:xfrm>
          <a:prstGeom prst="rect">
            <a:avLst/>
          </a:prstGeom>
          <a:solidFill>
            <a:srgbClr val="00AAC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lang="ru-RU" dirty="0"/>
              <a:t>СЕЙЧАС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Прямоугольник 6"/>
          <p:cNvSpPr txBox="1"/>
          <p:nvPr/>
        </p:nvSpPr>
        <p:spPr>
          <a:xfrm>
            <a:off x="957650" y="543555"/>
            <a:ext cx="490082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spc="-136">
                <a:solidFill>
                  <a:srgbClr val="F37043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lang="ru-RU" dirty="0">
                <a:solidFill>
                  <a:srgbClr val="F27327"/>
                </a:solidFill>
              </a:rPr>
              <a:t>ЦЕЛЕВЫЕ ГРУППЫ</a:t>
            </a:r>
            <a:endParaRPr dirty="0">
              <a:solidFill>
                <a:srgbClr val="F27327"/>
              </a:solidFill>
            </a:endParaRPr>
          </a:p>
        </p:txBody>
      </p:sp>
      <p:sp>
        <p:nvSpPr>
          <p:cNvPr id="162" name="TextBox 18"/>
          <p:cNvSpPr txBox="1"/>
          <p:nvPr/>
        </p:nvSpPr>
        <p:spPr>
          <a:xfrm>
            <a:off x="733250" y="3685979"/>
            <a:ext cx="291238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pPr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lang="ru-RU" dirty="0">
                <a:latin typeface="Acrom Bold" panose="00000800000000000000" pitchFamily="50" charset="-52"/>
              </a:rPr>
              <a:t>СОТРУДНИКИ МУЗЕЕВ</a:t>
            </a:r>
          </a:p>
          <a:p>
            <a:pPr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endParaRPr lang="ru-RU" dirty="0">
              <a:latin typeface="Acrom Bold" panose="00000800000000000000" pitchFamily="50" charset="-52"/>
            </a:endParaRPr>
          </a:p>
        </p:txBody>
      </p:sp>
      <p:sp>
        <p:nvSpPr>
          <p:cNvPr id="167" name="Прямая соединительная линия 24"/>
          <p:cNvSpPr/>
          <p:nvPr/>
        </p:nvSpPr>
        <p:spPr>
          <a:xfrm>
            <a:off x="4022801" y="4096407"/>
            <a:ext cx="608" cy="1200329"/>
          </a:xfrm>
          <a:prstGeom prst="line">
            <a:avLst/>
          </a:prstGeom>
          <a:ln w="28575">
            <a:solidFill>
              <a:srgbClr val="00AAC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" name="Прямая соединительная линия 25"/>
          <p:cNvSpPr/>
          <p:nvPr/>
        </p:nvSpPr>
        <p:spPr>
          <a:xfrm>
            <a:off x="7990668" y="4096407"/>
            <a:ext cx="0" cy="1200329"/>
          </a:xfrm>
          <a:prstGeom prst="line">
            <a:avLst/>
          </a:prstGeom>
          <a:ln w="28575">
            <a:solidFill>
              <a:srgbClr val="00AAC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C3279ABC-BF9D-4C4F-AE58-F017B2BA29DC}"/>
              </a:ext>
            </a:extLst>
          </p:cNvPr>
          <p:cNvSpPr txBox="1"/>
          <p:nvPr/>
        </p:nvSpPr>
        <p:spPr>
          <a:xfrm>
            <a:off x="3526408" y="5228845"/>
            <a:ext cx="364077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600"/>
              </a:spcBef>
              <a:buSzPct val="100000"/>
              <a:defRPr sz="1400">
                <a:latin typeface="Acrom Light"/>
                <a:ea typeface="Acrom Light"/>
                <a:cs typeface="Acrom Light"/>
                <a:sym typeface="Acrom Light"/>
              </a:defRPr>
            </a:pPr>
            <a:endParaRPr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050C0C6-819C-4128-911B-F4BC988F2673}"/>
              </a:ext>
            </a:extLst>
          </p:cNvPr>
          <p:cNvSpPr/>
          <p:nvPr/>
        </p:nvSpPr>
        <p:spPr>
          <a:xfrm>
            <a:off x="4400574" y="3631009"/>
            <a:ext cx="3043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lang="ru-RU" dirty="0">
                <a:latin typeface="Acrom Bold" panose="00000800000000000000" pitchFamily="50" charset="-52"/>
                <a:sym typeface="Acrom Bold"/>
              </a:rPr>
              <a:t>МОЛОДЕЖЬ  14-25 лет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D1146A4-F0A4-4F1A-9A49-EDBCFB10A0D8}"/>
              </a:ext>
            </a:extLst>
          </p:cNvPr>
          <p:cNvSpPr/>
          <p:nvPr/>
        </p:nvSpPr>
        <p:spPr>
          <a:xfrm>
            <a:off x="8916252" y="3625832"/>
            <a:ext cx="2926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crom Bold" panose="00000800000000000000" pitchFamily="50" charset="-52"/>
              </a:rPr>
              <a:t>ПЕНСИОНЕРЫ 55+</a:t>
            </a:r>
            <a:endParaRPr lang="ru-RU" dirty="0">
              <a:latin typeface="Acrom" panose="00000500000000000000" pitchFamily="50" charset="-52"/>
            </a:endParaRPr>
          </a:p>
        </p:txBody>
      </p:sp>
      <p:pic>
        <p:nvPicPr>
          <p:cNvPr id="19" name="Picture 2" descr="Картинки по запросу волонтеры школьники москва">
            <a:extLst>
              <a:ext uri="{FF2B5EF4-FFF2-40B4-BE49-F238E27FC236}">
                <a16:creationId xmlns:a16="http://schemas.microsoft.com/office/drawing/2014/main" id="{09AAB7FF-E000-4854-B4E4-4F395F551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7" t="13359" r="40382" b="25257"/>
          <a:stretch/>
        </p:blipFill>
        <p:spPr bwMode="auto">
          <a:xfrm>
            <a:off x="4907756" y="1608843"/>
            <a:ext cx="1986273" cy="19862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артинки по запросу волонтеры пенсионеры">
            <a:extLst>
              <a:ext uri="{FF2B5EF4-FFF2-40B4-BE49-F238E27FC236}">
                <a16:creationId xmlns:a16="http://schemas.microsoft.com/office/drawing/2014/main" id="{A3661523-007B-4888-B063-1778607B5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8" t="14989" r="34972" b="31472"/>
          <a:stretch/>
        </p:blipFill>
        <p:spPr bwMode="auto">
          <a:xfrm>
            <a:off x="9251293" y="1643527"/>
            <a:ext cx="1982306" cy="19823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033C0A-F17C-41AC-AF9D-FCC3A634165E}"/>
              </a:ext>
            </a:extLst>
          </p:cNvPr>
          <p:cNvSpPr/>
          <p:nvPr/>
        </p:nvSpPr>
        <p:spPr>
          <a:xfrm>
            <a:off x="7990668" y="4096407"/>
            <a:ext cx="402705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>
              <a:spcAft>
                <a:spcPts val="1200"/>
              </a:spcAft>
              <a:tabLst>
                <a:tab pos="9956800" algn="l"/>
              </a:tabLst>
            </a:pPr>
            <a:r>
              <a:rPr lang="ru-RU" dirty="0">
                <a:solidFill>
                  <a:schemeClr val="tx1"/>
                </a:solidFill>
                <a:latin typeface="Acrom Light" panose="00000400000000000000" pitchFamily="50" charset="-52"/>
              </a:rPr>
              <a:t>Основной мотив: получить новые впечатления и занять свободное время. </a:t>
            </a:r>
          </a:p>
          <a:p>
            <a:pPr marL="174625">
              <a:spcAft>
                <a:spcPts val="1200"/>
              </a:spcAft>
              <a:tabLst>
                <a:tab pos="9956800" algn="l"/>
              </a:tabLst>
            </a:pPr>
            <a:r>
              <a:rPr lang="ru-RU" dirty="0">
                <a:solidFill>
                  <a:schemeClr val="tx1"/>
                </a:solidFill>
                <a:latin typeface="Acrom Light" panose="00000400000000000000" pitchFamily="50" charset="-52"/>
              </a:rPr>
              <a:t>Имеют опыт событийного волонтерства</a:t>
            </a:r>
          </a:p>
          <a:p>
            <a:pPr marL="174625">
              <a:spcAft>
                <a:spcPts val="1200"/>
              </a:spcAft>
              <a:tabLst>
                <a:tab pos="9956800" algn="l"/>
              </a:tabLst>
            </a:pPr>
            <a:r>
              <a:rPr lang="ru-RU" dirty="0">
                <a:solidFill>
                  <a:schemeClr val="tx1"/>
                </a:solidFill>
                <a:latin typeface="Acrom Light" panose="00000400000000000000" pitchFamily="50" charset="-52"/>
              </a:rPr>
              <a:t>Ищут простую механическую работу, не требующую специальных знаний.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FE2133-783F-4D0B-91AF-D0C514F3A990}"/>
              </a:ext>
            </a:extLst>
          </p:cNvPr>
          <p:cNvSpPr/>
          <p:nvPr/>
        </p:nvSpPr>
        <p:spPr>
          <a:xfrm>
            <a:off x="4173072" y="4147644"/>
            <a:ext cx="36401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9956800" algn="l"/>
              </a:tabLst>
            </a:pPr>
            <a:r>
              <a:rPr lang="ru-RU" dirty="0">
                <a:solidFill>
                  <a:schemeClr val="tx1"/>
                </a:solidFill>
                <a:latin typeface="Acrom Light" panose="00000400000000000000" pitchFamily="50" charset="-52"/>
              </a:rPr>
              <a:t>Основной мотив: развить навыки и получить опыт.</a:t>
            </a:r>
          </a:p>
          <a:p>
            <a:pPr>
              <a:spcAft>
                <a:spcPts val="1200"/>
              </a:spcAft>
              <a:tabLst>
                <a:tab pos="9956800" algn="l"/>
              </a:tabLst>
            </a:pPr>
            <a:r>
              <a:rPr lang="ru-RU" dirty="0">
                <a:solidFill>
                  <a:schemeClr val="tx1"/>
                </a:solidFill>
                <a:latin typeface="Acrom Light" panose="00000400000000000000" pitchFamily="50" charset="-52"/>
              </a:rPr>
              <a:t>Обладают специальными навыками: фотосъемка, интервьюирование, разработка дизайна, </a:t>
            </a:r>
            <a:r>
              <a:rPr lang="en-US" dirty="0">
                <a:solidFill>
                  <a:schemeClr val="tx1"/>
                </a:solidFill>
                <a:latin typeface="Acrom Light" panose="00000400000000000000" pitchFamily="50" charset="-52"/>
              </a:rPr>
              <a:t>SMM</a:t>
            </a:r>
            <a:r>
              <a:rPr lang="ru-RU" dirty="0">
                <a:solidFill>
                  <a:schemeClr val="tx1"/>
                </a:solidFill>
                <a:latin typeface="Acrom Light" panose="00000400000000000000" pitchFamily="50" charset="-52"/>
              </a:rPr>
              <a:t>, перевод    на иностранные языки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C5D9985-69EE-4409-BD1B-78ED196E4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409219"/>
              </p:ext>
            </p:extLst>
          </p:nvPr>
        </p:nvGraphicFramePr>
        <p:xfrm>
          <a:off x="957650" y="1494575"/>
          <a:ext cx="2912386" cy="220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17F83A-689A-4FC7-91AD-A1F32A7B4D07}"/>
              </a:ext>
            </a:extLst>
          </p:cNvPr>
          <p:cNvSpPr/>
          <p:nvPr/>
        </p:nvSpPr>
        <p:spPr>
          <a:xfrm>
            <a:off x="300983" y="4155304"/>
            <a:ext cx="35690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9956800" algn="l"/>
              </a:tabLst>
            </a:pPr>
            <a:r>
              <a:rPr lang="ru-RU" dirty="0">
                <a:solidFill>
                  <a:schemeClr val="tx1"/>
                </a:solidFill>
                <a:latin typeface="Acrom Light" panose="00000400000000000000" pitchFamily="50" charset="-52"/>
              </a:rPr>
              <a:t>Основной мотив: расширить спектр предлагаемых услуг и реализовать новые проекты, подготовить кадровый резерв</a:t>
            </a:r>
          </a:p>
          <a:p>
            <a:pPr>
              <a:spcAft>
                <a:spcPts val="1200"/>
              </a:spcAft>
              <a:tabLst>
                <a:tab pos="9956800" algn="l"/>
              </a:tabLst>
            </a:pPr>
            <a:r>
              <a:rPr lang="ru-RU" dirty="0">
                <a:solidFill>
                  <a:schemeClr val="tx1"/>
                </a:solidFill>
                <a:latin typeface="Acrom Light" panose="00000400000000000000" pitchFamily="50" charset="-52"/>
              </a:rPr>
              <a:t>Носители уникальных знаний о коллекции музея</a:t>
            </a:r>
          </a:p>
        </p:txBody>
      </p:sp>
    </p:spTree>
    <p:extLst>
      <p:ext uri="{BB962C8B-B14F-4D97-AF65-F5344CB8AC3E}">
        <p14:creationId xmlns:p14="http://schemas.microsoft.com/office/powerpoint/2010/main" val="24083058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Прямоугольник 6"/>
          <p:cNvSpPr txBox="1"/>
          <p:nvPr/>
        </p:nvSpPr>
        <p:spPr>
          <a:xfrm>
            <a:off x="986206" y="559874"/>
            <a:ext cx="823058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spc="-136">
                <a:solidFill>
                  <a:srgbClr val="F37043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-136" normalizeH="0" baseline="0" noProof="0" dirty="0">
                <a:ln>
                  <a:noFill/>
                </a:ln>
                <a:solidFill>
                  <a:srgbClr val="F27327"/>
                </a:solidFill>
                <a:effectLst/>
                <a:uLnTx/>
                <a:uFillTx/>
                <a:latin typeface="Acrom Bold"/>
                <a:sym typeface="Acrom Bold"/>
              </a:rPr>
              <a:t>ОБЪЕДИНЕНИЕ ОПЫТА МУЗЕЕВ</a:t>
            </a:r>
            <a:endParaRPr kumimoji="0" sz="4000" b="0" i="0" u="none" strike="noStrike" kern="0" cap="none" spc="-136" normalizeH="0" baseline="0" noProof="0" dirty="0">
              <a:ln>
                <a:noFill/>
              </a:ln>
              <a:solidFill>
                <a:srgbClr val="F27327"/>
              </a:solidFill>
              <a:effectLst/>
              <a:uLnTx/>
              <a:uFillTx/>
              <a:latin typeface="Acrom Bold"/>
              <a:sym typeface="Acrom Bold"/>
            </a:endParaRPr>
          </a:p>
        </p:txBody>
      </p:sp>
      <p:sp>
        <p:nvSpPr>
          <p:cNvPr id="291" name="TextBox 32"/>
          <p:cNvSpPr txBox="1"/>
          <p:nvPr/>
        </p:nvSpPr>
        <p:spPr>
          <a:xfrm>
            <a:off x="6001614" y="1856669"/>
            <a:ext cx="6028461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600"/>
              </a:spcBef>
              <a:buSzPct val="100000"/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lang="ru-RU" dirty="0">
                <a:sym typeface="Acrom Light"/>
              </a:rPr>
              <a:t>МОСГОРТУР при поддержке Благотворительного фонда Владимира Потанина выпустил сборник «Волонтёры в музее». </a:t>
            </a:r>
            <a:br>
              <a:rPr lang="ru-RU" dirty="0">
                <a:sym typeface="Acrom Light"/>
              </a:rPr>
            </a:br>
            <a:br>
              <a:rPr lang="ru-RU" dirty="0">
                <a:sym typeface="Acrom Light"/>
              </a:rPr>
            </a:br>
            <a:r>
              <a:rPr lang="ru-RU" dirty="0">
                <a:sym typeface="Acrom Light"/>
              </a:rPr>
              <a:t>Это уникальное собрание кейсов по работе российских музеев с волонтёрами. </a:t>
            </a:r>
            <a:br>
              <a:rPr lang="ru-RU" dirty="0">
                <a:sym typeface="Acrom Light"/>
              </a:rPr>
            </a:br>
            <a:br>
              <a:rPr lang="ru-RU" dirty="0">
                <a:sym typeface="Acrom Light"/>
              </a:rPr>
            </a:br>
            <a:r>
              <a:rPr lang="ru-RU" dirty="0">
                <a:sym typeface="Acrom Light"/>
              </a:rPr>
              <a:t>Посмотреть сборник можно по ссылке: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D2184A-9AB1-4C81-8A26-CF4FE8567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97" y="1570490"/>
            <a:ext cx="4428434" cy="5162591"/>
          </a:xfrm>
          <a:prstGeom prst="rect">
            <a:avLst/>
          </a:prstGeom>
        </p:spPr>
      </p:pic>
      <p:pic>
        <p:nvPicPr>
          <p:cNvPr id="5" name="Picture 2" descr="http://qrcoder.ru/code/?http%3A%2F%2Fhttps%3A%2F%2Fmosgortur-my.sharepoint.com%2F%3Ab%3A%2Fg%2Fpersonal%2Fgzubenko_mosgortur_ru%2FEcFhCOoLsN9OgPpiEOhpJnkBq0GhBrS_yOwjD5-IYuKVgw%3Fe%3DfHq2v9&amp;4&amp;0">
            <a:extLst>
              <a:ext uri="{FF2B5EF4-FFF2-40B4-BE49-F238E27FC236}">
                <a16:creationId xmlns:a16="http://schemas.microsoft.com/office/drawing/2014/main" id="{D37E3663-C907-4D26-A9C0-81F2F9A11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936" y="4564053"/>
            <a:ext cx="1929442" cy="19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212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Прямоугольник 6"/>
          <p:cNvSpPr txBox="1"/>
          <p:nvPr/>
        </p:nvSpPr>
        <p:spPr>
          <a:xfrm>
            <a:off x="990128" y="545585"/>
            <a:ext cx="1017598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spc="-136">
                <a:solidFill>
                  <a:srgbClr val="F37043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-136" normalizeH="0" baseline="0" noProof="0" dirty="0">
                <a:ln>
                  <a:noFill/>
                </a:ln>
                <a:solidFill>
                  <a:srgbClr val="F27327"/>
                </a:solidFill>
                <a:effectLst/>
                <a:uLnTx/>
                <a:uFillTx/>
                <a:latin typeface="Acrom Bold"/>
                <a:sym typeface="Acrom Bold"/>
              </a:rPr>
              <a:t>ОБУЧЕНИЕ МУЗЕЙНЫХ СОТРУДНИКОВ</a:t>
            </a:r>
            <a:endParaRPr kumimoji="0" sz="4000" b="0" i="0" u="none" strike="noStrike" kern="0" cap="none" spc="-136" normalizeH="0" baseline="0" noProof="0" dirty="0">
              <a:ln>
                <a:noFill/>
              </a:ln>
              <a:solidFill>
                <a:srgbClr val="F27327"/>
              </a:solidFill>
              <a:effectLst/>
              <a:uLnTx/>
              <a:uFillTx/>
              <a:latin typeface="Acrom Bold"/>
              <a:sym typeface="Acrom Bold"/>
            </a:endParaRPr>
          </a:p>
        </p:txBody>
      </p:sp>
      <p:sp>
        <p:nvSpPr>
          <p:cNvPr id="291" name="TextBox 32"/>
          <p:cNvSpPr txBox="1"/>
          <p:nvPr/>
        </p:nvSpPr>
        <p:spPr>
          <a:xfrm>
            <a:off x="990127" y="2133963"/>
            <a:ext cx="5953597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marR="0" lvl="0" indent="-285750" algn="l" defTabSz="457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Кто такие волонтёры и каковы мотивы их помощи?</a:t>
            </a:r>
          </a:p>
          <a:p>
            <a:pPr marL="285750" marR="0" lvl="0" indent="-285750" algn="l" defTabSz="457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«Плюсы» и «минусы» привлечения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волонтё</a:t>
            </a:r>
            <a:r>
              <a:rPr lang="ru-RU" dirty="0">
                <a:latin typeface="Acrom" panose="00000500000000000000" pitchFamily="50" charset="-52"/>
                <a:sym typeface="Acrom Light"/>
              </a:rPr>
              <a:t>ров с точки зрения музейного сотрудника;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rom" panose="00000500000000000000" pitchFamily="50" charset="-52"/>
              <a:sym typeface="Acrom Light"/>
            </a:endParaRPr>
          </a:p>
          <a:p>
            <a:pPr marL="285750" marR="0" lvl="0" indent="-285750" algn="l" defTabSz="457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Функционал волонтёра в конкретном музее;</a:t>
            </a:r>
          </a:p>
          <a:p>
            <a:pPr marL="285750" marR="0" lvl="0" indent="-285750" algn="l" defTabSz="457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lang="ru-RU" dirty="0">
                <a:latin typeface="Acrom" panose="00000500000000000000" pitchFamily="50" charset="-52"/>
                <a:sym typeface="Acrom Light"/>
              </a:rPr>
              <a:t>Портрет музейного волонтёра;</a:t>
            </a:r>
          </a:p>
          <a:p>
            <a:pPr marL="285750" marR="0" lvl="0" indent="-285750" algn="l" defTabSz="457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Как найти своих волонтёров?</a:t>
            </a:r>
          </a:p>
          <a:p>
            <a:pPr marL="285750" marR="0" lvl="0" indent="-285750" algn="l" defTabSz="457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rom" panose="00000500000000000000" pitchFamily="50" charset="-52"/>
                <a:sym typeface="Acrom Light"/>
              </a:rPr>
              <a:t>Разбор ошибок и кейсов в группах.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08F608-645A-4B57-B7FD-C56E0F91C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2133963"/>
            <a:ext cx="4991100" cy="37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987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r="91495"/>
          <a:stretch>
            <a:fillRect/>
          </a:stretch>
        </p:blipFill>
        <p:spPr>
          <a:xfrm>
            <a:off x="-1" y="0"/>
            <a:ext cx="7852229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5211"/>
          <a:stretch>
            <a:fillRect/>
          </a:stretch>
        </p:blipFill>
        <p:spPr>
          <a:xfrm>
            <a:off x="7852227" y="0"/>
            <a:ext cx="43397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Прямоугольник 1"/>
          <p:cNvSpPr txBox="1"/>
          <p:nvPr/>
        </p:nvSpPr>
        <p:spPr>
          <a:xfrm>
            <a:off x="966484" y="556416"/>
            <a:ext cx="10137775" cy="131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F27327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dirty="0"/>
              <a:t>ПРОГРАММА ПОДГОТОВКИ ВОЛОНТЕРА</a:t>
            </a:r>
          </a:p>
        </p:txBody>
      </p:sp>
      <p:sp>
        <p:nvSpPr>
          <p:cNvPr id="207" name="Прямоугольник 8"/>
          <p:cNvSpPr txBox="1"/>
          <p:nvPr/>
        </p:nvSpPr>
        <p:spPr>
          <a:xfrm>
            <a:off x="1025529" y="4400328"/>
            <a:ext cx="5167011" cy="190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lang="ru-RU" dirty="0">
                <a:latin typeface="Acrom" panose="00000500000000000000" pitchFamily="50" charset="-52"/>
              </a:rPr>
              <a:t>Узнает об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основа</a:t>
            </a:r>
            <a:r>
              <a:rPr lang="ru-RU" dirty="0">
                <a:latin typeface="Acrom" panose="00000500000000000000" pitchFamily="50" charset="-52"/>
              </a:rPr>
              <a:t>х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волонтерской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деятельности</a:t>
            </a:r>
            <a:r>
              <a:rPr dirty="0">
                <a:latin typeface="Acrom" panose="00000500000000000000" pitchFamily="50" charset="-52"/>
              </a:rPr>
              <a:t> 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lang="ru-RU" dirty="0">
                <a:latin typeface="Acrom" panose="00000500000000000000" pitchFamily="50" charset="-52"/>
              </a:rPr>
              <a:t>Узнает о формах работы с посетителями в пространстве музея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lang="ru-RU" dirty="0">
                <a:latin typeface="Acrom" panose="00000500000000000000" pitchFamily="50" charset="-52"/>
              </a:rPr>
              <a:t>И отработает навыки на практических занятиях</a:t>
            </a:r>
            <a:endParaRPr dirty="0">
              <a:latin typeface="Acrom" panose="00000500000000000000" pitchFamily="50" charset="-52"/>
            </a:endParaRPr>
          </a:p>
        </p:txBody>
      </p:sp>
      <p:grpSp>
        <p:nvGrpSpPr>
          <p:cNvPr id="210" name="Овал 12"/>
          <p:cNvGrpSpPr/>
          <p:nvPr/>
        </p:nvGrpSpPr>
        <p:grpSpPr>
          <a:xfrm>
            <a:off x="1098183" y="2133602"/>
            <a:ext cx="1378961" cy="1357747"/>
            <a:chOff x="0" y="0"/>
            <a:chExt cx="1378960" cy="1357746"/>
          </a:xfrm>
        </p:grpSpPr>
        <p:sp>
          <p:nvSpPr>
            <p:cNvPr id="208" name="Овал"/>
            <p:cNvSpPr/>
            <p:nvPr/>
          </p:nvSpPr>
          <p:spPr>
            <a:xfrm>
              <a:off x="-1" y="-1"/>
              <a:ext cx="1378962" cy="1357748"/>
            </a:xfrm>
            <a:prstGeom prst="ellipse">
              <a:avLst/>
            </a:prstGeom>
            <a:solidFill>
              <a:srgbClr val="00AAC0"/>
            </a:solidFill>
            <a:ln w="57150" cap="flat">
              <a:solidFill>
                <a:srgbClr val="00AAC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crom"/>
                  <a:ea typeface="Acrom"/>
                  <a:cs typeface="Acrom"/>
                  <a:sym typeface="Acrom"/>
                </a:defRPr>
              </a:pPr>
              <a:endParaRPr/>
            </a:p>
          </p:txBody>
        </p:sp>
        <p:sp>
          <p:nvSpPr>
            <p:cNvPr id="209" name="4  недели"/>
            <p:cNvSpPr txBox="1"/>
            <p:nvPr/>
          </p:nvSpPr>
          <p:spPr>
            <a:xfrm>
              <a:off x="201943" y="144202"/>
              <a:ext cx="975073" cy="1069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Acrom Bold"/>
                  <a:ea typeface="Acrom Bold"/>
                  <a:cs typeface="Acrom Bold"/>
                  <a:sym typeface="Acrom Bold"/>
                </a:defRPr>
              </a:pPr>
              <a:r>
                <a:rPr dirty="0"/>
                <a:t>4</a:t>
              </a:r>
              <a:r>
                <a:rPr b="0" dirty="0">
                  <a:latin typeface="Acrom"/>
                  <a:ea typeface="Acrom"/>
                  <a:cs typeface="Acrom"/>
                  <a:sym typeface="Acrom"/>
                </a:rPr>
                <a:t> </a:t>
              </a:r>
              <a:br>
                <a:rPr b="0" dirty="0">
                  <a:latin typeface="Acrom"/>
                  <a:ea typeface="Acrom"/>
                  <a:cs typeface="Acrom"/>
                  <a:sym typeface="Acrom"/>
                </a:rPr>
              </a:br>
              <a:r>
                <a:rPr sz="1600" b="0" dirty="0" err="1">
                  <a:latin typeface="Acrom"/>
                  <a:ea typeface="Acrom"/>
                  <a:cs typeface="Acrom"/>
                  <a:sym typeface="Acrom"/>
                </a:rPr>
                <a:t>недели</a:t>
              </a:r>
              <a:endParaRPr sz="1600" b="0" dirty="0">
                <a:latin typeface="Acrom"/>
                <a:ea typeface="Acrom"/>
                <a:cs typeface="Acrom"/>
                <a:sym typeface="Acrom"/>
              </a:endParaRPr>
            </a:p>
          </p:txBody>
        </p:sp>
      </p:grpSp>
      <p:grpSp>
        <p:nvGrpSpPr>
          <p:cNvPr id="213" name="Овал 13"/>
          <p:cNvGrpSpPr/>
          <p:nvPr/>
        </p:nvGrpSpPr>
        <p:grpSpPr>
          <a:xfrm>
            <a:off x="2768626" y="2083899"/>
            <a:ext cx="1479921" cy="1457153"/>
            <a:chOff x="0" y="0"/>
            <a:chExt cx="1479920" cy="1457152"/>
          </a:xfrm>
        </p:grpSpPr>
        <p:sp>
          <p:nvSpPr>
            <p:cNvPr id="211" name="Овал"/>
            <p:cNvSpPr/>
            <p:nvPr/>
          </p:nvSpPr>
          <p:spPr>
            <a:xfrm>
              <a:off x="-1" y="-1"/>
              <a:ext cx="1479922" cy="1457154"/>
            </a:xfrm>
            <a:prstGeom prst="ellipse">
              <a:avLst/>
            </a:prstGeom>
            <a:solidFill>
              <a:srgbClr val="00AAC0"/>
            </a:solidFill>
            <a:ln w="57150" cap="flat">
              <a:solidFill>
                <a:srgbClr val="00AAC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crom"/>
                  <a:ea typeface="Acrom"/>
                  <a:cs typeface="Acrom"/>
                  <a:sym typeface="Acrom"/>
                </a:defRPr>
              </a:pPr>
              <a:endParaRPr/>
            </a:p>
          </p:txBody>
        </p:sp>
        <p:sp>
          <p:nvSpPr>
            <p:cNvPr id="212" name="9  занятий"/>
            <p:cNvSpPr txBox="1"/>
            <p:nvPr/>
          </p:nvSpPr>
          <p:spPr>
            <a:xfrm>
              <a:off x="216728" y="193905"/>
              <a:ext cx="1046463" cy="1069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800">
                  <a:solidFill>
                    <a:srgbClr val="FFFFFF"/>
                  </a:solidFill>
                  <a:latin typeface="Acrom Bold"/>
                  <a:ea typeface="Acrom Bold"/>
                  <a:cs typeface="Acrom Bold"/>
                  <a:sym typeface="Acrom Bold"/>
                </a:defRPr>
              </a:pPr>
              <a:r>
                <a:t>9</a:t>
              </a:r>
              <a:r>
                <a:rPr sz="1800">
                  <a:latin typeface="Acrom"/>
                  <a:ea typeface="Acrom"/>
                  <a:cs typeface="Acrom"/>
                  <a:sym typeface="Acrom"/>
                </a:rPr>
                <a:t> </a:t>
              </a:r>
              <a:br>
                <a:rPr sz="1800">
                  <a:latin typeface="Acrom"/>
                  <a:ea typeface="Acrom"/>
                  <a:cs typeface="Acrom"/>
                  <a:sym typeface="Acrom"/>
                </a:rPr>
              </a:br>
              <a:r>
                <a:rPr sz="1600">
                  <a:latin typeface="Acrom"/>
                  <a:ea typeface="Acrom"/>
                  <a:cs typeface="Acrom"/>
                  <a:sym typeface="Acrom"/>
                </a:rPr>
                <a:t>занятий</a:t>
              </a:r>
            </a:p>
          </p:txBody>
        </p:sp>
      </p:grpSp>
      <p:grpSp>
        <p:nvGrpSpPr>
          <p:cNvPr id="216" name="Овал 14"/>
          <p:cNvGrpSpPr/>
          <p:nvPr/>
        </p:nvGrpSpPr>
        <p:grpSpPr>
          <a:xfrm>
            <a:off x="4540029" y="2041452"/>
            <a:ext cx="1566139" cy="1542045"/>
            <a:chOff x="0" y="0"/>
            <a:chExt cx="1566138" cy="1542044"/>
          </a:xfrm>
        </p:grpSpPr>
        <p:sp>
          <p:nvSpPr>
            <p:cNvPr id="214" name="Овал"/>
            <p:cNvSpPr/>
            <p:nvPr/>
          </p:nvSpPr>
          <p:spPr>
            <a:xfrm>
              <a:off x="-1" y="-1"/>
              <a:ext cx="1566140" cy="1542046"/>
            </a:xfrm>
            <a:prstGeom prst="ellipse">
              <a:avLst/>
            </a:prstGeom>
            <a:solidFill>
              <a:srgbClr val="00AAC0"/>
            </a:solidFill>
            <a:ln w="57150" cap="flat">
              <a:solidFill>
                <a:srgbClr val="00AAC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crom"/>
                  <a:ea typeface="Acrom"/>
                  <a:cs typeface="Acrom"/>
                  <a:sym typeface="Acrom"/>
                </a:defRPr>
              </a:pPr>
              <a:endParaRPr/>
            </a:p>
          </p:txBody>
        </p:sp>
        <p:sp>
          <p:nvSpPr>
            <p:cNvPr id="215" name="18  часов"/>
            <p:cNvSpPr txBox="1"/>
            <p:nvPr/>
          </p:nvSpPr>
          <p:spPr>
            <a:xfrm>
              <a:off x="229355" y="236351"/>
              <a:ext cx="1107427" cy="1069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800" b="1">
                  <a:solidFill>
                    <a:srgbClr val="FFFFFF"/>
                  </a:solidFill>
                  <a:latin typeface="Acrom Bold"/>
                  <a:ea typeface="Acrom Bold"/>
                  <a:cs typeface="Acrom Bold"/>
                  <a:sym typeface="Acrom Bold"/>
                </a:defRPr>
              </a:pPr>
              <a:r>
                <a:t>18</a:t>
              </a:r>
              <a:r>
                <a:rPr sz="1200" b="0">
                  <a:latin typeface="Acrom"/>
                  <a:ea typeface="Acrom"/>
                  <a:cs typeface="Acrom"/>
                  <a:sym typeface="Acrom"/>
                </a:rPr>
                <a:t> </a:t>
              </a:r>
              <a:br>
                <a:rPr sz="1200" b="0">
                  <a:latin typeface="Acrom"/>
                  <a:ea typeface="Acrom"/>
                  <a:cs typeface="Acrom"/>
                  <a:sym typeface="Acrom"/>
                </a:rPr>
              </a:br>
              <a:r>
                <a:rPr sz="1600" b="0">
                  <a:latin typeface="Acrom"/>
                  <a:ea typeface="Acrom"/>
                  <a:cs typeface="Acrom"/>
                  <a:sym typeface="Acrom"/>
                </a:rPr>
                <a:t>часов</a:t>
              </a:r>
            </a:p>
          </p:txBody>
        </p:sp>
      </p:grpSp>
      <p:sp>
        <p:nvSpPr>
          <p:cNvPr id="217" name="TextBox 16"/>
          <p:cNvSpPr txBox="1"/>
          <p:nvPr/>
        </p:nvSpPr>
        <p:spPr>
          <a:xfrm>
            <a:off x="1014716" y="3984919"/>
            <a:ext cx="50365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AAC0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rPr dirty="0"/>
              <a:t>В РАМКАХ ОБУЧЕНИЯ</a:t>
            </a:r>
            <a:r>
              <a:rPr lang="ru-RU" dirty="0"/>
              <a:t> ВОЛОНТЁР</a:t>
            </a:r>
            <a:r>
              <a:rPr dirty="0"/>
              <a:t>:</a:t>
            </a:r>
          </a:p>
        </p:txBody>
      </p:sp>
      <p:sp>
        <p:nvSpPr>
          <p:cNvPr id="218" name="Прямоугольник 17"/>
          <p:cNvSpPr/>
          <p:nvPr/>
        </p:nvSpPr>
        <p:spPr>
          <a:xfrm>
            <a:off x="6453651" y="5734689"/>
            <a:ext cx="5738349" cy="815341"/>
          </a:xfrm>
          <a:prstGeom prst="rect">
            <a:avLst/>
          </a:prstGeom>
          <a:solidFill>
            <a:srgbClr val="00AAC0"/>
          </a:solidFill>
          <a:ln w="38100">
            <a:solidFill>
              <a:srgbClr val="00AAC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tabLst>
                <a:tab pos="5461000" algn="l"/>
              </a:tabLst>
              <a:defRPr sz="2000">
                <a:solidFill>
                  <a:srgbClr val="FFFFFF"/>
                </a:solidFill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dirty="0" err="1">
                <a:latin typeface="Acrom" panose="00000500000000000000" pitchFamily="50" charset="-52"/>
              </a:rPr>
              <a:t>Каждый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участник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может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выбрать</a:t>
            </a:r>
            <a:r>
              <a:rPr dirty="0">
                <a:latin typeface="Acrom" panose="00000500000000000000" pitchFamily="50" charset="-52"/>
              </a:rPr>
              <a:t> музей</a:t>
            </a:r>
            <a:r>
              <a:rPr lang="ru-RU" dirty="0">
                <a:latin typeface="Acrom" panose="00000500000000000000" pitchFamily="50" charset="-52"/>
              </a:rPr>
              <a:t>,</a:t>
            </a:r>
            <a:endParaRPr dirty="0">
              <a:latin typeface="Acrom" panose="00000500000000000000" pitchFamily="50" charset="-52"/>
            </a:endParaRPr>
          </a:p>
          <a:p>
            <a:pPr>
              <a:spcBef>
                <a:spcPts val="600"/>
              </a:spcBef>
              <a:tabLst>
                <a:tab pos="5461000" algn="l"/>
              </a:tabLst>
              <a:defRPr sz="2000">
                <a:solidFill>
                  <a:srgbClr val="FFFFFF"/>
                </a:solidFill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dirty="0">
                <a:latin typeface="Acrom" panose="00000500000000000000" pitchFamily="50" charset="-52"/>
              </a:rPr>
              <a:t>с </a:t>
            </a:r>
            <a:r>
              <a:rPr dirty="0" err="1">
                <a:latin typeface="Acrom" panose="00000500000000000000" pitchFamily="50" charset="-52"/>
              </a:rPr>
              <a:t>которым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он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будет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сотрудничать</a:t>
            </a:r>
            <a:endParaRPr dirty="0">
              <a:latin typeface="Acrom" panose="00000500000000000000" pitchFamily="50" charset="-52"/>
            </a:endParaRPr>
          </a:p>
        </p:txBody>
      </p:sp>
      <p:pic>
        <p:nvPicPr>
          <p:cNvPr id="219" name="Picture 41" descr="Picture 4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3651" y="2598139"/>
            <a:ext cx="380692" cy="38761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Прямоугольник 2"/>
          <p:cNvSpPr txBox="1"/>
          <p:nvPr/>
        </p:nvSpPr>
        <p:spPr>
          <a:xfrm>
            <a:off x="6904459" y="2511642"/>
            <a:ext cx="218582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lang="ru-RU" dirty="0">
                <a:latin typeface="Acrom" panose="00000500000000000000" pitchFamily="50" charset="-52"/>
              </a:rPr>
              <a:t>Сентябрь 2018 г. — май 2019 г.</a:t>
            </a:r>
            <a:endParaRPr dirty="0">
              <a:latin typeface="Acrom" panose="00000500000000000000" pitchFamily="50" charset="-52"/>
            </a:endParaRPr>
          </a:p>
        </p:txBody>
      </p:sp>
      <p:sp>
        <p:nvSpPr>
          <p:cNvPr id="221" name="TextBox 20"/>
          <p:cNvSpPr txBox="1"/>
          <p:nvPr/>
        </p:nvSpPr>
        <p:spPr>
          <a:xfrm>
            <a:off x="6453651" y="3639516"/>
            <a:ext cx="3285257" cy="1677382"/>
          </a:xfrm>
          <a:prstGeom prst="rect">
            <a:avLst/>
          </a:prstGeom>
          <a:solidFill>
            <a:srgbClr val="FFFFFF">
              <a:alpha val="55000"/>
            </a:srgbClr>
          </a:solidFill>
          <a:ln w="38100">
            <a:solidFill>
              <a:srgbClr val="F27327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indent="87313">
              <a:defRPr sz="700">
                <a:solidFill>
                  <a:srgbClr val="00AAC0"/>
                </a:solidFill>
                <a:latin typeface="Acrom Bold"/>
                <a:ea typeface="Acrom Bold"/>
                <a:cs typeface="Acrom Bold"/>
                <a:sym typeface="Acrom Bold"/>
              </a:defRPr>
            </a:pPr>
            <a:endParaRPr dirty="0">
              <a:latin typeface="Acrom" panose="00000500000000000000" pitchFamily="50" charset="-52"/>
            </a:endParaRPr>
          </a:p>
          <a:p>
            <a:pPr indent="87313">
              <a:defRPr sz="1600">
                <a:solidFill>
                  <a:srgbClr val="F27327"/>
                </a:solidFill>
                <a:latin typeface="Acrom Bold"/>
                <a:ea typeface="Acrom Bold"/>
                <a:cs typeface="Acrom Bold"/>
                <a:sym typeface="Acrom Bold"/>
              </a:defRPr>
            </a:pPr>
            <a:r>
              <a:rPr lang="ru-RU" dirty="0">
                <a:latin typeface="Acrom" panose="00000500000000000000" pitchFamily="50" charset="-52"/>
              </a:rPr>
              <a:t>По окончании:</a:t>
            </a:r>
            <a:endParaRPr dirty="0">
              <a:latin typeface="Acrom" panose="00000500000000000000" pitchFamily="50" charset="-52"/>
            </a:endParaRPr>
          </a:p>
          <a:p>
            <a:pPr indent="87313">
              <a:defRPr sz="1600">
                <a:latin typeface="Acrom Light"/>
                <a:ea typeface="Acrom Light"/>
                <a:cs typeface="Acrom Light"/>
                <a:sym typeface="Acrom Light"/>
              </a:defRPr>
            </a:pPr>
            <a:r>
              <a:rPr dirty="0" err="1">
                <a:latin typeface="Acrom" panose="00000500000000000000" pitchFamily="50" charset="-52"/>
              </a:rPr>
              <a:t>Сбор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отзывов</a:t>
            </a:r>
            <a:r>
              <a:rPr dirty="0">
                <a:latin typeface="Acrom" panose="00000500000000000000" pitchFamily="50" charset="-52"/>
              </a:rPr>
              <a:t> о </a:t>
            </a:r>
            <a:r>
              <a:rPr dirty="0" err="1">
                <a:latin typeface="Acrom" panose="00000500000000000000" pitchFamily="50" charset="-52"/>
              </a:rPr>
              <a:t>работе</a:t>
            </a:r>
            <a:r>
              <a:rPr dirty="0">
                <a:latin typeface="Acrom" panose="00000500000000000000" pitchFamily="50" charset="-52"/>
              </a:rPr>
              <a:t> </a:t>
            </a:r>
            <a:br>
              <a:rPr dirty="0">
                <a:latin typeface="Acrom" panose="00000500000000000000" pitchFamily="50" charset="-52"/>
              </a:rPr>
            </a:br>
            <a:r>
              <a:rPr dirty="0" err="1">
                <a:latin typeface="Acrom" panose="00000500000000000000" pitchFamily="50" charset="-52"/>
              </a:rPr>
              <a:t>от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волонтеров</a:t>
            </a:r>
            <a:r>
              <a:rPr dirty="0">
                <a:latin typeface="Acrom" panose="00000500000000000000" pitchFamily="50" charset="-52"/>
              </a:rPr>
              <a:t> и </a:t>
            </a:r>
            <a:r>
              <a:rPr dirty="0" err="1">
                <a:latin typeface="Acrom" panose="00000500000000000000" pitchFamily="50" charset="-52"/>
              </a:rPr>
              <a:t>музейных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сотрудников</a:t>
            </a:r>
            <a:r>
              <a:rPr dirty="0">
                <a:latin typeface="Acrom" panose="00000500000000000000" pitchFamily="50" charset="-52"/>
              </a:rPr>
              <a:t>, </a:t>
            </a:r>
            <a:r>
              <a:rPr dirty="0" err="1">
                <a:latin typeface="Acrom" panose="00000500000000000000" pitchFamily="50" charset="-52"/>
              </a:rPr>
              <a:t>подведение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итогов</a:t>
            </a:r>
            <a:r>
              <a:rPr dirty="0">
                <a:latin typeface="Acrom" panose="00000500000000000000" pitchFamily="50" charset="-52"/>
              </a:rPr>
              <a:t>, </a:t>
            </a:r>
            <a:r>
              <a:rPr dirty="0" err="1">
                <a:latin typeface="Acrom" panose="00000500000000000000" pitchFamily="50" charset="-52"/>
              </a:rPr>
              <a:t>выбор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музея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для</a:t>
            </a:r>
            <a:r>
              <a:rPr dirty="0">
                <a:latin typeface="Acrom" panose="00000500000000000000" pitchFamily="50" charset="-52"/>
              </a:rPr>
              <a:t> </a:t>
            </a:r>
            <a:r>
              <a:rPr dirty="0" err="1">
                <a:latin typeface="Acrom" panose="00000500000000000000" pitchFamily="50" charset="-52"/>
              </a:rPr>
              <a:t>работы</a:t>
            </a:r>
            <a:r>
              <a:rPr dirty="0">
                <a:latin typeface="Acrom" panose="00000500000000000000" pitchFamily="50" charset="-52"/>
              </a:rPr>
              <a:t>.</a:t>
            </a:r>
          </a:p>
        </p:txBody>
      </p:sp>
      <p:sp>
        <p:nvSpPr>
          <p:cNvPr id="222" name="Прямоугольник 3"/>
          <p:cNvSpPr txBox="1"/>
          <p:nvPr/>
        </p:nvSpPr>
        <p:spPr>
          <a:xfrm>
            <a:off x="6340950" y="2168200"/>
            <a:ext cx="191597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AAC0"/>
                </a:solidFill>
                <a:latin typeface="Acrom Bold"/>
                <a:ea typeface="Acrom Bold"/>
                <a:cs typeface="Acrom Bold"/>
                <a:sym typeface="Acrom Bold"/>
              </a:defRPr>
            </a:lvl1pPr>
          </a:lstStyle>
          <a:p>
            <a:r>
              <a:t>Сроки обучения: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SGORTUR">
      <a:dk1>
        <a:srgbClr val="262626"/>
      </a:dk1>
      <a:lt1>
        <a:srgbClr val="FFFFFF"/>
      </a:lt1>
      <a:dk2>
        <a:srgbClr val="434342"/>
      </a:dk2>
      <a:lt2>
        <a:srgbClr val="DCDEDF"/>
      </a:lt2>
      <a:accent1>
        <a:srgbClr val="4A60A6"/>
      </a:accent1>
      <a:accent2>
        <a:srgbClr val="EA6234"/>
      </a:accent2>
      <a:accent3>
        <a:srgbClr val="1D9EB4"/>
      </a:accent3>
      <a:accent4>
        <a:srgbClr val="59B15B"/>
      </a:accent4>
      <a:accent5>
        <a:srgbClr val="F8C332"/>
      </a:accent5>
      <a:accent6>
        <a:srgbClr val="FFFFFF"/>
      </a:accent6>
      <a:hlink>
        <a:srgbClr val="1D9EB4"/>
      </a:hlink>
      <a:folHlink>
        <a:srgbClr val="4A60A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494</Words>
  <Application>Microsoft Office PowerPoint</Application>
  <PresentationFormat>Широкоэкранный</PresentationFormat>
  <Paragraphs>113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Acrom</vt:lpstr>
      <vt:lpstr>Acrom Bold</vt:lpstr>
      <vt:lpstr>Acrom Light</vt:lpstr>
      <vt:lpstr>Acrom Medium</vt:lpstr>
      <vt:lpstr>Arial</vt:lpstr>
      <vt:lpstr>Calibri</vt:lpstr>
      <vt:lpstr>Helvetica</vt:lpstr>
      <vt:lpstr>Тема Office</vt:lpstr>
      <vt:lpstr>Office Theme</vt:lpstr>
      <vt:lpstr>Презентация PowerPoint</vt:lpstr>
      <vt:lpstr>ГЕОГРАФИЯ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Григорий Зубенко</dc:creator>
  <cp:lastModifiedBy>Григорий Зубенко</cp:lastModifiedBy>
  <cp:revision>56</cp:revision>
  <cp:lastPrinted>2018-09-17T10:47:43Z</cp:lastPrinted>
  <dcterms:modified xsi:type="dcterms:W3CDTF">2018-11-06T12:41:39Z</dcterms:modified>
</cp:coreProperties>
</file>