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2" r:id="rId6"/>
    <p:sldId id="263" r:id="rId7"/>
    <p:sldId id="266" r:id="rId8"/>
    <p:sldId id="272" r:id="rId9"/>
    <p:sldId id="267" r:id="rId10"/>
    <p:sldId id="261" r:id="rId11"/>
    <p:sldId id="260" r:id="rId12"/>
    <p:sldId id="268" r:id="rId13"/>
    <p:sldId id="259" r:id="rId14"/>
    <p:sldId id="271" r:id="rId15"/>
    <p:sldId id="273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3860725494076785E-2"/>
          <c:y val="0.14991560778040877"/>
          <c:w val="0.84739461110011671"/>
          <c:h val="0.628607992415974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 ли ВЫ слушаете бардовские песни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2776-40EA-A016-CD51BB36594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2776-40EA-A016-CD51BB3659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Часто</c:v>
                </c:pt>
                <c:pt idx="1">
                  <c:v>Иногда</c:v>
                </c:pt>
                <c:pt idx="2">
                  <c:v>никогда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0.33000000000000035</c:v>
                </c:pt>
                <c:pt idx="1">
                  <c:v>0.42000000000000021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76-40EA-A016-CD51BB3659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6.9945196829615447E-2"/>
          <c:y val="0.8692400365708367"/>
          <c:w val="0.9"/>
          <c:h val="6.2421229121948703E-2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785177276569253E-2"/>
          <c:y val="0.15863947949281079"/>
          <c:w val="0.8310285155033591"/>
          <c:h val="0.669860939065166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Бывали ли ВЫ на фестивале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7BB2-45C4-944E-A85CFEB1C8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Черная скала</c:v>
                </c:pt>
                <c:pt idx="1">
                  <c:v>ильменский</c:v>
                </c:pt>
                <c:pt idx="2">
                  <c:v>Не были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B2-45C4-944E-A85CFEB1C8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3.2191823479692183E-2"/>
          <c:y val="0.87176366113531867"/>
          <c:w val="0.96668979936829991"/>
          <c:h val="0.11457426226131046"/>
        </c:manualLayout>
      </c:layout>
      <c:overlay val="0"/>
      <c:txPr>
        <a:bodyPr/>
        <a:lstStyle/>
        <a:p>
          <a:pPr algn="just"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В каком </a:t>
            </a:r>
            <a:r>
              <a:rPr lang="ru-RU" sz="2000" dirty="0" smtClean="0"/>
              <a:t>городе</a:t>
            </a:r>
            <a:r>
              <a:rPr lang="ru-RU" sz="2000" baseline="0" dirty="0" smtClean="0"/>
              <a:t> </a:t>
            </a:r>
            <a:r>
              <a:rPr lang="ru-RU" sz="2000" dirty="0" smtClean="0"/>
              <a:t>проводится </a:t>
            </a:r>
            <a:r>
              <a:rPr lang="ru-RU" sz="2000" dirty="0"/>
              <a:t>Ильменский фестиваль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каком городе проводится Ильменский фестиваль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1921-49E7-939A-7258A5BAE6F2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1921-49E7-939A-7258A5BAE6F2}"/>
              </c:ext>
            </c:extLst>
          </c:dPt>
          <c:dLbls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921-49E7-939A-7258A5BAE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Миасс</c:v>
                </c:pt>
                <c:pt idx="1">
                  <c:v>Не знают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21-49E7-939A-7258A5BAE6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В каком городе проводится </a:t>
            </a:r>
            <a:r>
              <a:rPr lang="ru-RU" sz="2000" dirty="0" err="1"/>
              <a:t>Грушенский</a:t>
            </a:r>
            <a:r>
              <a:rPr lang="ru-RU" sz="2000" dirty="0"/>
              <a:t> фестиваль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каком городе проводится Грушенский фестиваль</c:v>
                </c:pt>
              </c:strCache>
            </c:strRef>
          </c:tx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0-FA85-4C1F-9B8D-AA4D52E7F2B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FA85-4C1F-9B8D-AA4D52E7F2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Самара</c:v>
                </c:pt>
                <c:pt idx="1">
                  <c:v>Не знают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C1F-9B8D-AA4D52E7F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BDEA1-C890-40B2-B035-7E522C3CDB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BC36-9137-47E0-B40E-7E3EAE35B7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546C4-3DC7-45F7-AA60-4F9D5C7484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0D04E-DAD8-449C-96C1-A33EA754C4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2F70D-AEAE-4072-B411-2BA6C92DE3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D09CF-65DE-48D6-A504-0724FE58D6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D45C5-8993-4CAD-A71B-A625680F79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3D91D-17F9-41B5-B5AF-36172AD048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06032-A3CD-492B-AABC-904E16702F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85DC8-6DEF-47DF-A621-1A6D3AF30B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FB9FE-B405-41B8-A39E-F43EF67B32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F9FDD1-7FBE-4F19-81D3-6BF4BFE6AD1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enastoyascheedetyam.ru/association/antennas/86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ard.ru/cgi-bin/trackography.cgi?name=&#1043;&#1080;&#1083;&#1100;&#1084;&#1072;&#1085;&#1086;&#1074;&#1072;_&#1069;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700808"/>
            <a:ext cx="7772400" cy="2118097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Тема 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работы</a:t>
            </a: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Музыкальная культура родного края</a:t>
            </a:r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3501008"/>
            <a:ext cx="6804248" cy="1752600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Автор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Хайруллина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Кристина,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 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«В»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МАОУ СОШ «школы №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2»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Научный руководитель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Гильманова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Эльвира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Давжатовна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учитель музыки 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2052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3408485"/>
            <a:ext cx="4067944" cy="34495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260648"/>
            <a:ext cx="8568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2»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АНКЕТА</a:t>
            </a:r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800" b="1" dirty="0" smtClean="0"/>
              <a:t>Знакомо ли ВАМ направление в музыке «</a:t>
            </a:r>
            <a:r>
              <a:rPr lang="ru-RU" sz="1800" b="1" dirty="0" err="1" smtClean="0"/>
              <a:t>Бардовская</a:t>
            </a:r>
            <a:r>
              <a:rPr lang="ru-RU" sz="1800" b="1" dirty="0" smtClean="0"/>
              <a:t> песня» </a:t>
            </a:r>
            <a:r>
              <a:rPr lang="ru-RU" sz="1400" b="1" i="1" dirty="0" smtClean="0"/>
              <a:t>(выбрать ответ)                                  </a:t>
            </a:r>
          </a:p>
          <a:p>
            <a:pPr>
              <a:buNone/>
            </a:pPr>
            <a:r>
              <a:rPr lang="ru-RU" sz="1800" dirty="0" smtClean="0"/>
              <a:t>      Да</a:t>
            </a:r>
          </a:p>
          <a:p>
            <a:pPr>
              <a:buNone/>
            </a:pPr>
            <a:r>
              <a:rPr lang="ru-RU" sz="1800" dirty="0" smtClean="0"/>
              <a:t>      Нет</a:t>
            </a:r>
          </a:p>
          <a:p>
            <a:pPr lvl="0"/>
            <a:r>
              <a:rPr lang="ru-RU" sz="1800" b="1" dirty="0" smtClean="0"/>
              <a:t>Назовите фамилии известных ВАМ </a:t>
            </a:r>
            <a:r>
              <a:rPr lang="ru-RU" sz="1800" b="1" dirty="0" err="1" smtClean="0"/>
              <a:t>бардов:___________________</a:t>
            </a:r>
            <a:endParaRPr lang="ru-RU" sz="1800" b="1" dirty="0" smtClean="0"/>
          </a:p>
          <a:p>
            <a:pPr lvl="0"/>
            <a:r>
              <a:rPr lang="ru-RU" sz="1800" b="1" dirty="0" smtClean="0"/>
              <a:t>Часто ли ВЫ слушаете </a:t>
            </a:r>
            <a:r>
              <a:rPr lang="ru-RU" sz="1800" b="1" dirty="0" err="1" smtClean="0"/>
              <a:t>бардовские</a:t>
            </a:r>
            <a:r>
              <a:rPr lang="ru-RU" sz="1800" b="1" dirty="0" smtClean="0"/>
              <a:t> песни </a:t>
            </a:r>
            <a:r>
              <a:rPr lang="ru-RU" sz="1800" b="1" i="1" dirty="0" smtClean="0"/>
              <a:t>(выбрать ответ</a:t>
            </a:r>
            <a:r>
              <a:rPr lang="ru-RU" sz="1800" dirty="0" smtClean="0"/>
              <a:t>)                                  </a:t>
            </a:r>
          </a:p>
          <a:p>
            <a:pPr>
              <a:buNone/>
            </a:pPr>
            <a:r>
              <a:rPr lang="ru-RU" sz="1800" dirty="0" smtClean="0"/>
              <a:t>      Часто</a:t>
            </a:r>
          </a:p>
          <a:p>
            <a:pPr>
              <a:buNone/>
            </a:pPr>
            <a:r>
              <a:rPr lang="ru-RU" sz="1800" dirty="0" smtClean="0"/>
              <a:t>      Нечасто</a:t>
            </a:r>
          </a:p>
          <a:p>
            <a:pPr>
              <a:buNone/>
            </a:pPr>
            <a:r>
              <a:rPr lang="ru-RU" sz="1800" dirty="0" smtClean="0"/>
              <a:t>      Никогда</a:t>
            </a:r>
          </a:p>
          <a:p>
            <a:pPr lvl="0"/>
            <a:r>
              <a:rPr lang="ru-RU" sz="1800" b="1" dirty="0" smtClean="0"/>
              <a:t>Бывали ли ВЫ на каком-либо фестивале авторской, </a:t>
            </a:r>
            <a:r>
              <a:rPr lang="ru-RU" sz="1800" b="1" dirty="0" err="1" smtClean="0"/>
              <a:t>бардовской</a:t>
            </a:r>
            <a:r>
              <a:rPr lang="ru-RU" sz="1800" b="1" dirty="0" smtClean="0"/>
              <a:t>, самодеятельной </a:t>
            </a:r>
            <a:r>
              <a:rPr lang="ru-RU" sz="1800" b="1" dirty="0" err="1" smtClean="0"/>
              <a:t>песни_______________________________________</a:t>
            </a:r>
            <a:endParaRPr lang="ru-RU" sz="1800" b="1" dirty="0" smtClean="0"/>
          </a:p>
          <a:p>
            <a:pPr lvl="0"/>
            <a:r>
              <a:rPr lang="ru-RU" sz="1800" b="1" dirty="0" smtClean="0"/>
              <a:t>В каком городе проводится </a:t>
            </a:r>
            <a:r>
              <a:rPr lang="ru-RU" sz="1800" b="1" i="1" dirty="0" err="1" smtClean="0"/>
              <a:t>Ильменский</a:t>
            </a:r>
            <a:r>
              <a:rPr lang="ru-RU" sz="1800" b="1" i="1" dirty="0" smtClean="0"/>
              <a:t> фестиваль – </a:t>
            </a:r>
            <a:r>
              <a:rPr lang="ru-RU" sz="1800" dirty="0" smtClean="0"/>
              <a:t>Казань, Самара, </a:t>
            </a:r>
            <a:r>
              <a:rPr lang="ru-RU" sz="1800" dirty="0" err="1" smtClean="0"/>
              <a:t>Сатка</a:t>
            </a:r>
            <a:r>
              <a:rPr lang="ru-RU" sz="1800" dirty="0" smtClean="0"/>
              <a:t>, Миасс, Воронеж, Чебаркуль. </a:t>
            </a:r>
          </a:p>
          <a:p>
            <a:pPr lvl="0"/>
            <a:r>
              <a:rPr lang="ru-RU" sz="1800" b="1" dirty="0" smtClean="0"/>
              <a:t>А в каком </a:t>
            </a:r>
            <a:r>
              <a:rPr lang="ru-RU" sz="1800" b="1" i="1" dirty="0" smtClean="0"/>
              <a:t>Грушинский – </a:t>
            </a:r>
            <a:r>
              <a:rPr lang="ru-RU" sz="1800" dirty="0" smtClean="0"/>
              <a:t>Казань, Самара, </a:t>
            </a:r>
            <a:r>
              <a:rPr lang="ru-RU" sz="1800" dirty="0" err="1" smtClean="0"/>
              <a:t>Сатка</a:t>
            </a:r>
            <a:r>
              <a:rPr lang="ru-RU" sz="1800" dirty="0" smtClean="0"/>
              <a:t>, Миасс, Воронеж, Чебаркуль. Воронеж</a:t>
            </a:r>
          </a:p>
          <a:p>
            <a:r>
              <a:rPr lang="ru-RU" sz="1800" b="1" dirty="0" smtClean="0"/>
              <a:t>Назовите фестиваль авторской песни, который проводится в </a:t>
            </a:r>
            <a:r>
              <a:rPr lang="ru-RU" sz="1800" b="1" dirty="0" err="1" smtClean="0"/>
              <a:t>Златоусте________</a:t>
            </a:r>
            <a:endParaRPr lang="ru-RU" sz="1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51520" y="404664"/>
          <a:ext cx="4244280" cy="5721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648200" y="404664"/>
          <a:ext cx="44958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23528" y="332656"/>
          <a:ext cx="4172272" cy="579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332656"/>
          <a:ext cx="4038600" cy="579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5661579ba1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  <a:ln/>
        </p:spPr>
      </p:pic>
      <p:pic>
        <p:nvPicPr>
          <p:cNvPr id="1026" name="Picture 2" descr="C:\Users\дс 82\YandexDisk\Скриншоты\2018-03-17_22-16-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99358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ТИНА_проект\3370_b32421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795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ТИНА_проект\1403158974_chernaya-skala160614-774x3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429000"/>
            <a:ext cx="737235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5661579ba1e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71317"/>
            <a:ext cx="3168352" cy="2686683"/>
          </a:xfrm>
          <a:prstGeom prst="rect">
            <a:avLst/>
          </a:prstGeom>
          <a:noFill/>
        </p:spPr>
      </p:pic>
      <p:pic>
        <p:nvPicPr>
          <p:cNvPr id="1028" name="Picture 4" descr="D:\ТИНА_проект\IMG_525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 smtClean="0"/>
              <a:t>. Познакомилась </a:t>
            </a:r>
            <a:r>
              <a:rPr lang="ru-RU" dirty="0"/>
              <a:t>с</a:t>
            </a:r>
            <a:r>
              <a:rPr lang="ru-RU" dirty="0" smtClean="0"/>
              <a:t> авторской песней;</a:t>
            </a:r>
          </a:p>
          <a:p>
            <a:r>
              <a:rPr lang="ru-RU" dirty="0" smtClean="0"/>
              <a:t>2. Рассмотрела этапы развития бардовского движения;</a:t>
            </a:r>
          </a:p>
          <a:p>
            <a:r>
              <a:rPr lang="ru-RU" dirty="0" smtClean="0"/>
              <a:t>3. Изучила развитие авторской песни в городе Златоусте;</a:t>
            </a:r>
          </a:p>
          <a:p>
            <a:r>
              <a:rPr lang="ru-RU" dirty="0" smtClean="0"/>
              <a:t>4. Сделала небольшой сборник стихов поэтов-песенников Златоуста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056643"/>
            <a:ext cx="2123728" cy="180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b="1" dirty="0" smtClean="0"/>
              <a:t>Список использованной литературы: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«Визбор Ю.И. Не верь разлукам старина.», М., «</a:t>
            </a:r>
            <a:r>
              <a:rPr lang="ru-RU" sz="2000" dirty="0" err="1" smtClean="0"/>
              <a:t>Эксмо</a:t>
            </a:r>
            <a:r>
              <a:rPr lang="ru-RU" sz="2000" dirty="0" smtClean="0"/>
              <a:t>»,2004.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«Современная музыка» Энциклопедия. М., </a:t>
            </a:r>
            <a:r>
              <a:rPr lang="ru-RU" sz="2000" dirty="0" err="1" smtClean="0"/>
              <a:t>Аванте+</a:t>
            </a:r>
            <a:r>
              <a:rPr lang="ru-RU" sz="2000" dirty="0" smtClean="0"/>
              <a:t>, 2003.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err="1" smtClean="0"/>
              <a:t>Википедия</a:t>
            </a:r>
            <a:r>
              <a:rPr lang="ru-RU" sz="2000" dirty="0" smtClean="0"/>
              <a:t> - свободная энциклопедия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Левин Л.И. Авторская песня // Эстрада в России. XX век. Энциклопедия.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Новиков Вл.И., «Авторская песня», М., «Олимп», 2000, с.5-11,408.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Шипов  Р.Антология </a:t>
            </a:r>
            <a:r>
              <a:rPr lang="ru-RU" sz="2000" dirty="0" err="1" smtClean="0"/>
              <a:t>бардовской</a:t>
            </a:r>
            <a:r>
              <a:rPr lang="ru-RU" sz="2000" dirty="0" smtClean="0"/>
              <a:t> песни. — М.: Изд-во </a:t>
            </a:r>
            <a:r>
              <a:rPr lang="ru-RU" sz="2000" dirty="0" err="1" smtClean="0"/>
              <a:t>Эксмо</a:t>
            </a:r>
            <a:r>
              <a:rPr lang="ru-RU" sz="2000" dirty="0" smtClean="0"/>
              <a:t>, 2005. - 896 с., ил.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u="sng" dirty="0" smtClean="0">
                <a:hlinkClick r:id="rId3"/>
              </a:rPr>
              <a:t>http://www.vsenastoyascheedetyam.ru/association/antennas/86/</a:t>
            </a:r>
            <a:r>
              <a:rPr lang="ru-RU" sz="2000" dirty="0" smtClean="0"/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u="sng" dirty="0" smtClean="0">
                <a:hlinkClick r:id="rId4"/>
              </a:rPr>
              <a:t>http://www.bard.ru/cgi-bin/trackography.cgi?name=Гильманова_Э</a:t>
            </a:r>
            <a:r>
              <a:rPr lang="ru-RU" sz="2000" dirty="0" smtClean="0"/>
              <a:t> </a:t>
            </a:r>
          </a:p>
          <a:p>
            <a:pPr marL="457200" indent="-457200">
              <a:buNone/>
            </a:pPr>
            <a:r>
              <a:rPr lang="ru-RU" sz="20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1109">
            <a:off x="-433345" y="2598749"/>
            <a:ext cx="4870585" cy="4781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ru-RU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Цель исследовательской работы </a:t>
            </a:r>
            <a:endParaRPr lang="ru-RU" sz="3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272808" cy="3096344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поближе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познакомиться  с жанром авторской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песни и творчеством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поэтов-песенников   Южного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Урала для формирования интереса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авторской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песне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3078" name="Picture 6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3563"/>
            <a:ext cx="2928938" cy="2484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88640"/>
            <a:ext cx="8313694" cy="1470025"/>
          </a:xfrm>
        </p:spPr>
        <p:txBody>
          <a:bodyPr/>
          <a:lstStyle/>
          <a:p>
            <a:r>
              <a:rPr lang="ru-RU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Задачи исследовательской работы</a:t>
            </a:r>
            <a:endParaRPr lang="ru-RU" sz="3600" dirty="0"/>
          </a:p>
        </p:txBody>
      </p:sp>
      <p:pic>
        <p:nvPicPr>
          <p:cNvPr id="5124" name="Picture 4" descr="5661579ba1e7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25144"/>
            <a:ext cx="2066245" cy="1752600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755576" y="1628800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+mn-lt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+mn-lt"/>
                <a:cs typeface="Times New Roman" pitchFamily="18" charset="0"/>
              </a:rPr>
              <a:t>зучить </a:t>
            </a:r>
            <a:r>
              <a:rPr lang="ru-RU" sz="2400" b="1" dirty="0">
                <a:latin typeface="+mn-lt"/>
                <a:cs typeface="Times New Roman" pitchFamily="18" charset="0"/>
              </a:rPr>
              <a:t>литературу и описать историю вопроса </a:t>
            </a:r>
            <a:r>
              <a:rPr lang="ru-RU" sz="2400" b="1" dirty="0" smtClean="0">
                <a:latin typeface="+mn-lt"/>
                <a:cs typeface="Times New Roman" pitchFamily="18" charset="0"/>
              </a:rPr>
              <a:t>      происхождения </a:t>
            </a:r>
            <a:r>
              <a:rPr lang="ru-RU" sz="2400" b="1" dirty="0">
                <a:latin typeface="+mn-lt"/>
                <a:cs typeface="Times New Roman" pitchFamily="18" charset="0"/>
              </a:rPr>
              <a:t>авторской </a:t>
            </a:r>
            <a:r>
              <a:rPr lang="ru-RU" sz="2400" b="1" dirty="0" smtClean="0">
                <a:latin typeface="+mn-lt"/>
                <a:cs typeface="Times New Roman" pitchFamily="18" charset="0"/>
              </a:rPr>
              <a:t>песни;</a:t>
            </a:r>
            <a:endParaRPr lang="ru-RU" sz="2400" b="1" dirty="0">
              <a:latin typeface="+mn-lt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+mn-lt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+mn-lt"/>
                <a:cs typeface="Times New Roman" pitchFamily="18" charset="0"/>
              </a:rPr>
              <a:t>зучить </a:t>
            </a:r>
            <a:r>
              <a:rPr lang="ru-RU" sz="2400" b="1" dirty="0">
                <a:latin typeface="+mn-lt"/>
                <a:cs typeface="Times New Roman" pitchFamily="18" charset="0"/>
              </a:rPr>
              <a:t>историю возникновения </a:t>
            </a:r>
            <a:r>
              <a:rPr lang="ru-RU" sz="2400" b="1" dirty="0" err="1">
                <a:latin typeface="+mn-lt"/>
                <a:cs typeface="Times New Roman" pitchFamily="18" charset="0"/>
              </a:rPr>
              <a:t>бардовской</a:t>
            </a:r>
            <a:r>
              <a:rPr lang="ru-RU" sz="2400" b="1" dirty="0">
                <a:latin typeface="+mn-lt"/>
                <a:cs typeface="Times New Roman" pitchFamily="18" charset="0"/>
              </a:rPr>
              <a:t> песни  </a:t>
            </a:r>
            <a:r>
              <a:rPr lang="ru-RU" sz="2400" b="1" dirty="0" smtClean="0">
                <a:latin typeface="+mn-lt"/>
                <a:cs typeface="Times New Roman" pitchFamily="18" charset="0"/>
              </a:rPr>
              <a:t>овладеть </a:t>
            </a:r>
            <a:r>
              <a:rPr lang="ru-RU" sz="2400" b="1" dirty="0">
                <a:latin typeface="+mn-lt"/>
                <a:cs typeface="Times New Roman" pitchFamily="18" charset="0"/>
              </a:rPr>
              <a:t>умениями и навыками </a:t>
            </a:r>
            <a:r>
              <a:rPr lang="ru-RU" sz="2400" b="1" dirty="0" smtClean="0">
                <a:latin typeface="+mn-lt"/>
                <a:cs typeface="Times New Roman" pitchFamily="18" charset="0"/>
              </a:rPr>
              <a:t>поиска; 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+mn-lt"/>
                <a:cs typeface="Times New Roman" pitchFamily="18" charset="0"/>
              </a:rPr>
              <a:t>Систематизации </a:t>
            </a:r>
            <a:r>
              <a:rPr lang="ru-RU" sz="2400" b="1" dirty="0">
                <a:latin typeface="+mn-lt"/>
                <a:cs typeface="Times New Roman" pitchFamily="18" charset="0"/>
              </a:rPr>
              <a:t>и комплексного анализа исторической </a:t>
            </a:r>
            <a:r>
              <a:rPr lang="ru-RU" sz="2400" b="1" dirty="0" smtClean="0">
                <a:latin typeface="+mn-lt"/>
                <a:cs typeface="Times New Roman" pitchFamily="18" charset="0"/>
              </a:rPr>
              <a:t>   информации</a:t>
            </a:r>
            <a:r>
              <a:rPr lang="ru-RU" sz="2400" b="1" dirty="0">
                <a:latin typeface="+mn-lt"/>
                <a:cs typeface="Times New Roman" pitchFamily="18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+mn-lt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+mn-lt"/>
                <a:cs typeface="Times New Roman" pitchFamily="18" charset="0"/>
              </a:rPr>
              <a:t>сследовать </a:t>
            </a:r>
            <a:r>
              <a:rPr lang="ru-RU" sz="2400" b="1" dirty="0">
                <a:latin typeface="+mn-lt"/>
                <a:cs typeface="Times New Roman" pitchFamily="18" charset="0"/>
              </a:rPr>
              <a:t>творчество поэтов – песенников Южного </a:t>
            </a:r>
            <a:r>
              <a:rPr lang="ru-RU" sz="2400" b="1" dirty="0" smtClean="0">
                <a:latin typeface="+mn-lt"/>
                <a:cs typeface="Times New Roman" pitchFamily="18" charset="0"/>
              </a:rPr>
              <a:t>   Урала</a:t>
            </a:r>
            <a:endParaRPr lang="ru-RU" sz="2400" b="1" dirty="0">
              <a:latin typeface="+mn-lt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363272" cy="5688632"/>
          </a:xfrm>
        </p:spPr>
        <p:txBody>
          <a:bodyPr/>
          <a:lstStyle/>
          <a:p>
            <a:pPr lvl="0"/>
            <a:r>
              <a:rPr lang="ru-RU" dirty="0" smtClean="0"/>
              <a:t>городской романс;</a:t>
            </a:r>
          </a:p>
          <a:p>
            <a:pPr lvl="0"/>
            <a:r>
              <a:rPr lang="ru-RU" dirty="0" smtClean="0"/>
              <a:t>кант (бытовая многоголосная песня);</a:t>
            </a:r>
          </a:p>
          <a:p>
            <a:pPr lvl="0"/>
            <a:r>
              <a:rPr lang="ru-RU" dirty="0" smtClean="0"/>
              <a:t>крестьянские песни;</a:t>
            </a:r>
          </a:p>
          <a:p>
            <a:pPr lvl="0"/>
            <a:r>
              <a:rPr lang="ru-RU" dirty="0" smtClean="0"/>
              <a:t>творчество декабристов;</a:t>
            </a:r>
          </a:p>
          <a:p>
            <a:pPr lvl="0"/>
            <a:r>
              <a:rPr lang="ru-RU" dirty="0" smtClean="0"/>
              <a:t>революционные молодёжные песни 20-х годов;</a:t>
            </a:r>
          </a:p>
          <a:p>
            <a:pPr lvl="0"/>
            <a:r>
              <a:rPr lang="ru-RU" dirty="0" smtClean="0"/>
              <a:t>песни беспризорников;</a:t>
            </a:r>
          </a:p>
          <a:p>
            <a:pPr lvl="0"/>
            <a:r>
              <a:rPr lang="ru-RU" dirty="0" smtClean="0"/>
              <a:t>студенческий фольклор.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pp.userapi.com/c637529/v637529365/58e4c/FWWj88yCy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600400" cy="29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blatata.com/uploads/posts/2009-05/1241253432_galich-ginzburg-aleksandr-arkadevich-19.10.1918.jpg"/>
          <p:cNvPicPr>
            <a:picLocks noChangeAspect="1" noChangeArrowheads="1"/>
          </p:cNvPicPr>
          <p:nvPr/>
        </p:nvPicPr>
        <p:blipFill>
          <a:blip r:embed="rId3" cstate="print"/>
          <a:srcRect l="9902"/>
          <a:stretch>
            <a:fillRect/>
          </a:stretch>
        </p:blipFill>
        <p:spPr bwMode="auto">
          <a:xfrm>
            <a:off x="5220072" y="3501008"/>
            <a:ext cx="3425434" cy="29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mixnetm.ru/uploads/images/m/a/r/mark_bernes_romans_roshina_iz_k_f_raznie_sud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3384376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s://avatars.yandex.net/get-music-content/41288/711b644b.a.4644466-1/m1000x10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60648"/>
            <a:ext cx="331192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www.kublog.ru/uploads/images/catalog/item/6d29c978d0/52d248316b_500.jpg"/>
          <p:cNvPicPr>
            <a:picLocks noChangeAspect="1" noChangeArrowheads="1"/>
          </p:cNvPicPr>
          <p:nvPr/>
        </p:nvPicPr>
        <p:blipFill>
          <a:blip r:embed="rId2" cstate="print"/>
          <a:srcRect t="39311"/>
          <a:stretch>
            <a:fillRect/>
          </a:stretch>
        </p:blipFill>
        <p:spPr bwMode="auto">
          <a:xfrm>
            <a:off x="539552" y="908720"/>
            <a:ext cx="8137759" cy="4894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i.mycdn.me/image?id=815485006568&amp;t=3&amp;plc=WEB&amp;tkn=*vW3KRTRTgMotQra5z6eFdDPxt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article_big_318741475755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036887"/>
            <a:ext cx="4726021" cy="35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big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145"/>
            <a:ext cx="3238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35746"/>
            <a:ext cx="2713395" cy="306915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t="16401" r="2473" b="56300"/>
          <a:stretch/>
        </p:blipFill>
        <p:spPr>
          <a:xfrm>
            <a:off x="3936625" y="499239"/>
            <a:ext cx="4982917" cy="20243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80" name="Picture 4" descr="D:\ТИНА_проект\114-I6yl-Njz9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53081"/>
            <a:ext cx="6624736" cy="4104919"/>
          </a:xfrm>
          <a:prstGeom prst="rect">
            <a:avLst/>
          </a:prstGeom>
          <a:noFill/>
        </p:spPr>
      </p:pic>
      <p:pic>
        <p:nvPicPr>
          <p:cNvPr id="24579" name="Picture 3" descr="D:\ТИНА_проект\HPIM6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4401195" cy="3352266"/>
          </a:xfrm>
          <a:prstGeom prst="rect">
            <a:avLst/>
          </a:prstGeom>
          <a:noFill/>
        </p:spPr>
      </p:pic>
      <p:pic>
        <p:nvPicPr>
          <p:cNvPr id="24578" name="Picture 2" descr="D:\ТИНА_проект\Митяев (Артек-2017)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1696" y="332656"/>
            <a:ext cx="4822304" cy="3337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Музыкальный (голубой, шары и ноты)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Музыкальный (голубой, шары и ноты)</Template>
  <TotalTime>334</TotalTime>
  <Words>367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Музыкальный (голубой, шары и ноты)</vt:lpstr>
      <vt:lpstr>Тема работы Музыкальная культура родного края   </vt:lpstr>
      <vt:lpstr>Цель исследовательской работы </vt:lpstr>
      <vt:lpstr>Задачи исследовательской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Список использованной литературы: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Музыкальная культура родного края</dc:title>
  <dc:creator>дс 82</dc:creator>
  <cp:lastModifiedBy>user</cp:lastModifiedBy>
  <cp:revision>11</cp:revision>
  <dcterms:created xsi:type="dcterms:W3CDTF">2018-03-15T17:20:34Z</dcterms:created>
  <dcterms:modified xsi:type="dcterms:W3CDTF">2018-03-24T09:14:09Z</dcterms:modified>
</cp:coreProperties>
</file>