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9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3C3A"/>
    <a:srgbClr val="0000FF"/>
    <a:srgbClr val="B83A3A"/>
    <a:srgbClr val="A03232"/>
    <a:srgbClr val="93E3FF"/>
    <a:srgbClr val="B24630"/>
    <a:srgbClr val="53B574"/>
    <a:srgbClr val="4BB37D"/>
    <a:srgbClr val="5E8B53"/>
    <a:srgbClr val="C193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64" autoAdjust="0"/>
  </p:normalViewPr>
  <p:slideViewPr>
    <p:cSldViewPr>
      <p:cViewPr varScale="1">
        <p:scale>
          <a:sx n="84" d="100"/>
          <a:sy n="84" d="100"/>
        </p:scale>
        <p:origin x="-106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A36EA-369C-454F-8ACB-1004994C8D28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AE39D-37B1-4045-A0B3-396B59599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285860"/>
            <a:ext cx="8643998" cy="2214578"/>
          </a:xfrm>
          <a:ln w="28575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5000" b="1" dirty="0" smtClean="0">
                <a:solidFill>
                  <a:srgbClr val="0070C0"/>
                </a:solidFill>
                <a:latin typeface="Century" pitchFamily="18" charset="0"/>
              </a:rPr>
              <a:t>                 Социальный проект  </a:t>
            </a:r>
            <a:r>
              <a:rPr lang="ru-RU" sz="5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5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6700" b="1" dirty="0" smtClean="0">
                <a:solidFill>
                  <a:srgbClr val="983C3A"/>
                </a:solidFill>
                <a:latin typeface="Monotype Corsiva" pitchFamily="66" charset="0"/>
              </a:rPr>
              <a:t>«Мы помним, мы гордимся».</a:t>
            </a:r>
            <a:endParaRPr lang="ru-RU" sz="6700" b="1" dirty="0">
              <a:solidFill>
                <a:srgbClr val="983C3A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214282" y="3571876"/>
            <a:ext cx="5000660" cy="228601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40CB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социального обслуживания Краснодарского края «Крымский комплексный центр социального обслуживания населения»</a:t>
            </a:r>
            <a:endParaRPr lang="ru-RU" sz="2200" dirty="0">
              <a:solidFill>
                <a:srgbClr val="040CB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5929330"/>
            <a:ext cx="4327527" cy="714379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Вотинцева Наталья Николаевна, специалист по социальной работе</a:t>
            </a:r>
            <a:endParaRPr lang="ru-RU" sz="1800" i="1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2500330" cy="201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:\Documents and Settings\1\Рабочий стол\Ветераны\IMG_30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5" y="3143248"/>
            <a:ext cx="3576311" cy="2643206"/>
          </a:xfrm>
          <a:prstGeom prst="rect">
            <a:avLst/>
          </a:prstGeom>
          <a:noFill/>
          <a:scene3d>
            <a:camera prst="perspectiveLeft" fov="1200000">
              <a:rot lat="600000" lon="1800000" rev="0"/>
            </a:camera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2131343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3500430" y="714356"/>
            <a:ext cx="3643338" cy="7143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Контакты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714488"/>
            <a:ext cx="8286808" cy="25003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ГБУ СО КК «Крымский КЦСОН» 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Адрес учреждения: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353386 Краснодарский край, Крымский район, г. Крымск, ул. Школьная,4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Тел./факс: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(86131)5-38-67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Электронный адрес: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cso_danko@msrsp.krasnodar.ru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786322"/>
            <a:ext cx="8286808" cy="142876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Вотинцева Наталья Николаевна.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Адрес проживания: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353334 Краснодарский край, Крымский район, п. Южный, ул. Центральная, 19/3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8(928)207-25-66</a:t>
            </a:r>
          </a:p>
          <a:p>
            <a:pPr algn="ctr"/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Эл. почта: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votinnata40@gmail.com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6050" y="3143248"/>
            <a:ext cx="6000792" cy="13573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1600" dirty="0" smtClean="0"/>
              <a:t>Проблема проекта </a:t>
            </a:r>
            <a:r>
              <a:rPr lang="ru-RU" sz="1600" b="0" dirty="0" smtClean="0"/>
              <a:t>заключается в том, что существует угроза утраты исторической памяти. А для нас важно  увековечивание памяти наших земляков – участников Великой Отечественной войны и тружеников тыла. </a:t>
            </a:r>
            <a:endParaRPr lang="ru-RU" sz="1600" b="0" i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0034" y="642918"/>
            <a:ext cx="7929618" cy="22860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Суть проекта </a:t>
            </a:r>
            <a:r>
              <a:rPr lang="ru-RU" sz="1600" b="0" dirty="0" smtClean="0"/>
              <a:t>заключается в том, что годы войны все дальше уходят от нас, и меняется наш угол зрения на нее. Свойство наших дней – открытие правды о вещах, казалось бы, давно известных. Сказанное всецело и полностью относится к истории Великой Отечественной войны 1941-1945 гг. Поэтому суть заключается еще и в стремлении сохранить память о земляках – участников Великой Отечественной войны, погибших и оставшихся в живых, необходимостью поднятия патриотизма и чувства любви к Родине, гордости за свою малую Родину, за своих земляков.</a:t>
            </a:r>
          </a:p>
          <a:p>
            <a:pPr algn="just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857760"/>
            <a:ext cx="7858180" cy="171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/>
              <a:t>Формат проекта</a:t>
            </a:r>
            <a:r>
              <a:rPr lang="ru-RU" dirty="0" smtClean="0"/>
              <a:t> - это практическая деятельность всех участников (сотрудников) учреждения, которые собирают материал об участниках Великой Отечественной войны, а затем обрабатывают его и создают альбомы памяти, помещают в музей памяти, занимаются реставрацией снимков, а также ежегодно участвуют в шествии Бессмертного полка в г. Крымске.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56"/>
            <a:ext cx="6905644" cy="928694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solidFill>
                  <a:srgbClr val="A03232"/>
                </a:solidFill>
                <a:latin typeface="Monotype Corsiva" pitchFamily="66" charset="0"/>
                <a:cs typeface="Times New Roman" pitchFamily="18" charset="0"/>
              </a:rPr>
              <a:t>Проект реализуется на территории города Крымска и Крымского района.</a:t>
            </a:r>
            <a:endParaRPr lang="ru-RU" sz="3600" b="1" dirty="0">
              <a:solidFill>
                <a:srgbClr val="A03232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357554" y="2000240"/>
            <a:ext cx="5643602" cy="47149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Благополучатели</a:t>
            </a:r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, на которых направлен проект: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983C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983C3A"/>
                </a:solidFill>
                <a:latin typeface="Times New Roman" pitchFamily="18" charset="0"/>
                <a:cs typeface="Times New Roman" pitchFamily="18" charset="0"/>
              </a:rPr>
              <a:t>- сотрудники учреждения – 389 человек;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983C3A"/>
                </a:solidFill>
                <a:latin typeface="Times New Roman" pitchFamily="18" charset="0"/>
                <a:cs typeface="Times New Roman" pitchFamily="18" charset="0"/>
              </a:rPr>
              <a:t> - получатели социальных услуг – 2009 человек;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983C3A"/>
                </a:solidFill>
                <a:latin typeface="Times New Roman" pitchFamily="18" charset="0"/>
                <a:cs typeface="Times New Roman" pitchFamily="18" charset="0"/>
              </a:rPr>
              <a:t> - участники клубов для граждан уважаемого возраста «Прочь, одиночество!» и «Надежда», действующих на базе ГБУ СО КК «Крымский КЦСОН» - 205 человек;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983C3A"/>
                </a:solidFill>
                <a:latin typeface="Times New Roman" pitchFamily="18" charset="0"/>
                <a:cs typeface="Times New Roman" pitchFamily="18" charset="0"/>
              </a:rPr>
              <a:t> - участники подросткового клуба «Альтернатива», действующего на базе ОПСД – 10 человек;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                        Итого: 2623 человека</a:t>
            </a:r>
            <a:endParaRPr lang="ru-RU" sz="2400" i="1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185738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:\Documents and Settings\1\Рабочий стол\Ветераны\IMG_1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0" y="2571744"/>
            <a:ext cx="3383860" cy="281032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57158" y="642918"/>
            <a:ext cx="8572560" cy="60631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7938" algn="ctr"/>
            <a:r>
              <a:rPr lang="ru-RU" sz="2000" b="1" dirty="0" smtClean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Фактические действия.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	                  Начиная работу над проектом, мы рассчитывали реализовать его  за 2 года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с 2016 по 2017 год, но в процессе работы стало понятно, что эта тема требует                       расширить временные рамки. А после выяснилось, что проект начал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работу в 2012оду и практически работает по сегодняшний день.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 2012 году специалист учреждения О.В. Николаева собрала и оформила исследовательскую работу о судьбе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Пустовой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Зои Васильевны - ровеснице края – этот момент можно считать началом работы над проектом.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2015 году специалиста учреждения начали собирать материал в Музей Памяти – где каждому участнику ВОВ, был посвящен отдельный буклет.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После этого, готовя различные презентации к праздникам о ветеранах Великой Отечественной войны, находящихся на обслуживании, было принято решение оформить все собранные материалы в один проект и продолжить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работу в этом направлении. 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Начался массовый сбор материала об участниках ВОВ, 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ветеранах, находящихся на социальном обслуживании, 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родственниках сотрудников. 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Все материалы полученные в ходе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поисковой работы были оформлены в едином стиле 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альбом. Всего было собраны сведения о 85 ветеранах 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ВОВ. Рассказывая, о судьбах ветеранов, молодому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поколению и показывая портреты участников войны, 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мы решили принять участие в шествии </a:t>
            </a:r>
          </a:p>
          <a:p>
            <a:pPr marL="7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«Бессмертного полка».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Documents and Settings\1\Рабочий стол\Ветераны\IMG_1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86190"/>
            <a:ext cx="3530304" cy="2903333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220150" cy="17859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571480"/>
            <a:ext cx="6643734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983C3A"/>
                </a:solidFill>
                <a:latin typeface="Monotype Corsiva" pitchFamily="66" charset="0"/>
              </a:rPr>
              <a:t>Достигнутые результаты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1000109"/>
            <a:ext cx="8786874" cy="25717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 </a:t>
            </a:r>
            <a:r>
              <a:rPr lang="ru-RU" sz="1800" dirty="0" smtClean="0"/>
              <a:t>За время </a:t>
            </a:r>
          </a:p>
          <a:p>
            <a:r>
              <a:rPr lang="ru-RU" sz="1800" dirty="0" smtClean="0"/>
              <a:t>                                          сбора материала                                         </a:t>
            </a:r>
          </a:p>
          <a:p>
            <a:r>
              <a:rPr lang="ru-RU" sz="1800" dirty="0" smtClean="0"/>
              <a:t>                                      было опрошено </a:t>
            </a:r>
          </a:p>
          <a:p>
            <a:r>
              <a:rPr lang="ru-RU" sz="1800" dirty="0" smtClean="0"/>
              <a:t>Ветеранов, участников и инвалидов </a:t>
            </a:r>
          </a:p>
          <a:p>
            <a:r>
              <a:rPr lang="ru-RU" sz="1800" dirty="0" smtClean="0"/>
              <a:t>Великой Отечественной войны – 30  человек,</a:t>
            </a:r>
          </a:p>
          <a:p>
            <a:r>
              <a:rPr lang="ru-RU" sz="1800" dirty="0" smtClean="0"/>
              <a:t> детей войны – 11, тружеников тыла – 10,   </a:t>
            </a:r>
          </a:p>
          <a:p>
            <a:r>
              <a:rPr lang="ru-RU" sz="1800" dirty="0" smtClean="0"/>
              <a:t>Вдов ветеранов ВОВ – 5, обслуживаемых </a:t>
            </a:r>
          </a:p>
          <a:p>
            <a:r>
              <a:rPr lang="ru-RU" sz="1800" dirty="0" smtClean="0"/>
              <a:t>нашим учреждением.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144503" cy="164307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H:\Documents and Settings\1\Рабочий стол\Ветераны\DSCF5340.JPG"/>
          <p:cNvPicPr>
            <a:picLocks noChangeAspect="1" noChangeArrowheads="1"/>
          </p:cNvPicPr>
          <p:nvPr/>
        </p:nvPicPr>
        <p:blipFill>
          <a:blip r:embed="rId3" cstate="print"/>
          <a:srcRect l="3077" t="2564" r="4613"/>
          <a:stretch>
            <a:fillRect/>
          </a:stretch>
        </p:blipFill>
        <p:spPr bwMode="auto">
          <a:xfrm>
            <a:off x="5357818" y="928671"/>
            <a:ext cx="3571900" cy="2827671"/>
          </a:xfrm>
          <a:prstGeom prst="rect">
            <a:avLst/>
          </a:prstGeom>
          <a:noFill/>
        </p:spPr>
      </p:pic>
      <p:pic>
        <p:nvPicPr>
          <p:cNvPr id="1028" name="Picture 4" descr="H:\Documents and Settings\1\Рабочий стол\Ветераны\IMG_0903.JPG"/>
          <p:cNvPicPr>
            <a:picLocks noChangeAspect="1" noChangeArrowheads="1"/>
          </p:cNvPicPr>
          <p:nvPr/>
        </p:nvPicPr>
        <p:blipFill>
          <a:blip r:embed="rId4" cstate="print"/>
          <a:srcRect l="17829" t="16792"/>
          <a:stretch>
            <a:fillRect/>
          </a:stretch>
        </p:blipFill>
        <p:spPr bwMode="auto">
          <a:xfrm>
            <a:off x="4737506" y="3571876"/>
            <a:ext cx="4158052" cy="3157763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</p:pic>
      <p:pic>
        <p:nvPicPr>
          <p:cNvPr id="1029" name="Picture 5" descr="H:\Documents and Settings\1\Рабочий стол\Ветераны\IMG_5300.JPG"/>
          <p:cNvPicPr>
            <a:picLocks noChangeAspect="1" noChangeArrowheads="1"/>
          </p:cNvPicPr>
          <p:nvPr/>
        </p:nvPicPr>
        <p:blipFill>
          <a:blip r:embed="rId5" cstate="print"/>
          <a:srcRect l="10248" t="4916" r="7768"/>
          <a:stretch>
            <a:fillRect/>
          </a:stretch>
        </p:blipFill>
        <p:spPr bwMode="auto">
          <a:xfrm>
            <a:off x="285720" y="3643314"/>
            <a:ext cx="3429024" cy="298238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71480"/>
            <a:ext cx="7286676" cy="42148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Создавая «Музей памяти» мы обратили   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внимание на участников клубов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«Прочь, одиночество!» и «Надежда» -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у многих участников этих клубов, таких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как Соснова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Юлия Ивановна, 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b="0" dirty="0" err="1" smtClean="0">
                <a:latin typeface="Times New Roman" pitchFamily="18" charset="0"/>
                <a:cs typeface="Times New Roman" pitchFamily="18" charset="0"/>
              </a:rPr>
              <a:t>Козельская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Алиса Степановна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и других, оказалась очень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тяжелая судьба, ведь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их детство как раз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пришлось на годы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Великой Отечественной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войны и послевоенные </a:t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годы.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95376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:\Documents and Settings\1\Рабочий стол\Ветераны\IMG_113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9716" t="29793" r="19032" b="4320"/>
          <a:stretch>
            <a:fillRect/>
          </a:stretch>
        </p:blipFill>
        <p:spPr bwMode="auto">
          <a:xfrm>
            <a:off x="6414776" y="642918"/>
            <a:ext cx="2586380" cy="3429024"/>
          </a:xfrm>
          <a:prstGeom prst="rect">
            <a:avLst/>
          </a:prstGeom>
          <a:noFill/>
        </p:spPr>
      </p:pic>
      <p:pic>
        <p:nvPicPr>
          <p:cNvPr id="2051" name="Picture 3" descr="H:\Documents and Settings\1\Рабочий стол\Ветераны\IMG_1653.JPG"/>
          <p:cNvPicPr>
            <a:picLocks noChangeAspect="1" noChangeArrowheads="1"/>
          </p:cNvPicPr>
          <p:nvPr/>
        </p:nvPicPr>
        <p:blipFill>
          <a:blip r:embed="rId4" cstate="print"/>
          <a:srcRect l="15814" t="29216" r="7374"/>
          <a:stretch>
            <a:fillRect/>
          </a:stretch>
        </p:blipFill>
        <p:spPr bwMode="auto">
          <a:xfrm>
            <a:off x="214282" y="1928802"/>
            <a:ext cx="3714776" cy="2666300"/>
          </a:xfrm>
          <a:prstGeom prst="rect">
            <a:avLst/>
          </a:prstGeom>
          <a:noFill/>
        </p:spPr>
      </p:pic>
      <p:pic>
        <p:nvPicPr>
          <p:cNvPr id="1026" name="Picture 2" descr="H:\Documents and Settings\1\Рабочий стол\Ветераны\IMG_1474.JPG"/>
          <p:cNvPicPr>
            <a:picLocks noChangeAspect="1" noChangeArrowheads="1"/>
          </p:cNvPicPr>
          <p:nvPr/>
        </p:nvPicPr>
        <p:blipFill>
          <a:blip r:embed="rId5" cstate="print"/>
          <a:srcRect t="33512"/>
          <a:stretch>
            <a:fillRect/>
          </a:stretch>
        </p:blipFill>
        <p:spPr bwMode="auto">
          <a:xfrm>
            <a:off x="1643042" y="4429132"/>
            <a:ext cx="4624988" cy="2306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9779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3428992" y="4500570"/>
            <a:ext cx="4357718" cy="17145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Средства администрации сельских поселений</a:t>
            </a:r>
            <a:r>
              <a:rPr lang="ru-RU" u="sng" dirty="0" smtClean="0"/>
              <a:t>:</a:t>
            </a:r>
          </a:p>
          <a:p>
            <a:pPr algn="ctr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доставка ветеранов на митинги и праздничные концерты;</a:t>
            </a:r>
          </a:p>
          <a:p>
            <a:pPr algn="ctr"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поздравление ветеранов на дому.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714356"/>
            <a:ext cx="3929090" cy="15001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Личные средства: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амортизация машины и  бензин;</a:t>
            </a:r>
          </a:p>
          <a:p>
            <a:pPr>
              <a:buFontTx/>
              <a:buChar char="-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заработная плата работников.</a:t>
            </a:r>
          </a:p>
          <a:p>
            <a:pPr algn="ctr"/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2357430"/>
            <a:ext cx="4286280" cy="164307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Средства частных предпринимателей:</a:t>
            </a:r>
          </a:p>
          <a:p>
            <a:pPr>
              <a:buFontTx/>
              <a:buChar char="-"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покупка открыток, цветов, подарков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  различным праздникам и дням рождения.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ерфолента 13"/>
          <p:cNvSpPr/>
          <p:nvPr/>
        </p:nvSpPr>
        <p:spPr>
          <a:xfrm>
            <a:off x="214282" y="2571744"/>
            <a:ext cx="3500462" cy="142876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Финансовые ресурсы</a:t>
            </a:r>
            <a:endParaRPr lang="ru-RU" sz="2400" b="1" dirty="0">
              <a:latin typeface="Comic Sans MS" pitchFamily="66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500298" y="1428736"/>
            <a:ext cx="1214445" cy="11072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1"/>
          </p:cNvCxnSpPr>
          <p:nvPr/>
        </p:nvCxnSpPr>
        <p:spPr>
          <a:xfrm flipV="1">
            <a:off x="3786182" y="3178967"/>
            <a:ext cx="928694" cy="1071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2357422" y="4000504"/>
            <a:ext cx="121444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643174" y="428604"/>
            <a:ext cx="6286544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Волкова Наталья Федоровна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руководитель проекта.  Искусный организатор-энтузиаст с широкими взглядами, требовательна к себе и к подчиненным, умеет творчески подойти к делу, креативно мыслит, искренне  сопереживает другим.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57356" y="1785926"/>
            <a:ext cx="7072362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Михайлова Марина Борисовна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координатор по сбору информации.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Ответственная, имеет творческую смекалку и художественный вкус, добродушна, созидательна, убеждена - память о войне  обязаны сохранить мы - потомки.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2928934"/>
            <a:ext cx="864399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Шеина Мария Михайловна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занимается сбором информации о ветеранах , находящихся на обслуживании в учреждении. Имеет большой опыт по сбору информации, проницательна, остроумна, мягкосердечна, отзывчива, предана идее создания «Музея памяти».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4214818"/>
            <a:ext cx="8715436" cy="11430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Вотинцева Наталья Николаевна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занимается сбором информации о судьбах участников клуба «Прочь, одиночество!» и обобщением поступающей информации. Уравновешена, рассудительна, последовательна в своих действиях, может вызвать на откровенный разговор даже самого замкнутого человека. Убеждена в том, что доброта правит миром.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5643578"/>
            <a:ext cx="8715436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err="1" smtClean="0">
                <a:latin typeface="Monotype Corsiva" pitchFamily="66" charset="0"/>
                <a:cs typeface="Times New Roman" pitchFamily="18" charset="0"/>
              </a:rPr>
              <a:t>Покиньбура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Алексей Григорьевич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специалист в сфере компьютерных технологий.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Стрессоустойчив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ответственен, внимателен, терпелив,  имеет художественный вкус, добродушен и изобретателен. Творчески и креативно  подходит к исследовательской работе.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ерфолента 6"/>
          <p:cNvSpPr/>
          <p:nvPr/>
        </p:nvSpPr>
        <p:spPr>
          <a:xfrm>
            <a:off x="2571736" y="571480"/>
            <a:ext cx="5429288" cy="1000132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Публикации в СМИ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643050"/>
            <a:ext cx="8501122" cy="492922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just"/>
            <a:endParaRPr lang="ru-RU" sz="2000" b="1" dirty="0" smtClean="0">
              <a:latin typeface="Monotype Corsiva" pitchFamily="66" charset="0"/>
            </a:endParaRPr>
          </a:p>
          <a:p>
            <a:pPr algn="just"/>
            <a:r>
              <a:rPr lang="ru-RU" sz="2000" b="1" dirty="0" smtClean="0">
                <a:latin typeface="Monotype Corsiva" pitchFamily="66" charset="0"/>
              </a:rPr>
              <a:t>Газета «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Призыв»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статьи - от 21.01.2016 г. «Мы помним, мы гордимся»; от 18.02.2016 «Бесценные реликвии»; 03.03.2016 г. «Звеньевая»; 05.05.2016 г. «Встреча поколений», 10.05.2016 г. «Поздравление ветеранов»; 12.06.2016 г. «Без срока давности»; 23.08.2016 г. «Расскажи мне о войне – встреча с ветеранами»; 29.11.2016 г. «Мать героиня», 21.02.2017 г. «Песни военных лет»; 09.04. 2017 г. «Женщина и война», 04.05.2017 г. «Никто не забыт, ничто не забыто»; 20.06.2017 г. «В гости к ветерану»; 22.08.2017г. «Они защищали Родину»; 28.09.2017 г. «Семья героя», 23.01.2018г. «Крещенская водичка; 22.02.2018 г. «Ветераны всегда в строю»; 08.05.2018 г. «Памяти достойна», ежемесячные поздравления ветеранов с днем рождения.</a:t>
            </a:r>
          </a:p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Газета «Электроны»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статьи – 09 – 15 мая 2017г. «С днем Великой Победы!», «Из рассказов сотрудников ГБУ СО КК «Крымского КЦСОН» о своих героических дедах и прадедах»; 02-09 мая 2018 г. «Выставка Бессмертный полк»</a:t>
            </a:r>
          </a:p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Газета «Ветеран»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август 2016г. «Бесценные реликвии», «Боевая эстафета поколений» «Тепло по-семейному».</a:t>
            </a:r>
          </a:p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Газета  «Кубанские новости»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- 14.05 2016 г. «На груди- ордена, на висках –седина».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Публикации в сети интернет: </a:t>
            </a:r>
            <a:r>
              <a:rPr lang="en-US" sz="2000" b="1" dirty="0" smtClean="0">
                <a:latin typeface="Monotype Corsiva" pitchFamily="66" charset="0"/>
                <a:cs typeface="Times New Roman" pitchFamily="18" charset="0"/>
              </a:rPr>
              <a:t>Krymsk-kcson.ru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117295" cy="17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3709</TotalTime>
  <Words>891</Words>
  <PresentationFormat>Экран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                 Социальный проект   «Мы помним, мы гордимся».</vt:lpstr>
      <vt:lpstr>Слайд 2</vt:lpstr>
      <vt:lpstr>Проект реализуется на территории города Крымска и Крымского района.</vt:lpstr>
      <vt:lpstr>Слайд 4</vt:lpstr>
      <vt:lpstr>Достигнутые результаты</vt:lpstr>
      <vt:lpstr>                                                        Создавая «Музей памяти» мы обратили              внимание на участников клубов            «Прочь, одиночество!» и «Надежда» -            у многих участников этих клубов, таких                                               как Соснова                                                  Юлия Ивановна,                                                     Козельская                                                 Алиса Степановна                                                и других, оказалась очень                                               тяжелая судьба, ведь                                                 их детство как раз                                                пришлось на годы                                                Великой Отечественной                                                                                                                                                                                                                                                                                войны и послевоенные                                                                                                                                    годы.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 «Мы помним, мы гордимся».</dc:title>
  <cp:lastModifiedBy>   </cp:lastModifiedBy>
  <cp:revision>351</cp:revision>
  <dcterms:modified xsi:type="dcterms:W3CDTF">2018-08-06T12:05:35Z</dcterms:modified>
</cp:coreProperties>
</file>