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3" autoAdjust="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F12AB-AFF3-40E6-8337-41C6868A5E0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BCF1F2-9D13-4661-A452-96AC27A0E6B0}">
      <dgm:prSet/>
      <dgm:spPr/>
      <dgm:t>
        <a:bodyPr/>
        <a:lstStyle/>
        <a:p>
          <a:pPr rtl="0"/>
          <a:r>
            <a:rPr lang="ru-RU" b="1" smtClean="0"/>
            <a:t>- </a:t>
          </a:r>
          <a:r>
            <a:rPr lang="ru-RU" smtClean="0"/>
            <a:t>создание условий для социальной адаптации подростков;  </a:t>
          </a:r>
          <a:endParaRPr lang="ru-RU"/>
        </a:p>
      </dgm:t>
    </dgm:pt>
    <dgm:pt modelId="{A66058AE-7B46-47E9-92BB-E105A6DD44AD}" type="parTrans" cxnId="{A01A80A5-8361-494E-B6E6-54F8E9376939}">
      <dgm:prSet/>
      <dgm:spPr/>
      <dgm:t>
        <a:bodyPr/>
        <a:lstStyle/>
        <a:p>
          <a:endParaRPr lang="ru-RU"/>
        </a:p>
      </dgm:t>
    </dgm:pt>
    <dgm:pt modelId="{3FD4FD10-C526-406B-87F1-85A693A20831}" type="sibTrans" cxnId="{A01A80A5-8361-494E-B6E6-54F8E9376939}">
      <dgm:prSet/>
      <dgm:spPr/>
      <dgm:t>
        <a:bodyPr/>
        <a:lstStyle/>
        <a:p>
          <a:endParaRPr lang="ru-RU"/>
        </a:p>
      </dgm:t>
    </dgm:pt>
    <dgm:pt modelId="{97785E30-0D10-4DEE-A33B-8FD514203EAD}">
      <dgm:prSet/>
      <dgm:spPr/>
      <dgm:t>
        <a:bodyPr/>
        <a:lstStyle/>
        <a:p>
          <a:pPr rtl="0"/>
          <a:r>
            <a:rPr lang="ru-RU" smtClean="0"/>
            <a:t>- пропаганда законопослушного поведения у подростков;  </a:t>
          </a:r>
          <a:endParaRPr lang="ru-RU"/>
        </a:p>
      </dgm:t>
    </dgm:pt>
    <dgm:pt modelId="{DC294657-F097-4FCF-9EFF-E4902B173D6F}" type="parTrans" cxnId="{DA047509-51D5-49B8-8906-DDCE16F1FFB4}">
      <dgm:prSet/>
      <dgm:spPr/>
      <dgm:t>
        <a:bodyPr/>
        <a:lstStyle/>
        <a:p>
          <a:endParaRPr lang="ru-RU"/>
        </a:p>
      </dgm:t>
    </dgm:pt>
    <dgm:pt modelId="{C5024465-F32D-45C3-9E3E-7983739F41F3}" type="sibTrans" cxnId="{DA047509-51D5-49B8-8906-DDCE16F1FFB4}">
      <dgm:prSet/>
      <dgm:spPr/>
      <dgm:t>
        <a:bodyPr/>
        <a:lstStyle/>
        <a:p>
          <a:endParaRPr lang="ru-RU"/>
        </a:p>
      </dgm:t>
    </dgm:pt>
    <dgm:pt modelId="{17E29843-5532-47EE-B389-A3AEAC7618CB}">
      <dgm:prSet/>
      <dgm:spPr/>
      <dgm:t>
        <a:bodyPr/>
        <a:lstStyle/>
        <a:p>
          <a:pPr rtl="0"/>
          <a:r>
            <a:rPr lang="ru-RU" smtClean="0"/>
            <a:t>- пропаганда здорового образа жизни;  </a:t>
          </a:r>
          <a:endParaRPr lang="ru-RU"/>
        </a:p>
      </dgm:t>
    </dgm:pt>
    <dgm:pt modelId="{7FFC0AB5-1C0E-44D2-85BD-07D819B10D00}" type="parTrans" cxnId="{19FDE8B8-E6FF-4D9C-9EF2-F6178D16F935}">
      <dgm:prSet/>
      <dgm:spPr/>
      <dgm:t>
        <a:bodyPr/>
        <a:lstStyle/>
        <a:p>
          <a:endParaRPr lang="ru-RU"/>
        </a:p>
      </dgm:t>
    </dgm:pt>
    <dgm:pt modelId="{6A67A881-984D-4F2F-8668-1A9E734C0C36}" type="sibTrans" cxnId="{19FDE8B8-E6FF-4D9C-9EF2-F6178D16F935}">
      <dgm:prSet/>
      <dgm:spPr/>
      <dgm:t>
        <a:bodyPr/>
        <a:lstStyle/>
        <a:p>
          <a:endParaRPr lang="ru-RU"/>
        </a:p>
      </dgm:t>
    </dgm:pt>
    <dgm:pt modelId="{C71C3CCB-EBA1-4641-A648-E614120685CD}">
      <dgm:prSet/>
      <dgm:spPr/>
      <dgm:t>
        <a:bodyPr/>
        <a:lstStyle/>
        <a:p>
          <a:pPr rtl="0"/>
          <a:r>
            <a:rPr lang="ru-RU" smtClean="0"/>
            <a:t>- воспитание моральной устойчивости, нравственности, внутренней духовности у участников лагеря;  </a:t>
          </a:r>
          <a:endParaRPr lang="ru-RU"/>
        </a:p>
      </dgm:t>
    </dgm:pt>
    <dgm:pt modelId="{2D6C145E-F078-4A17-AAE5-B1D974E3254D}" type="parTrans" cxnId="{54B1FFE4-2A9B-46EA-999D-7B4D737EAC33}">
      <dgm:prSet/>
      <dgm:spPr/>
      <dgm:t>
        <a:bodyPr/>
        <a:lstStyle/>
        <a:p>
          <a:endParaRPr lang="ru-RU"/>
        </a:p>
      </dgm:t>
    </dgm:pt>
    <dgm:pt modelId="{83A65AE4-7173-4797-A95D-1820E930F243}" type="sibTrans" cxnId="{54B1FFE4-2A9B-46EA-999D-7B4D737EAC33}">
      <dgm:prSet/>
      <dgm:spPr/>
      <dgm:t>
        <a:bodyPr/>
        <a:lstStyle/>
        <a:p>
          <a:endParaRPr lang="ru-RU"/>
        </a:p>
      </dgm:t>
    </dgm:pt>
    <dgm:pt modelId="{005B6821-F718-4C1F-BFE4-6E33EF27E456}">
      <dgm:prSet/>
      <dgm:spPr/>
      <dgm:t>
        <a:bodyPr/>
        <a:lstStyle/>
        <a:p>
          <a:pPr rtl="0"/>
          <a:r>
            <a:rPr lang="ru-RU" smtClean="0"/>
            <a:t>-мотивация к достижению поставленной цели  </a:t>
          </a:r>
          <a:endParaRPr lang="ru-RU"/>
        </a:p>
      </dgm:t>
    </dgm:pt>
    <dgm:pt modelId="{E0CBD5E9-04FB-4FE8-80E2-45A27FDFCBBC}" type="parTrans" cxnId="{61D73F0F-5F1F-490A-825A-162BC3C2DAD9}">
      <dgm:prSet/>
      <dgm:spPr/>
      <dgm:t>
        <a:bodyPr/>
        <a:lstStyle/>
        <a:p>
          <a:endParaRPr lang="ru-RU"/>
        </a:p>
      </dgm:t>
    </dgm:pt>
    <dgm:pt modelId="{4EA32C4F-4892-43D0-827E-87C8C03B27CB}" type="sibTrans" cxnId="{61D73F0F-5F1F-490A-825A-162BC3C2DAD9}">
      <dgm:prSet/>
      <dgm:spPr/>
      <dgm:t>
        <a:bodyPr/>
        <a:lstStyle/>
        <a:p>
          <a:endParaRPr lang="ru-RU"/>
        </a:p>
      </dgm:t>
    </dgm:pt>
    <dgm:pt modelId="{BA39B00C-088F-42A3-842F-DCDC3D11C92A}">
      <dgm:prSet/>
      <dgm:spPr/>
      <dgm:t>
        <a:bodyPr/>
        <a:lstStyle/>
        <a:p>
          <a:pPr rtl="0"/>
          <a:r>
            <a:rPr lang="ru-RU" smtClean="0"/>
            <a:t>- систематизация опыта работы по воспитанию подростков.</a:t>
          </a:r>
          <a:endParaRPr lang="ru-RU"/>
        </a:p>
      </dgm:t>
    </dgm:pt>
    <dgm:pt modelId="{7B2FEA81-12A1-430C-A479-9627E097C837}" type="parTrans" cxnId="{E4C1C96B-39DC-4E43-9C00-B8E05792B074}">
      <dgm:prSet/>
      <dgm:spPr/>
      <dgm:t>
        <a:bodyPr/>
        <a:lstStyle/>
        <a:p>
          <a:endParaRPr lang="ru-RU"/>
        </a:p>
      </dgm:t>
    </dgm:pt>
    <dgm:pt modelId="{49293633-D279-467B-A51B-0865EB8F41FE}" type="sibTrans" cxnId="{E4C1C96B-39DC-4E43-9C00-B8E05792B074}">
      <dgm:prSet/>
      <dgm:spPr/>
      <dgm:t>
        <a:bodyPr/>
        <a:lstStyle/>
        <a:p>
          <a:endParaRPr lang="ru-RU"/>
        </a:p>
      </dgm:t>
    </dgm:pt>
    <dgm:pt modelId="{D30B49EA-389A-4CF0-BE0F-457526238C1C}" type="pres">
      <dgm:prSet presAssocID="{08BF12AB-AFF3-40E6-8337-41C6868A5E09}" presName="compositeShape" presStyleCnt="0">
        <dgm:presLayoutVars>
          <dgm:dir/>
          <dgm:resizeHandles/>
        </dgm:presLayoutVars>
      </dgm:prSet>
      <dgm:spPr/>
    </dgm:pt>
    <dgm:pt modelId="{4960FD75-FEE1-4449-80AA-11D4FC3FBD45}" type="pres">
      <dgm:prSet presAssocID="{08BF12AB-AFF3-40E6-8337-41C6868A5E09}" presName="pyramid" presStyleLbl="node1" presStyleIdx="0" presStyleCnt="1" custScaleX="84150" custScaleY="85326"/>
      <dgm:spPr/>
    </dgm:pt>
    <dgm:pt modelId="{E46957F2-4597-4C86-AA84-2ABB118BA23D}" type="pres">
      <dgm:prSet presAssocID="{08BF12AB-AFF3-40E6-8337-41C6868A5E09}" presName="theList" presStyleCnt="0"/>
      <dgm:spPr/>
    </dgm:pt>
    <dgm:pt modelId="{5D4DAD7E-1FE7-4F06-A9EA-3298155FBB14}" type="pres">
      <dgm:prSet presAssocID="{72BCF1F2-9D13-4661-A452-96AC27A0E6B0}" presName="aNode" presStyleLbl="fgAcc1" presStyleIdx="0" presStyleCnt="6">
        <dgm:presLayoutVars>
          <dgm:bulletEnabled val="1"/>
        </dgm:presLayoutVars>
      </dgm:prSet>
      <dgm:spPr/>
    </dgm:pt>
    <dgm:pt modelId="{79026241-2ADD-4A21-8E3E-983EBE915B41}" type="pres">
      <dgm:prSet presAssocID="{72BCF1F2-9D13-4661-A452-96AC27A0E6B0}" presName="aSpace" presStyleCnt="0"/>
      <dgm:spPr/>
    </dgm:pt>
    <dgm:pt modelId="{8A311654-093D-4722-8C66-816B90701155}" type="pres">
      <dgm:prSet presAssocID="{97785E30-0D10-4DEE-A33B-8FD514203EAD}" presName="aNode" presStyleLbl="fgAcc1" presStyleIdx="1" presStyleCnt="6">
        <dgm:presLayoutVars>
          <dgm:bulletEnabled val="1"/>
        </dgm:presLayoutVars>
      </dgm:prSet>
      <dgm:spPr/>
    </dgm:pt>
    <dgm:pt modelId="{1CE81C62-3267-4D50-B65C-68EF43D71209}" type="pres">
      <dgm:prSet presAssocID="{97785E30-0D10-4DEE-A33B-8FD514203EAD}" presName="aSpace" presStyleCnt="0"/>
      <dgm:spPr/>
    </dgm:pt>
    <dgm:pt modelId="{9E4EA99D-4711-4B73-BE04-0F6991C10A3E}" type="pres">
      <dgm:prSet presAssocID="{17E29843-5532-47EE-B389-A3AEAC7618CB}" presName="aNode" presStyleLbl="fgAcc1" presStyleIdx="2" presStyleCnt="6">
        <dgm:presLayoutVars>
          <dgm:bulletEnabled val="1"/>
        </dgm:presLayoutVars>
      </dgm:prSet>
      <dgm:spPr/>
    </dgm:pt>
    <dgm:pt modelId="{29FD117D-0034-425B-92E7-3A12CEDAC9CF}" type="pres">
      <dgm:prSet presAssocID="{17E29843-5532-47EE-B389-A3AEAC7618CB}" presName="aSpace" presStyleCnt="0"/>
      <dgm:spPr/>
    </dgm:pt>
    <dgm:pt modelId="{786D1D59-54CE-4B4D-84C7-B643EE02961B}" type="pres">
      <dgm:prSet presAssocID="{C71C3CCB-EBA1-4641-A648-E614120685CD}" presName="aNode" presStyleLbl="fgAcc1" presStyleIdx="3" presStyleCnt="6">
        <dgm:presLayoutVars>
          <dgm:bulletEnabled val="1"/>
        </dgm:presLayoutVars>
      </dgm:prSet>
      <dgm:spPr/>
    </dgm:pt>
    <dgm:pt modelId="{FCE4ABD7-4380-479A-B02A-4DE42C85F53D}" type="pres">
      <dgm:prSet presAssocID="{C71C3CCB-EBA1-4641-A648-E614120685CD}" presName="aSpace" presStyleCnt="0"/>
      <dgm:spPr/>
    </dgm:pt>
    <dgm:pt modelId="{72814D92-ACAF-4400-B8A3-5C208E0614A2}" type="pres">
      <dgm:prSet presAssocID="{005B6821-F718-4C1F-BFE4-6E33EF27E456}" presName="aNode" presStyleLbl="fgAcc1" presStyleIdx="4" presStyleCnt="6">
        <dgm:presLayoutVars>
          <dgm:bulletEnabled val="1"/>
        </dgm:presLayoutVars>
      </dgm:prSet>
      <dgm:spPr/>
    </dgm:pt>
    <dgm:pt modelId="{664C6713-462B-42C3-85CB-119C5360203B}" type="pres">
      <dgm:prSet presAssocID="{005B6821-F718-4C1F-BFE4-6E33EF27E456}" presName="aSpace" presStyleCnt="0"/>
      <dgm:spPr/>
    </dgm:pt>
    <dgm:pt modelId="{B40C1FAC-536E-4FFF-B7C0-C6425711B281}" type="pres">
      <dgm:prSet presAssocID="{BA39B00C-088F-42A3-842F-DCDC3D11C92A}" presName="aNode" presStyleLbl="fgAcc1" presStyleIdx="5" presStyleCnt="6">
        <dgm:presLayoutVars>
          <dgm:bulletEnabled val="1"/>
        </dgm:presLayoutVars>
      </dgm:prSet>
      <dgm:spPr/>
    </dgm:pt>
    <dgm:pt modelId="{19EE4BB2-0771-4399-B624-60DFD8F6D1F4}" type="pres">
      <dgm:prSet presAssocID="{BA39B00C-088F-42A3-842F-DCDC3D11C92A}" presName="aSpace" presStyleCnt="0"/>
      <dgm:spPr/>
    </dgm:pt>
  </dgm:ptLst>
  <dgm:cxnLst>
    <dgm:cxn modelId="{BD18514C-2AD0-44BC-87A6-DC0DCB37D56C}" type="presOf" srcId="{72BCF1F2-9D13-4661-A452-96AC27A0E6B0}" destId="{5D4DAD7E-1FE7-4F06-A9EA-3298155FBB14}" srcOrd="0" destOrd="0" presId="urn:microsoft.com/office/officeart/2005/8/layout/pyramid2"/>
    <dgm:cxn modelId="{12CF69B0-A856-4182-91B4-B28B185781F4}" type="presOf" srcId="{005B6821-F718-4C1F-BFE4-6E33EF27E456}" destId="{72814D92-ACAF-4400-B8A3-5C208E0614A2}" srcOrd="0" destOrd="0" presId="urn:microsoft.com/office/officeart/2005/8/layout/pyramid2"/>
    <dgm:cxn modelId="{03445796-BA0A-40CB-88A7-D778FE0B01F6}" type="presOf" srcId="{C71C3CCB-EBA1-4641-A648-E614120685CD}" destId="{786D1D59-54CE-4B4D-84C7-B643EE02961B}" srcOrd="0" destOrd="0" presId="urn:microsoft.com/office/officeart/2005/8/layout/pyramid2"/>
    <dgm:cxn modelId="{54B1FFE4-2A9B-46EA-999D-7B4D737EAC33}" srcId="{08BF12AB-AFF3-40E6-8337-41C6868A5E09}" destId="{C71C3CCB-EBA1-4641-A648-E614120685CD}" srcOrd="3" destOrd="0" parTransId="{2D6C145E-F078-4A17-AAE5-B1D974E3254D}" sibTransId="{83A65AE4-7173-4797-A95D-1820E930F243}"/>
    <dgm:cxn modelId="{19FDE8B8-E6FF-4D9C-9EF2-F6178D16F935}" srcId="{08BF12AB-AFF3-40E6-8337-41C6868A5E09}" destId="{17E29843-5532-47EE-B389-A3AEAC7618CB}" srcOrd="2" destOrd="0" parTransId="{7FFC0AB5-1C0E-44D2-85BD-07D819B10D00}" sibTransId="{6A67A881-984D-4F2F-8668-1A9E734C0C36}"/>
    <dgm:cxn modelId="{61D73F0F-5F1F-490A-825A-162BC3C2DAD9}" srcId="{08BF12AB-AFF3-40E6-8337-41C6868A5E09}" destId="{005B6821-F718-4C1F-BFE4-6E33EF27E456}" srcOrd="4" destOrd="0" parTransId="{E0CBD5E9-04FB-4FE8-80E2-45A27FDFCBBC}" sibTransId="{4EA32C4F-4892-43D0-827E-87C8C03B27CB}"/>
    <dgm:cxn modelId="{4E8DDD03-FF92-4D7E-9F43-798F1D113A5B}" type="presOf" srcId="{BA39B00C-088F-42A3-842F-DCDC3D11C92A}" destId="{B40C1FAC-536E-4FFF-B7C0-C6425711B281}" srcOrd="0" destOrd="0" presId="urn:microsoft.com/office/officeart/2005/8/layout/pyramid2"/>
    <dgm:cxn modelId="{5D2D019C-A0EE-4349-9301-64D7D63CE1E2}" type="presOf" srcId="{17E29843-5532-47EE-B389-A3AEAC7618CB}" destId="{9E4EA99D-4711-4B73-BE04-0F6991C10A3E}" srcOrd="0" destOrd="0" presId="urn:microsoft.com/office/officeart/2005/8/layout/pyramid2"/>
    <dgm:cxn modelId="{A01A80A5-8361-494E-B6E6-54F8E9376939}" srcId="{08BF12AB-AFF3-40E6-8337-41C6868A5E09}" destId="{72BCF1F2-9D13-4661-A452-96AC27A0E6B0}" srcOrd="0" destOrd="0" parTransId="{A66058AE-7B46-47E9-92BB-E105A6DD44AD}" sibTransId="{3FD4FD10-C526-406B-87F1-85A693A20831}"/>
    <dgm:cxn modelId="{DA047509-51D5-49B8-8906-DDCE16F1FFB4}" srcId="{08BF12AB-AFF3-40E6-8337-41C6868A5E09}" destId="{97785E30-0D10-4DEE-A33B-8FD514203EAD}" srcOrd="1" destOrd="0" parTransId="{DC294657-F097-4FCF-9EFF-E4902B173D6F}" sibTransId="{C5024465-F32D-45C3-9E3E-7983739F41F3}"/>
    <dgm:cxn modelId="{E4C1C96B-39DC-4E43-9C00-B8E05792B074}" srcId="{08BF12AB-AFF3-40E6-8337-41C6868A5E09}" destId="{BA39B00C-088F-42A3-842F-DCDC3D11C92A}" srcOrd="5" destOrd="0" parTransId="{7B2FEA81-12A1-430C-A479-9627E097C837}" sibTransId="{49293633-D279-467B-A51B-0865EB8F41FE}"/>
    <dgm:cxn modelId="{7C82AFA8-8186-4EE1-AF56-EAAE32E2D8DD}" type="presOf" srcId="{08BF12AB-AFF3-40E6-8337-41C6868A5E09}" destId="{D30B49EA-389A-4CF0-BE0F-457526238C1C}" srcOrd="0" destOrd="0" presId="urn:microsoft.com/office/officeart/2005/8/layout/pyramid2"/>
    <dgm:cxn modelId="{4C431B59-4367-46C5-BC74-F7FD567B15F4}" type="presOf" srcId="{97785E30-0D10-4DEE-A33B-8FD514203EAD}" destId="{8A311654-093D-4722-8C66-816B90701155}" srcOrd="0" destOrd="0" presId="urn:microsoft.com/office/officeart/2005/8/layout/pyramid2"/>
    <dgm:cxn modelId="{AB20A7F9-7E03-4D13-BD13-215106861C19}" type="presParOf" srcId="{D30B49EA-389A-4CF0-BE0F-457526238C1C}" destId="{4960FD75-FEE1-4449-80AA-11D4FC3FBD45}" srcOrd="0" destOrd="0" presId="urn:microsoft.com/office/officeart/2005/8/layout/pyramid2"/>
    <dgm:cxn modelId="{75FDB48D-E66A-4591-B2F2-627BCA01AD47}" type="presParOf" srcId="{D30B49EA-389A-4CF0-BE0F-457526238C1C}" destId="{E46957F2-4597-4C86-AA84-2ABB118BA23D}" srcOrd="1" destOrd="0" presId="urn:microsoft.com/office/officeart/2005/8/layout/pyramid2"/>
    <dgm:cxn modelId="{6FB74D61-DFC4-41BD-8636-B8D563E4952D}" type="presParOf" srcId="{E46957F2-4597-4C86-AA84-2ABB118BA23D}" destId="{5D4DAD7E-1FE7-4F06-A9EA-3298155FBB14}" srcOrd="0" destOrd="0" presId="urn:microsoft.com/office/officeart/2005/8/layout/pyramid2"/>
    <dgm:cxn modelId="{27A985D2-0E36-4691-A1B2-009A2F426A21}" type="presParOf" srcId="{E46957F2-4597-4C86-AA84-2ABB118BA23D}" destId="{79026241-2ADD-4A21-8E3E-983EBE915B41}" srcOrd="1" destOrd="0" presId="urn:microsoft.com/office/officeart/2005/8/layout/pyramid2"/>
    <dgm:cxn modelId="{DCA9FE77-1B7B-4E6A-AACB-A9D2CA062DB6}" type="presParOf" srcId="{E46957F2-4597-4C86-AA84-2ABB118BA23D}" destId="{8A311654-093D-4722-8C66-816B90701155}" srcOrd="2" destOrd="0" presId="urn:microsoft.com/office/officeart/2005/8/layout/pyramid2"/>
    <dgm:cxn modelId="{82514644-90BC-44DA-8893-4AAA04A8D516}" type="presParOf" srcId="{E46957F2-4597-4C86-AA84-2ABB118BA23D}" destId="{1CE81C62-3267-4D50-B65C-68EF43D71209}" srcOrd="3" destOrd="0" presId="urn:microsoft.com/office/officeart/2005/8/layout/pyramid2"/>
    <dgm:cxn modelId="{2CEC0775-CFA2-4D5D-82D8-7E78CA22F429}" type="presParOf" srcId="{E46957F2-4597-4C86-AA84-2ABB118BA23D}" destId="{9E4EA99D-4711-4B73-BE04-0F6991C10A3E}" srcOrd="4" destOrd="0" presId="urn:microsoft.com/office/officeart/2005/8/layout/pyramid2"/>
    <dgm:cxn modelId="{7F233A8A-FE9F-449D-8FB7-511791E50105}" type="presParOf" srcId="{E46957F2-4597-4C86-AA84-2ABB118BA23D}" destId="{29FD117D-0034-425B-92E7-3A12CEDAC9CF}" srcOrd="5" destOrd="0" presId="urn:microsoft.com/office/officeart/2005/8/layout/pyramid2"/>
    <dgm:cxn modelId="{54678A1F-EA00-45F6-AA74-D81D7D0A78EA}" type="presParOf" srcId="{E46957F2-4597-4C86-AA84-2ABB118BA23D}" destId="{786D1D59-54CE-4B4D-84C7-B643EE02961B}" srcOrd="6" destOrd="0" presId="urn:microsoft.com/office/officeart/2005/8/layout/pyramid2"/>
    <dgm:cxn modelId="{DF1CA443-5A12-414C-B00F-DEC9FF98DA4A}" type="presParOf" srcId="{E46957F2-4597-4C86-AA84-2ABB118BA23D}" destId="{FCE4ABD7-4380-479A-B02A-4DE42C85F53D}" srcOrd="7" destOrd="0" presId="urn:microsoft.com/office/officeart/2005/8/layout/pyramid2"/>
    <dgm:cxn modelId="{2C9FF574-BAEB-475C-9FAA-92FAE91745DF}" type="presParOf" srcId="{E46957F2-4597-4C86-AA84-2ABB118BA23D}" destId="{72814D92-ACAF-4400-B8A3-5C208E0614A2}" srcOrd="8" destOrd="0" presId="urn:microsoft.com/office/officeart/2005/8/layout/pyramid2"/>
    <dgm:cxn modelId="{5D6A8E53-F4F5-40D6-A1C3-07526006AF48}" type="presParOf" srcId="{E46957F2-4597-4C86-AA84-2ABB118BA23D}" destId="{664C6713-462B-42C3-85CB-119C5360203B}" srcOrd="9" destOrd="0" presId="urn:microsoft.com/office/officeart/2005/8/layout/pyramid2"/>
    <dgm:cxn modelId="{1E8B0A14-CFA6-4322-97DF-5277E759A404}" type="presParOf" srcId="{E46957F2-4597-4C86-AA84-2ABB118BA23D}" destId="{B40C1FAC-536E-4FFF-B7C0-C6425711B281}" srcOrd="10" destOrd="0" presId="urn:microsoft.com/office/officeart/2005/8/layout/pyramid2"/>
    <dgm:cxn modelId="{5AC084E4-302A-4324-A536-F79AD1EB3B17}" type="presParOf" srcId="{E46957F2-4597-4C86-AA84-2ABB118BA23D}" destId="{19EE4BB2-0771-4399-B624-60DFD8F6D1F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FD75-FEE1-4449-80AA-11D4FC3FBD45}">
      <dsp:nvSpPr>
        <dsp:cNvPr id="0" name=""/>
        <dsp:cNvSpPr/>
      </dsp:nvSpPr>
      <dsp:spPr>
        <a:xfrm>
          <a:off x="1773303" y="320888"/>
          <a:ext cx="3680353" cy="373178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AD7E-1FE7-4F06-A9EA-3298155FBB14}">
      <dsp:nvSpPr>
        <dsp:cNvPr id="0" name=""/>
        <dsp:cNvSpPr/>
      </dsp:nvSpPr>
      <dsp:spPr>
        <a:xfrm>
          <a:off x="3613480" y="439705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/>
            <a:t>- </a:t>
          </a:r>
          <a:r>
            <a:rPr lang="ru-RU" sz="900" kern="1200" smtClean="0"/>
            <a:t>создание условий для социальной адаптации подростков;  </a:t>
          </a:r>
          <a:endParaRPr lang="ru-RU" sz="900" kern="1200"/>
        </a:p>
      </dsp:txBody>
      <dsp:txXfrm>
        <a:off x="3638750" y="464975"/>
        <a:ext cx="2792275" cy="467112"/>
      </dsp:txXfrm>
    </dsp:sp>
    <dsp:sp modelId="{8A311654-093D-4722-8C66-816B90701155}">
      <dsp:nvSpPr>
        <dsp:cNvPr id="0" name=""/>
        <dsp:cNvSpPr/>
      </dsp:nvSpPr>
      <dsp:spPr>
        <a:xfrm>
          <a:off x="3613480" y="1022064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030"/>
              <a:satOff val="-3968"/>
              <a:lumOff val="-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- пропаганда законопослушного поведения у подростков;  </a:t>
          </a:r>
          <a:endParaRPr lang="ru-RU" sz="900" kern="1200"/>
        </a:p>
      </dsp:txBody>
      <dsp:txXfrm>
        <a:off x="3638750" y="1047334"/>
        <a:ext cx="2792275" cy="467112"/>
      </dsp:txXfrm>
    </dsp:sp>
    <dsp:sp modelId="{9E4EA99D-4711-4B73-BE04-0F6991C10A3E}">
      <dsp:nvSpPr>
        <dsp:cNvPr id="0" name=""/>
        <dsp:cNvSpPr/>
      </dsp:nvSpPr>
      <dsp:spPr>
        <a:xfrm>
          <a:off x="3613480" y="1604422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8059"/>
              <a:satOff val="-7936"/>
              <a:lumOff val="-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- пропаганда здорового образа жизни;  </a:t>
          </a:r>
          <a:endParaRPr lang="ru-RU" sz="900" kern="1200"/>
        </a:p>
      </dsp:txBody>
      <dsp:txXfrm>
        <a:off x="3638750" y="1629692"/>
        <a:ext cx="2792275" cy="467112"/>
      </dsp:txXfrm>
    </dsp:sp>
    <dsp:sp modelId="{786D1D59-54CE-4B4D-84C7-B643EE02961B}">
      <dsp:nvSpPr>
        <dsp:cNvPr id="0" name=""/>
        <dsp:cNvSpPr/>
      </dsp:nvSpPr>
      <dsp:spPr>
        <a:xfrm>
          <a:off x="3613480" y="2186781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2089"/>
              <a:satOff val="-11903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- воспитание моральной устойчивости, нравственности, внутренней духовности у участников лагеря;  </a:t>
          </a:r>
          <a:endParaRPr lang="ru-RU" sz="900" kern="1200"/>
        </a:p>
      </dsp:txBody>
      <dsp:txXfrm>
        <a:off x="3638750" y="2212051"/>
        <a:ext cx="2792275" cy="467112"/>
      </dsp:txXfrm>
    </dsp:sp>
    <dsp:sp modelId="{72814D92-ACAF-4400-B8A3-5C208E0614A2}">
      <dsp:nvSpPr>
        <dsp:cNvPr id="0" name=""/>
        <dsp:cNvSpPr/>
      </dsp:nvSpPr>
      <dsp:spPr>
        <a:xfrm>
          <a:off x="3613480" y="2769140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119"/>
              <a:satOff val="-15871"/>
              <a:lumOff val="-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-мотивация к достижению поставленной цели  </a:t>
          </a:r>
          <a:endParaRPr lang="ru-RU" sz="900" kern="1200"/>
        </a:p>
      </dsp:txBody>
      <dsp:txXfrm>
        <a:off x="3638750" y="2794410"/>
        <a:ext cx="2792275" cy="467112"/>
      </dsp:txXfrm>
    </dsp:sp>
    <dsp:sp modelId="{B40C1FAC-536E-4FFF-B7C0-C6425711B281}">
      <dsp:nvSpPr>
        <dsp:cNvPr id="0" name=""/>
        <dsp:cNvSpPr/>
      </dsp:nvSpPr>
      <dsp:spPr>
        <a:xfrm>
          <a:off x="3613480" y="3351498"/>
          <a:ext cx="2842815" cy="5176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0148"/>
              <a:satOff val="-19839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- систематизация опыта работы по воспитанию подростков.</a:t>
          </a:r>
          <a:endParaRPr lang="ru-RU" sz="900" kern="1200"/>
        </a:p>
      </dsp:txBody>
      <dsp:txXfrm>
        <a:off x="3638750" y="3376768"/>
        <a:ext cx="2792275" cy="46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323528"/>
            <a:ext cx="8229600" cy="4133056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6" name="Picture 2" descr="https://downloader.disk.yandex.ru/preview/bd2dfbd1a1cc13565283969c16efc871261841c3a096f82c4b178a76151ca864/5cdeb0cb/9A7_79ztvqCk6sPoCM3O_5C8zkGXO2QrRTna4qtxjg7sluDadp31veIDi0_5BV3lBgp70Z4p7IUXiRtxA3_i_Q%3D%3D?uid=0&amp;filename=IMG_0865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" y="-16902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898" y="260648"/>
            <a:ext cx="77048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Молодежный образовательный форум  «Мы сами строим свое будущее»  для детей (подростков), попавших в трудные жизненные </a:t>
            </a:r>
            <a:r>
              <a:rPr lang="ru-RU" sz="2000" dirty="0" smtClean="0">
                <a:solidFill>
                  <a:schemeClr val="bg1"/>
                </a:solidFill>
              </a:rPr>
              <a:t>обстоятельства</a:t>
            </a:r>
          </a:p>
          <a:p>
            <a:pPr algn="ctr"/>
            <a:endParaRPr lang="ru-RU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4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6067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600" b="1" dirty="0"/>
              <a:t>Основные целевые группы, на которые направлен проект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24944"/>
            <a:ext cx="7139136" cy="298519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dirty="0"/>
              <a:t>Молодежь, попавшая в трудные жизненные обстоятельства в возрасте от 14 до 20 лет.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3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80928"/>
            <a:ext cx="6624736" cy="34563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000" dirty="0"/>
              <a:t>Организация отдыха, оздоровления и занятости детей, находящихся в трудной жизненной ситуации, а также реализации мер по профилактике безнадзорности и правонарушений несовершеннолетних, формирование позитивного отношения к себе и окружающему миру у несовершеннолетних в условиях образовательного форума.</a:t>
            </a:r>
            <a:endParaRPr lang="ru-RU" sz="2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5180" y="332656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Основная цель проекта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80" y="404664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Основная 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5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1462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7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ownloader.disk.yandex.ru/preview/26e5340e86c33ed2df47986731be4dddbe4ac138eacc576648d95a93dd371125/5cdeb0c1/9A7_79ztvqCk6sPoCM3O_xRpFO5jMelvCk0O-tvAE0NTk4rXMMueb0FVye_pHrZjarMw-lJ2tHld3t2rkIY7AQ%3D%3D?uid=0&amp;filename=IMG_0377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360">
            <a:off x="4663178" y="3558941"/>
            <a:ext cx="4060416" cy="27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ownloader.disk.yandex.ru/preview/86a6c3b337eb4a95262e8b6521c6b9bac86f6f98140bbe26563d4b2f1a0052d4/5cdeb0c1/9A7_79ztvqCk6sPoCM3O_zoxAgazXD44O1UeHFfFAabenZNZJWg6at5baU_Y4cO2Lcao3AzequEdJV3WS7KUgw%3D%3D?uid=0&amp;filename=IMG_0382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004">
            <a:off x="5090420" y="1567461"/>
            <a:ext cx="34577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608512" cy="47007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Проведение тренингов, направленных на преодоление чувства одиночества, выявление лидера, а также на </a:t>
            </a:r>
            <a:r>
              <a:rPr lang="ru-RU" dirty="0" err="1" smtClean="0"/>
              <a:t>командообразование</a:t>
            </a:r>
            <a:r>
              <a:rPr lang="ru-RU" dirty="0"/>
              <a:t> </a:t>
            </a:r>
          </a:p>
          <a:p>
            <a:r>
              <a:rPr lang="ru-RU" dirty="0" smtClean="0"/>
              <a:t>Организацию </a:t>
            </a:r>
            <a:r>
              <a:rPr lang="ru-RU" dirty="0"/>
              <a:t>психологических </a:t>
            </a:r>
            <a:r>
              <a:rPr lang="ru-RU" dirty="0" err="1"/>
              <a:t>командно</a:t>
            </a:r>
            <a:r>
              <a:rPr lang="ru-RU" dirty="0"/>
              <a:t> – спортивных игр, интеллектуальных и развивающих </a:t>
            </a:r>
            <a:r>
              <a:rPr lang="ru-RU" dirty="0" smtClean="0"/>
              <a:t>игр;</a:t>
            </a:r>
            <a:endParaRPr lang="ru-RU" dirty="0"/>
          </a:p>
          <a:p>
            <a:r>
              <a:rPr lang="ru-RU" dirty="0" smtClean="0"/>
              <a:t>Личные </a:t>
            </a:r>
            <a:r>
              <a:rPr lang="ru-RU" dirty="0"/>
              <a:t>беседы и индивидуальную работу с каждым подростком;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r>
              <a:rPr lang="ru-RU" dirty="0" smtClean="0"/>
              <a:t>Организацию </a:t>
            </a:r>
            <a:r>
              <a:rPr lang="ru-RU" dirty="0"/>
              <a:t>культурной программы: выездные экскурсии, тематические творческие вечера и т.д.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19035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Программа проекта будет включать:</a:t>
            </a:r>
          </a:p>
        </p:txBody>
      </p:sp>
    </p:spTree>
    <p:extLst>
      <p:ext uri="{BB962C8B-B14F-4D97-AF65-F5344CB8AC3E}">
        <p14:creationId xmlns:p14="http://schemas.microsoft.com/office/powerpoint/2010/main" val="24249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downloader.disk.yandex.ru/preview/592f8a07bc9112b664833fe967ad41a7c70ca481c92ebe255565252210f49938/5cdeb0c6/9A7_79ztvqCk6sPoCM3O_2aGK1X1PDMgutbtr--x3ci2_etdOcjOc0Ev886WpRsRnqhpA5o8D_A7vGVNX7znkg%3D%3D?uid=0&amp;filename=IMG_0556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973">
            <a:off x="497398" y="344646"/>
            <a:ext cx="5143767" cy="34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ownloader.disk.yandex.ru/preview/866f343892a5f7916fea0e0e2641e3870bda9fa060c8e4467bb779a71694f9f0/5cdeb0d0/9A7_79ztvqCk6sPoCM3O_2iYvh5eEaQH7_UO23mjw9pKIibv7xJO-MkAxyAlQQc_6-Np_lOoUc0HpCmYaKEPBA%3D%3D?uid=0&amp;filename=IMG_1340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55">
            <a:off x="240542" y="2942522"/>
            <a:ext cx="4736261" cy="31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s://downloader.disk.yandex.ru/preview/572c5d4e2b3942d4bf86a7870761f45fe028691e02f760e7b6881d7e3ed8d5f3/5cdeb0d1/9A7_79ztvqCk6sPoCM3O_7hgA0BHIaq6TenjSsZ_q_5TZb2dXe6N4umgGc1eQhnPKNR8m8EDgN9l6sH-ShUwCw%3D%3D?uid=0&amp;filename=IMG_1385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781">
            <a:off x="4323489" y="289770"/>
            <a:ext cx="3896566" cy="25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wnloader.disk.yandex.ru/preview/bb0c623fde8eada2fa50c0325652c2e614943c824fe6530de7d14245b6ead9b2/5cdeb0c6/9A7_79ztvqCk6sPoCM3O_6IhglnYL38akFefloEEB5y7EgJadcYjPGuoXsZ3gGyKApo4v7NHUwaeYMla0yZhyQ%3D%3D?uid=0&amp;filename=IMG_0604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76">
            <a:off x="4234087" y="2995666"/>
            <a:ext cx="4576768" cy="30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ru-RU" dirty="0"/>
              <a:t>Восстановление позитивных отношений подростка к самому себе и окружающему миру, если они были утрачены в процессе жизнедеятельности дома и в школе (колледже, вузе); - активное привлечение лидеров студенческих организаций к реализации данного проекта; - развитие у молодежи лидерских, организаторских способностей, социальной и личной ответственности. - развитие новых форм организации продуктивного отдыха детей и подростков; - продолжение работы с подростками с последующим их приглашением в Молодежный центр КБР </a:t>
            </a:r>
          </a:p>
          <a:p>
            <a:pPr marL="114300" indent="0" algn="just">
              <a:buNone/>
            </a:pPr>
            <a:r>
              <a:rPr lang="ru-RU" dirty="0"/>
              <a:t>Общий охват: 80 человек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Целевая аудитория (количество </a:t>
            </a:r>
            <a:r>
              <a:rPr lang="ru-RU" dirty="0" err="1"/>
              <a:t>благополучателей</a:t>
            </a:r>
            <a:r>
              <a:rPr lang="ru-RU" dirty="0"/>
              <a:t>) – 70чел.;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Привлеченные лица (организаторы):5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Тренеры, модераторы  (лидеры в молодежной среде) - 3 чел.,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Организаторы культурно-массовых мероприятий (представители студенческой молодежи) – 1 чел.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Представители власти – 1 чел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 algn="just">
              <a:buNone/>
            </a:pPr>
            <a:r>
              <a:rPr lang="ru-RU" dirty="0"/>
              <a:t>Публикаций в СМИ и МСК - 250 публикаций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Количественные показатели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/>
              <a:t>- Восстановление позитивных отношений подростка к самому себе и окружающему миру, если они были утрачены в процессе жизнедеятельности дома и в школе (колледже, вузе);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активное привлечение лидеров студенческих организаций к реализации данного проекта;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развитие у молодежи лидерских, организаторских способностей, социальной и личной ответственности.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развитие новых форм организации продуктивного отдыха детей и подростков;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продолжение работы с подростками с последующим их приглашением в общественную организацию «Союз молодежи города Нальчика»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в результате общения, плодотворных дискуссий, ребята во многом пересматривают свои жизненные позиции и начинают стремиться к более высоким жизненным идеалам, задаются определенной целью личностного роста;  </a:t>
            </a:r>
          </a:p>
          <a:p>
            <a:pPr marL="114300" indent="0">
              <a:buNone/>
            </a:pPr>
            <a:r>
              <a:rPr lang="ru-RU" dirty="0"/>
              <a:t>- у молодых людей появляется желание избавиться от  вредных привычек;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pPr marL="114300" indent="0">
              <a:buNone/>
            </a:pPr>
            <a:r>
              <a:rPr lang="ru-RU" dirty="0"/>
              <a:t>- многие ребята пополняют ряды волонтеров" и начинают активно заниматься общественной деятельностью во благо нашей республики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Качественные </a:t>
            </a:r>
            <a:r>
              <a:rPr lang="ru-RU" b="1" dirty="0"/>
              <a:t>показатели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ownloader.disk.yandex.ru/preview/572c5d4e2b3942d4bf86a7870761f45fe028691e02f760e7b6881d7e3ed8d5f3/5cdeb0d1/9A7_79ztvqCk6sPoCM3O_7hgA0BHIaq6TenjSsZ_q_5TZb2dXe6N4umgGc1eQhnPKNR8m8EDgN9l6sH-ShUwCw%3D%3D?uid=0&amp;filename=IMG_1385.JPG&amp;disposition=inline&amp;hash=&amp;limit=0&amp;content_type=image%2Fjpeg&amp;tknv=v2&amp;size=1663x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5" y="476672"/>
            <a:ext cx="8856984" cy="59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271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Презентация PowerPoint</vt:lpstr>
      <vt:lpstr>Основные целевые группы, на которые направлен проект  </vt:lpstr>
      <vt:lpstr>Презентация PowerPoint</vt:lpstr>
      <vt:lpstr>Задачи проекта</vt:lpstr>
      <vt:lpstr>Программа проекта будет включать:</vt:lpstr>
      <vt:lpstr>Презентация PowerPoint</vt:lpstr>
      <vt:lpstr>Количественные показатели </vt:lpstr>
      <vt:lpstr>  Качественные показатели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образовательный форум  «Мы сами строим свое будущее»  для детей (подростков), попавших в трудные жизненные обстоятельства</dc:title>
  <dc:creator>IT-solvin</dc:creator>
  <cp:lastModifiedBy>IT-solvin</cp:lastModifiedBy>
  <cp:revision>7</cp:revision>
  <dcterms:created xsi:type="dcterms:W3CDTF">2019-05-17T09:44:15Z</dcterms:created>
  <dcterms:modified xsi:type="dcterms:W3CDTF">2019-05-17T11:05:20Z</dcterms:modified>
</cp:coreProperties>
</file>