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E581D-F688-4553-821D-11EDB5FE30A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8F783-7FEC-4A52-B975-C13F3A4A772C}">
      <dgm:prSet phldrT="[Текст]" custT="1"/>
      <dgm:spPr/>
      <dgm:t>
        <a:bodyPr/>
        <a:lstStyle/>
        <a:p>
          <a:endParaRPr lang="ru-RU" sz="1800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Обеспечить участие в поиске </a:t>
          </a:r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пропавших </a:t>
          </a:r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без вести </a:t>
          </a:r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лиц совместно </a:t>
          </a:r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с ОМВД по г.Нефтеюганску  (распространение информации в сети Интернет, расклейка ориентировок на местности, опрос населения и возможных свидетелей и т.п.)</a:t>
          </a:r>
        </a:p>
        <a:p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ru-RU" sz="1100" dirty="0" smtClean="0">
              <a:solidFill>
                <a:schemeClr val="tx2">
                  <a:lumMod val="75000"/>
                </a:schemeClr>
              </a:solidFill>
            </a:rPr>
          </a:br>
          <a:endParaRPr lang="ru-RU" sz="1100" dirty="0">
            <a:solidFill>
              <a:schemeClr val="tx2">
                <a:lumMod val="75000"/>
              </a:schemeClr>
            </a:solidFill>
          </a:endParaRPr>
        </a:p>
      </dgm:t>
    </dgm:pt>
    <dgm:pt modelId="{EE3B3DE1-88DF-4336-BDC9-C9A52256C037}" type="parTrans" cxnId="{057B2881-C401-4EF3-8693-A56D39CB0F1D}">
      <dgm:prSet/>
      <dgm:spPr/>
      <dgm:t>
        <a:bodyPr/>
        <a:lstStyle/>
        <a:p>
          <a:endParaRPr lang="ru-RU"/>
        </a:p>
      </dgm:t>
    </dgm:pt>
    <dgm:pt modelId="{3C5922DC-227B-4C17-9634-467E90F38621}" type="sibTrans" cxnId="{057B2881-C401-4EF3-8693-A56D39CB0F1D}">
      <dgm:prSet/>
      <dgm:spPr/>
      <dgm:t>
        <a:bodyPr/>
        <a:lstStyle/>
        <a:p>
          <a:endParaRPr lang="ru-RU"/>
        </a:p>
      </dgm:t>
    </dgm:pt>
    <dgm:pt modelId="{6F07E79F-D944-4155-80A8-DBA2D814F962}">
      <dgm:prSet phldrT="[Текст]" custT="1"/>
      <dgm:spPr/>
      <dgm:t>
        <a:bodyPr/>
        <a:lstStyle/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Провести профилактические  мероприятия  среди несовершеннолетних  находящихся в трудной жизненной ситуации, в том числе, склонных к самовольным уходам из дома</a:t>
          </a:r>
          <a:endParaRPr lang="ru-RU" sz="1200" b="0" dirty="0">
            <a:solidFill>
              <a:schemeClr val="tx2">
                <a:lumMod val="75000"/>
              </a:schemeClr>
            </a:solidFill>
          </a:endParaRPr>
        </a:p>
      </dgm:t>
    </dgm:pt>
    <dgm:pt modelId="{13242EF8-005C-46D4-A808-0ACD03D77C30}" type="parTrans" cxnId="{C961B16F-351B-45B0-BFC2-FC3BAF020B70}">
      <dgm:prSet/>
      <dgm:spPr/>
      <dgm:t>
        <a:bodyPr/>
        <a:lstStyle/>
        <a:p>
          <a:endParaRPr lang="ru-RU"/>
        </a:p>
      </dgm:t>
    </dgm:pt>
    <dgm:pt modelId="{0F459995-C514-4DE2-BAE4-C5C190B3DB91}" type="sibTrans" cxnId="{C961B16F-351B-45B0-BFC2-FC3BAF020B70}">
      <dgm:prSet/>
      <dgm:spPr/>
      <dgm:t>
        <a:bodyPr/>
        <a:lstStyle/>
        <a:p>
          <a:endParaRPr lang="ru-RU"/>
        </a:p>
      </dgm:t>
    </dgm:pt>
    <dgm:pt modelId="{A04CF876-3AB9-41DC-8AB6-D14BA3DEB189}">
      <dgm:prSet custT="1"/>
      <dgm:spPr/>
      <dgm:t>
        <a:bodyPr/>
        <a:lstStyle/>
        <a:p>
          <a:endParaRPr lang="ru-RU" sz="1100" b="0" dirty="0" smtClean="0">
            <a:solidFill>
              <a:schemeClr val="tx2">
                <a:lumMod val="75000"/>
              </a:schemeClr>
            </a:solidFill>
            <a:effectLst/>
          </a:endParaRPr>
        </a:p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  <a:effectLst/>
            </a:rPr>
            <a:t>Привлечение волонтеров в городскую волонтерскую площадку по поиску пропавших</a:t>
          </a:r>
          <a:endParaRPr lang="ru-RU" sz="1100" b="0" dirty="0" smtClean="0">
            <a:solidFill>
              <a:schemeClr val="tx2">
                <a:lumMod val="75000"/>
              </a:schemeClr>
            </a:solidFill>
            <a:effectLst/>
          </a:endParaRPr>
        </a:p>
        <a:p>
          <a:endParaRPr lang="ru-RU" sz="1100" b="0" dirty="0" smtClean="0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4B3881D6-5172-443C-8751-12414F16D430}" type="parTrans" cxnId="{0FDA199D-80B5-4C4E-9552-427A7E8517F2}">
      <dgm:prSet/>
      <dgm:spPr/>
      <dgm:t>
        <a:bodyPr/>
        <a:lstStyle/>
        <a:p>
          <a:endParaRPr lang="ru-RU"/>
        </a:p>
      </dgm:t>
    </dgm:pt>
    <dgm:pt modelId="{F5FD978A-29E1-4F9C-943D-9C1D2A5EA9AA}" type="sibTrans" cxnId="{0FDA199D-80B5-4C4E-9552-427A7E8517F2}">
      <dgm:prSet/>
      <dgm:spPr/>
      <dgm:t>
        <a:bodyPr/>
        <a:lstStyle/>
        <a:p>
          <a:endParaRPr lang="ru-RU"/>
        </a:p>
      </dgm:t>
    </dgm:pt>
    <dgm:pt modelId="{E3398828-59CD-4BDE-9BC5-9A9BA22C4757}">
      <dgm:prSet custT="1"/>
      <dgm:spPr/>
      <dgm:t>
        <a:bodyPr/>
        <a:lstStyle/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Обучить волонтеров навыкам по ориентированию  на местности, работе с картой, </a:t>
          </a:r>
          <a:r>
            <a:rPr lang="ru-RU" sz="1100" dirty="0" smtClean="0"/>
            <a:t>компасом и радиосистемой,</a:t>
          </a:r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 оказание первой медицинской помощи</a:t>
          </a:r>
          <a:endParaRPr lang="ru-RU" sz="1100" b="0" dirty="0">
            <a:solidFill>
              <a:schemeClr val="tx2">
                <a:lumMod val="75000"/>
              </a:schemeClr>
            </a:solidFill>
          </a:endParaRPr>
        </a:p>
      </dgm:t>
    </dgm:pt>
    <dgm:pt modelId="{BF39AACD-4B0E-4540-BA37-77E46AA95B7A}" type="parTrans" cxnId="{F9D0A51F-8528-4346-B2C3-E7743113C157}">
      <dgm:prSet/>
      <dgm:spPr/>
      <dgm:t>
        <a:bodyPr/>
        <a:lstStyle/>
        <a:p>
          <a:endParaRPr lang="ru-RU"/>
        </a:p>
      </dgm:t>
    </dgm:pt>
    <dgm:pt modelId="{C8122E96-23AD-41FE-AE23-CCE9D35A94F0}" type="sibTrans" cxnId="{F9D0A51F-8528-4346-B2C3-E7743113C157}">
      <dgm:prSet/>
      <dgm:spPr/>
      <dgm:t>
        <a:bodyPr/>
        <a:lstStyle/>
        <a:p>
          <a:endParaRPr lang="ru-RU"/>
        </a:p>
      </dgm:t>
    </dgm:pt>
    <dgm:pt modelId="{69311B9C-4841-405C-B524-BCD8044038F9}">
      <dgm:prSet custT="1"/>
      <dgm:spPr/>
      <dgm:t>
        <a:bodyPr/>
        <a:lstStyle/>
        <a:p>
          <a:r>
            <a:rPr lang="ru-RU" sz="1100" b="0" dirty="0" smtClean="0">
              <a:solidFill>
                <a:schemeClr val="tx2">
                  <a:lumMod val="75000"/>
                </a:schemeClr>
              </a:solidFill>
            </a:rPr>
            <a:t>Отработать  полученные теоретические и практические навыки по поиску несовершеннолетних  на местности </a:t>
          </a:r>
          <a:endParaRPr lang="ru-RU" sz="1100" b="0" dirty="0">
            <a:solidFill>
              <a:schemeClr val="tx2">
                <a:lumMod val="75000"/>
              </a:schemeClr>
            </a:solidFill>
          </a:endParaRPr>
        </a:p>
      </dgm:t>
    </dgm:pt>
    <dgm:pt modelId="{FF17878B-0644-44AA-A3F3-E9838A563989}" type="parTrans" cxnId="{51CDD58B-12B5-425A-A84C-5292E86E8C3B}">
      <dgm:prSet/>
      <dgm:spPr/>
      <dgm:t>
        <a:bodyPr/>
        <a:lstStyle/>
        <a:p>
          <a:endParaRPr lang="ru-RU"/>
        </a:p>
      </dgm:t>
    </dgm:pt>
    <dgm:pt modelId="{04C18142-1E14-42EE-81D9-892D4C3DF2D7}" type="sibTrans" cxnId="{51CDD58B-12B5-425A-A84C-5292E86E8C3B}">
      <dgm:prSet/>
      <dgm:spPr/>
      <dgm:t>
        <a:bodyPr/>
        <a:lstStyle/>
        <a:p>
          <a:endParaRPr lang="ru-RU"/>
        </a:p>
      </dgm:t>
    </dgm:pt>
    <dgm:pt modelId="{228EF551-08E9-465C-91DE-96AF37108945}" type="pres">
      <dgm:prSet presAssocID="{986E581D-F688-4553-821D-11EDB5FE30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F84CBC-B8AA-4593-B002-B4586169C5EB}" type="pres">
      <dgm:prSet presAssocID="{A04CF876-3AB9-41DC-8AB6-D14BA3DEB189}" presName="linNode" presStyleCnt="0"/>
      <dgm:spPr/>
    </dgm:pt>
    <dgm:pt modelId="{B13AE013-19C9-4B00-9508-EAB77445D519}" type="pres">
      <dgm:prSet presAssocID="{A04CF876-3AB9-41DC-8AB6-D14BA3DEB189}" presName="parentText" presStyleLbl="node1" presStyleIdx="0" presStyleCnt="5" custScaleX="84370" custScaleY="55568" custLinFactNeighborX="-63835" custLinFactNeighborY="9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D42C7-7197-415C-8E6E-F81DF6DEDE45}" type="pres">
      <dgm:prSet presAssocID="{F5FD978A-29E1-4F9C-943D-9C1D2A5EA9AA}" presName="sp" presStyleCnt="0"/>
      <dgm:spPr/>
    </dgm:pt>
    <dgm:pt modelId="{43C3DB03-9F37-427E-9F74-42DEE1F235C9}" type="pres">
      <dgm:prSet presAssocID="{E3398828-59CD-4BDE-9BC5-9A9BA22C4757}" presName="linNode" presStyleCnt="0"/>
      <dgm:spPr/>
    </dgm:pt>
    <dgm:pt modelId="{D8142E91-AEEB-4380-8E3E-39E6544069FC}" type="pres">
      <dgm:prSet presAssocID="{E3398828-59CD-4BDE-9BC5-9A9BA22C4757}" presName="parentText" presStyleLbl="node1" presStyleIdx="1" presStyleCnt="5" custScaleX="145885" custScaleY="51900" custLinFactNeighborX="76523" custLinFactNeighborY="-593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49EB0-6346-41E2-AB98-A24FFA49F932}" type="pres">
      <dgm:prSet presAssocID="{C8122E96-23AD-41FE-AE23-CCE9D35A94F0}" presName="sp" presStyleCnt="0"/>
      <dgm:spPr/>
    </dgm:pt>
    <dgm:pt modelId="{4AF0CCA3-98FE-4055-A061-7C49C09C8751}" type="pres">
      <dgm:prSet presAssocID="{6F07E79F-D944-4155-80A8-DBA2D814F962}" presName="linNode" presStyleCnt="0"/>
      <dgm:spPr/>
    </dgm:pt>
    <dgm:pt modelId="{C5F97A4E-9A9B-4899-9269-707E935049AD}" type="pres">
      <dgm:prSet presAssocID="{6F07E79F-D944-4155-80A8-DBA2D814F962}" presName="parentText" presStyleLbl="node1" presStyleIdx="2" presStyleCnt="5" custScaleX="108664" custScaleY="58889" custLinFactNeighborX="17191" custLinFactNeighborY="270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DD898-1DEF-47E6-A6E0-B2B0D92CB707}" type="pres">
      <dgm:prSet presAssocID="{0F459995-C514-4DE2-BAE4-C5C190B3DB91}" presName="sp" presStyleCnt="0"/>
      <dgm:spPr/>
    </dgm:pt>
    <dgm:pt modelId="{80E7374D-034E-4835-9881-19FF683EDDFA}" type="pres">
      <dgm:prSet presAssocID="{7828F783-7FEC-4A52-B975-C13F3A4A772C}" presName="linNode" presStyleCnt="0"/>
      <dgm:spPr/>
    </dgm:pt>
    <dgm:pt modelId="{CB58B68A-F89C-4458-A5CD-2A21D58D3F74}" type="pres">
      <dgm:prSet presAssocID="{7828F783-7FEC-4A52-B975-C13F3A4A772C}" presName="parentText" presStyleLbl="node1" presStyleIdx="3" presStyleCnt="5" custScaleX="76590" custScaleY="75482" custLinFactNeighborX="-65738" custLinFactNeighborY="-20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F8BC6-7AFC-4975-AA1B-962718B33DA7}" type="pres">
      <dgm:prSet presAssocID="{3C5922DC-227B-4C17-9634-467E90F38621}" presName="sp" presStyleCnt="0"/>
      <dgm:spPr/>
    </dgm:pt>
    <dgm:pt modelId="{CD24F3AB-0715-423F-8FC7-38D7E537DC81}" type="pres">
      <dgm:prSet presAssocID="{69311B9C-4841-405C-B524-BCD8044038F9}" presName="linNode" presStyleCnt="0"/>
      <dgm:spPr/>
    </dgm:pt>
    <dgm:pt modelId="{194D7647-E219-4CB1-83BF-5376C46DDFD5}" type="pres">
      <dgm:prSet presAssocID="{69311B9C-4841-405C-B524-BCD8044038F9}" presName="parentText" presStyleLbl="node1" presStyleIdx="4" presStyleCnt="5" custScaleX="85951" custScaleY="47517" custLinFactX="40326" custLinFactY="-5635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0A51F-8528-4346-B2C3-E7743113C157}" srcId="{986E581D-F688-4553-821D-11EDB5FE30AF}" destId="{E3398828-59CD-4BDE-9BC5-9A9BA22C4757}" srcOrd="1" destOrd="0" parTransId="{BF39AACD-4B0E-4540-BA37-77E46AA95B7A}" sibTransId="{C8122E96-23AD-41FE-AE23-CCE9D35A94F0}"/>
    <dgm:cxn modelId="{5638EAF8-2527-4938-B121-05DCBB95304E}" type="presOf" srcId="{6F07E79F-D944-4155-80A8-DBA2D814F962}" destId="{C5F97A4E-9A9B-4899-9269-707E935049AD}" srcOrd="0" destOrd="0" presId="urn:microsoft.com/office/officeart/2005/8/layout/vList5"/>
    <dgm:cxn modelId="{4E4EF750-4BDB-47D2-8018-00CAAE799AF6}" type="presOf" srcId="{69311B9C-4841-405C-B524-BCD8044038F9}" destId="{194D7647-E219-4CB1-83BF-5376C46DDFD5}" srcOrd="0" destOrd="0" presId="urn:microsoft.com/office/officeart/2005/8/layout/vList5"/>
    <dgm:cxn modelId="{993F498B-41D0-4DE9-94E2-512DED6DC169}" type="presOf" srcId="{986E581D-F688-4553-821D-11EDB5FE30AF}" destId="{228EF551-08E9-465C-91DE-96AF37108945}" srcOrd="0" destOrd="0" presId="urn:microsoft.com/office/officeart/2005/8/layout/vList5"/>
    <dgm:cxn modelId="{CCFCBFF2-BCA0-451F-8204-91FAE8825EEF}" type="presOf" srcId="{7828F783-7FEC-4A52-B975-C13F3A4A772C}" destId="{CB58B68A-F89C-4458-A5CD-2A21D58D3F74}" srcOrd="0" destOrd="0" presId="urn:microsoft.com/office/officeart/2005/8/layout/vList5"/>
    <dgm:cxn modelId="{51CDD58B-12B5-425A-A84C-5292E86E8C3B}" srcId="{986E581D-F688-4553-821D-11EDB5FE30AF}" destId="{69311B9C-4841-405C-B524-BCD8044038F9}" srcOrd="4" destOrd="0" parTransId="{FF17878B-0644-44AA-A3F3-E9838A563989}" sibTransId="{04C18142-1E14-42EE-81D9-892D4C3DF2D7}"/>
    <dgm:cxn modelId="{057B2881-C401-4EF3-8693-A56D39CB0F1D}" srcId="{986E581D-F688-4553-821D-11EDB5FE30AF}" destId="{7828F783-7FEC-4A52-B975-C13F3A4A772C}" srcOrd="3" destOrd="0" parTransId="{EE3B3DE1-88DF-4336-BDC9-C9A52256C037}" sibTransId="{3C5922DC-227B-4C17-9634-467E90F38621}"/>
    <dgm:cxn modelId="{6880C308-A8EB-46C4-93CC-7E8F012FB0A7}" type="presOf" srcId="{E3398828-59CD-4BDE-9BC5-9A9BA22C4757}" destId="{D8142E91-AEEB-4380-8E3E-39E6544069FC}" srcOrd="0" destOrd="0" presId="urn:microsoft.com/office/officeart/2005/8/layout/vList5"/>
    <dgm:cxn modelId="{B98B2657-66D7-49A2-B4D6-EEB6E4A0EBBC}" type="presOf" srcId="{A04CF876-3AB9-41DC-8AB6-D14BA3DEB189}" destId="{B13AE013-19C9-4B00-9508-EAB77445D519}" srcOrd="0" destOrd="0" presId="urn:microsoft.com/office/officeart/2005/8/layout/vList5"/>
    <dgm:cxn modelId="{0FDA199D-80B5-4C4E-9552-427A7E8517F2}" srcId="{986E581D-F688-4553-821D-11EDB5FE30AF}" destId="{A04CF876-3AB9-41DC-8AB6-D14BA3DEB189}" srcOrd="0" destOrd="0" parTransId="{4B3881D6-5172-443C-8751-12414F16D430}" sibTransId="{F5FD978A-29E1-4F9C-943D-9C1D2A5EA9AA}"/>
    <dgm:cxn modelId="{C961B16F-351B-45B0-BFC2-FC3BAF020B70}" srcId="{986E581D-F688-4553-821D-11EDB5FE30AF}" destId="{6F07E79F-D944-4155-80A8-DBA2D814F962}" srcOrd="2" destOrd="0" parTransId="{13242EF8-005C-46D4-A808-0ACD03D77C30}" sibTransId="{0F459995-C514-4DE2-BAE4-C5C190B3DB91}"/>
    <dgm:cxn modelId="{4F2B0F31-D3D8-4640-BB4E-A27D28E79B66}" type="presParOf" srcId="{228EF551-08E9-465C-91DE-96AF37108945}" destId="{23F84CBC-B8AA-4593-B002-B4586169C5EB}" srcOrd="0" destOrd="0" presId="urn:microsoft.com/office/officeart/2005/8/layout/vList5"/>
    <dgm:cxn modelId="{40628ACF-7847-4EE3-BE78-AC0CB7BF7CB1}" type="presParOf" srcId="{23F84CBC-B8AA-4593-B002-B4586169C5EB}" destId="{B13AE013-19C9-4B00-9508-EAB77445D519}" srcOrd="0" destOrd="0" presId="urn:microsoft.com/office/officeart/2005/8/layout/vList5"/>
    <dgm:cxn modelId="{8094523B-32F7-4EB7-AF8E-57A4518A7569}" type="presParOf" srcId="{228EF551-08E9-465C-91DE-96AF37108945}" destId="{6F8D42C7-7197-415C-8E6E-F81DF6DEDE45}" srcOrd="1" destOrd="0" presId="urn:microsoft.com/office/officeart/2005/8/layout/vList5"/>
    <dgm:cxn modelId="{26CB310B-14BC-4C0D-B009-6983594DC513}" type="presParOf" srcId="{228EF551-08E9-465C-91DE-96AF37108945}" destId="{43C3DB03-9F37-427E-9F74-42DEE1F235C9}" srcOrd="2" destOrd="0" presId="urn:microsoft.com/office/officeart/2005/8/layout/vList5"/>
    <dgm:cxn modelId="{981D31F5-123E-48D3-91E5-064BC1B58BD1}" type="presParOf" srcId="{43C3DB03-9F37-427E-9F74-42DEE1F235C9}" destId="{D8142E91-AEEB-4380-8E3E-39E6544069FC}" srcOrd="0" destOrd="0" presId="urn:microsoft.com/office/officeart/2005/8/layout/vList5"/>
    <dgm:cxn modelId="{BE1E062F-54EB-4DBE-B0ED-34FA9D850B20}" type="presParOf" srcId="{228EF551-08E9-465C-91DE-96AF37108945}" destId="{2A749EB0-6346-41E2-AB98-A24FFA49F932}" srcOrd="3" destOrd="0" presId="urn:microsoft.com/office/officeart/2005/8/layout/vList5"/>
    <dgm:cxn modelId="{F7A0B68E-1430-4246-991E-E1B32AEB7FCE}" type="presParOf" srcId="{228EF551-08E9-465C-91DE-96AF37108945}" destId="{4AF0CCA3-98FE-4055-A061-7C49C09C8751}" srcOrd="4" destOrd="0" presId="urn:microsoft.com/office/officeart/2005/8/layout/vList5"/>
    <dgm:cxn modelId="{52253B63-38BB-419F-8AFE-723806EED455}" type="presParOf" srcId="{4AF0CCA3-98FE-4055-A061-7C49C09C8751}" destId="{C5F97A4E-9A9B-4899-9269-707E935049AD}" srcOrd="0" destOrd="0" presId="urn:microsoft.com/office/officeart/2005/8/layout/vList5"/>
    <dgm:cxn modelId="{31302832-076A-4DE6-B76C-1BDB0645EAF6}" type="presParOf" srcId="{228EF551-08E9-465C-91DE-96AF37108945}" destId="{51FDD898-1DEF-47E6-A6E0-B2B0D92CB707}" srcOrd="5" destOrd="0" presId="urn:microsoft.com/office/officeart/2005/8/layout/vList5"/>
    <dgm:cxn modelId="{F1997B0C-2FD5-4F69-BE40-42D7DE1A9F8C}" type="presParOf" srcId="{228EF551-08E9-465C-91DE-96AF37108945}" destId="{80E7374D-034E-4835-9881-19FF683EDDFA}" srcOrd="6" destOrd="0" presId="urn:microsoft.com/office/officeart/2005/8/layout/vList5"/>
    <dgm:cxn modelId="{EF3D7DC1-23BC-4CDE-B53C-F883E661F8A2}" type="presParOf" srcId="{80E7374D-034E-4835-9881-19FF683EDDFA}" destId="{CB58B68A-F89C-4458-A5CD-2A21D58D3F74}" srcOrd="0" destOrd="0" presId="urn:microsoft.com/office/officeart/2005/8/layout/vList5"/>
    <dgm:cxn modelId="{5DAADF93-FC88-4BC1-9171-E233AFD5805A}" type="presParOf" srcId="{228EF551-08E9-465C-91DE-96AF37108945}" destId="{0AAF8BC6-7AFC-4975-AA1B-962718B33DA7}" srcOrd="7" destOrd="0" presId="urn:microsoft.com/office/officeart/2005/8/layout/vList5"/>
    <dgm:cxn modelId="{F1535619-2635-4BB6-BB5B-AB29F2A7C5AE}" type="presParOf" srcId="{228EF551-08E9-465C-91DE-96AF37108945}" destId="{CD24F3AB-0715-423F-8FC7-38D7E537DC81}" srcOrd="8" destOrd="0" presId="urn:microsoft.com/office/officeart/2005/8/layout/vList5"/>
    <dgm:cxn modelId="{57E40B18-4594-43A4-BB29-ACA42BABE70E}" type="presParOf" srcId="{CD24F3AB-0715-423F-8FC7-38D7E537DC81}" destId="{194D7647-E219-4CB1-83BF-5376C46DDFD5}" srcOrd="0" destOrd="0" presId="urn:microsoft.com/office/officeart/2005/8/layout/vList5"/>
  </dgm:cxnLst>
  <dgm:bg>
    <a:noFill/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E581D-F688-4553-821D-11EDB5FE30AF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BA229-D684-4E25-92B2-C38A867DD6E7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I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этап - подготовительный (апрель-май 2018г.):</a:t>
          </a:r>
        </a:p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Формирование реестра  волонтеров, заключение соглашений с МЧС по городу Нефтеюганску, инспекцией  по делам несовершеннолетних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061B2E02-4D6D-432F-8C35-9EE9304C1728}" type="parTrans" cxnId="{70BDFA88-E6EE-4A33-9AB1-D72DAF6B4439}">
      <dgm:prSet/>
      <dgm:spPr/>
      <dgm:t>
        <a:bodyPr/>
        <a:lstStyle/>
        <a:p>
          <a:endParaRPr lang="ru-RU"/>
        </a:p>
      </dgm:t>
    </dgm:pt>
    <dgm:pt modelId="{1176A293-952A-4235-A9C4-756E44C8F6BB}" type="sibTrans" cxnId="{70BDFA88-E6EE-4A33-9AB1-D72DAF6B4439}">
      <dgm:prSet/>
      <dgm:spPr/>
      <dgm:t>
        <a:bodyPr/>
        <a:lstStyle/>
        <a:p>
          <a:endParaRPr lang="ru-RU"/>
        </a:p>
      </dgm:t>
    </dgm:pt>
    <dgm:pt modelId="{4DB4DF2C-0577-4285-BD61-5574B8370469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II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этап -обучающий  (апрель-декабрь 2018г.):</a:t>
          </a:r>
        </a:p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Обучение волонтеров навыкам, необходимым при проведении поисково-спасательных работ в природной, смешанной и городской среде (работа с ориентировками,  работа с картой на местности, оказание первой  помощи)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3ED911E9-EF15-4845-A447-C8364E4D80F2}" type="parTrans" cxnId="{DD1D3B5B-219A-4006-9EBE-3D24E54DDD51}">
      <dgm:prSet/>
      <dgm:spPr/>
      <dgm:t>
        <a:bodyPr/>
        <a:lstStyle/>
        <a:p>
          <a:endParaRPr lang="ru-RU"/>
        </a:p>
      </dgm:t>
    </dgm:pt>
    <dgm:pt modelId="{894656DA-39CA-4021-8AF7-264B6034B81D}" type="sibTrans" cxnId="{DD1D3B5B-219A-4006-9EBE-3D24E54DDD51}">
      <dgm:prSet/>
      <dgm:spPr/>
      <dgm:t>
        <a:bodyPr/>
        <a:lstStyle/>
        <a:p>
          <a:endParaRPr lang="ru-RU"/>
        </a:p>
      </dgm:t>
    </dgm:pt>
    <dgm:pt modelId="{7828F783-7FEC-4A52-B975-C13F3A4A772C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VI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этап участие в поиске ( в течение 2018 года):</a:t>
          </a:r>
        </a:p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Участие волонтеров в поиске несовершеннолетних лиц,   пропавших без вести (распространение информации в сети Интернет, расклейка ориентировок на местности, опрос населения и возможных свидетелей, прочес заброшенных зданий, чердаков, подвалов, парков, других городских территорий, а также поиски в безлюдной местности (леса, поля и т.п.).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EE3B3DE1-88DF-4336-BDC9-C9A52256C037}" type="parTrans" cxnId="{057B2881-C401-4EF3-8693-A56D39CB0F1D}">
      <dgm:prSet/>
      <dgm:spPr/>
      <dgm:t>
        <a:bodyPr/>
        <a:lstStyle/>
        <a:p>
          <a:endParaRPr lang="ru-RU"/>
        </a:p>
      </dgm:t>
    </dgm:pt>
    <dgm:pt modelId="{3C5922DC-227B-4C17-9634-467E90F38621}" type="sibTrans" cxnId="{057B2881-C401-4EF3-8693-A56D39CB0F1D}">
      <dgm:prSet/>
      <dgm:spPr/>
      <dgm:t>
        <a:bodyPr/>
        <a:lstStyle/>
        <a:p>
          <a:endParaRPr lang="ru-RU"/>
        </a:p>
      </dgm:t>
    </dgm:pt>
    <dgm:pt modelId="{6F07E79F-D944-4155-80A8-DBA2D814F962}">
      <dgm:prSet phldrT="[Текст]" custT="1"/>
      <dgm:spPr/>
      <dgm:t>
        <a:bodyPr/>
        <a:lstStyle/>
        <a:p>
          <a:r>
            <a:rPr lang="en-US" sz="1400" b="1" dirty="0" smtClean="0">
              <a:solidFill>
                <a:schemeClr val="tx2">
                  <a:lumMod val="75000"/>
                </a:schemeClr>
              </a:solidFill>
            </a:rPr>
            <a:t>III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 этап профилактика (апрель-декабрь 2018г.): </a:t>
          </a:r>
        </a:p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Проведение профилактических  мероприятий среди несовершеннолетних, в том числе  находящихся в трудной жизненной ситуации склонных к самовольным уходам из дома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13242EF8-005C-46D4-A808-0ACD03D77C30}" type="parTrans" cxnId="{C961B16F-351B-45B0-BFC2-FC3BAF020B70}">
      <dgm:prSet/>
      <dgm:spPr/>
      <dgm:t>
        <a:bodyPr/>
        <a:lstStyle/>
        <a:p>
          <a:endParaRPr lang="ru-RU"/>
        </a:p>
      </dgm:t>
    </dgm:pt>
    <dgm:pt modelId="{0F459995-C514-4DE2-BAE4-C5C190B3DB91}" type="sibTrans" cxnId="{C961B16F-351B-45B0-BFC2-FC3BAF020B70}">
      <dgm:prSet/>
      <dgm:spPr/>
      <dgm:t>
        <a:bodyPr/>
        <a:lstStyle/>
        <a:p>
          <a:endParaRPr lang="ru-RU"/>
        </a:p>
      </dgm:t>
    </dgm:pt>
    <dgm:pt modelId="{228EF551-08E9-465C-91DE-96AF37108945}" type="pres">
      <dgm:prSet presAssocID="{986E581D-F688-4553-821D-11EDB5FE30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E99D1-FD03-4A7D-9A15-1454972EA638}" type="pres">
      <dgm:prSet presAssocID="{856BA229-D684-4E25-92B2-C38A867DD6E7}" presName="linNode" presStyleCnt="0"/>
      <dgm:spPr/>
    </dgm:pt>
    <dgm:pt modelId="{8691C61C-C05B-4E46-A09C-36C59DD54606}" type="pres">
      <dgm:prSet presAssocID="{856BA229-D684-4E25-92B2-C38A867DD6E7}" presName="parentText" presStyleLbl="node1" presStyleIdx="0" presStyleCnt="4" custScaleX="277778" custLinFactNeighborX="-8005" custLinFactNeighborY="6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9B262-3B72-4C17-8B21-71062CAAE7BA}" type="pres">
      <dgm:prSet presAssocID="{1176A293-952A-4235-A9C4-756E44C8F6BB}" presName="sp" presStyleCnt="0"/>
      <dgm:spPr/>
    </dgm:pt>
    <dgm:pt modelId="{0786A88A-7298-46BF-9052-450F99E40C7B}" type="pres">
      <dgm:prSet presAssocID="{4DB4DF2C-0577-4285-BD61-5574B8370469}" presName="linNode" presStyleCnt="0"/>
      <dgm:spPr/>
    </dgm:pt>
    <dgm:pt modelId="{B88C2E6B-B3C3-46B1-B8CD-218EA87FA1B6}" type="pres">
      <dgm:prSet presAssocID="{4DB4DF2C-0577-4285-BD61-5574B8370469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ED1BA-251C-417F-9D03-3CD357CEDBDC}" type="pres">
      <dgm:prSet presAssocID="{894656DA-39CA-4021-8AF7-264B6034B81D}" presName="sp" presStyleCnt="0"/>
      <dgm:spPr/>
    </dgm:pt>
    <dgm:pt modelId="{4AF0CCA3-98FE-4055-A061-7C49C09C8751}" type="pres">
      <dgm:prSet presAssocID="{6F07E79F-D944-4155-80A8-DBA2D814F962}" presName="linNode" presStyleCnt="0"/>
      <dgm:spPr/>
    </dgm:pt>
    <dgm:pt modelId="{C5F97A4E-9A9B-4899-9269-707E935049AD}" type="pres">
      <dgm:prSet presAssocID="{6F07E79F-D944-4155-80A8-DBA2D814F962}" presName="parentText" presStyleLbl="node1" presStyleIdx="2" presStyleCnt="4" custScaleX="277778" custLinFactNeighborX="-136" custLinFactNeighborY="1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DD898-1DEF-47E6-A6E0-B2B0D92CB707}" type="pres">
      <dgm:prSet presAssocID="{0F459995-C514-4DE2-BAE4-C5C190B3DB91}" presName="sp" presStyleCnt="0"/>
      <dgm:spPr/>
    </dgm:pt>
    <dgm:pt modelId="{80E7374D-034E-4835-9881-19FF683EDDFA}" type="pres">
      <dgm:prSet presAssocID="{7828F783-7FEC-4A52-B975-C13F3A4A772C}" presName="linNode" presStyleCnt="0"/>
      <dgm:spPr/>
    </dgm:pt>
    <dgm:pt modelId="{CB58B68A-F89C-4458-A5CD-2A21D58D3F74}" type="pres">
      <dgm:prSet presAssocID="{7828F783-7FEC-4A52-B975-C13F3A4A772C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B2881-C401-4EF3-8693-A56D39CB0F1D}" srcId="{986E581D-F688-4553-821D-11EDB5FE30AF}" destId="{7828F783-7FEC-4A52-B975-C13F3A4A772C}" srcOrd="3" destOrd="0" parTransId="{EE3B3DE1-88DF-4336-BDC9-C9A52256C037}" sibTransId="{3C5922DC-227B-4C17-9634-467E90F38621}"/>
    <dgm:cxn modelId="{B4119C22-4089-4187-8B72-7628DBE3689E}" type="presOf" srcId="{7828F783-7FEC-4A52-B975-C13F3A4A772C}" destId="{CB58B68A-F89C-4458-A5CD-2A21D58D3F74}" srcOrd="0" destOrd="0" presId="urn:microsoft.com/office/officeart/2005/8/layout/vList5"/>
    <dgm:cxn modelId="{95B0F7B4-C438-40E4-97A9-07740A7F0D21}" type="presOf" srcId="{856BA229-D684-4E25-92B2-C38A867DD6E7}" destId="{8691C61C-C05B-4E46-A09C-36C59DD54606}" srcOrd="0" destOrd="0" presId="urn:microsoft.com/office/officeart/2005/8/layout/vList5"/>
    <dgm:cxn modelId="{CAC08CD9-F787-4B88-8447-E0E2DE1512B4}" type="presOf" srcId="{6F07E79F-D944-4155-80A8-DBA2D814F962}" destId="{C5F97A4E-9A9B-4899-9269-707E935049AD}" srcOrd="0" destOrd="0" presId="urn:microsoft.com/office/officeart/2005/8/layout/vList5"/>
    <dgm:cxn modelId="{DD1D3B5B-219A-4006-9EBE-3D24E54DDD51}" srcId="{986E581D-F688-4553-821D-11EDB5FE30AF}" destId="{4DB4DF2C-0577-4285-BD61-5574B8370469}" srcOrd="1" destOrd="0" parTransId="{3ED911E9-EF15-4845-A447-C8364E4D80F2}" sibTransId="{894656DA-39CA-4021-8AF7-264B6034B81D}"/>
    <dgm:cxn modelId="{51190880-FFFE-46F2-B050-391FAC096990}" type="presOf" srcId="{4DB4DF2C-0577-4285-BD61-5574B8370469}" destId="{B88C2E6B-B3C3-46B1-B8CD-218EA87FA1B6}" srcOrd="0" destOrd="0" presId="urn:microsoft.com/office/officeart/2005/8/layout/vList5"/>
    <dgm:cxn modelId="{C961B16F-351B-45B0-BFC2-FC3BAF020B70}" srcId="{986E581D-F688-4553-821D-11EDB5FE30AF}" destId="{6F07E79F-D944-4155-80A8-DBA2D814F962}" srcOrd="2" destOrd="0" parTransId="{13242EF8-005C-46D4-A808-0ACD03D77C30}" sibTransId="{0F459995-C514-4DE2-BAE4-C5C190B3DB91}"/>
    <dgm:cxn modelId="{00056E09-55D2-46A8-B31C-8133E4D30151}" type="presOf" srcId="{986E581D-F688-4553-821D-11EDB5FE30AF}" destId="{228EF551-08E9-465C-91DE-96AF37108945}" srcOrd="0" destOrd="0" presId="urn:microsoft.com/office/officeart/2005/8/layout/vList5"/>
    <dgm:cxn modelId="{70BDFA88-E6EE-4A33-9AB1-D72DAF6B4439}" srcId="{986E581D-F688-4553-821D-11EDB5FE30AF}" destId="{856BA229-D684-4E25-92B2-C38A867DD6E7}" srcOrd="0" destOrd="0" parTransId="{061B2E02-4D6D-432F-8C35-9EE9304C1728}" sibTransId="{1176A293-952A-4235-A9C4-756E44C8F6BB}"/>
    <dgm:cxn modelId="{9BF8A29D-D9D9-4B28-9919-2338C09F6479}" type="presParOf" srcId="{228EF551-08E9-465C-91DE-96AF37108945}" destId="{2D6E99D1-FD03-4A7D-9A15-1454972EA638}" srcOrd="0" destOrd="0" presId="urn:microsoft.com/office/officeart/2005/8/layout/vList5"/>
    <dgm:cxn modelId="{BF5DF867-0AFB-4813-BD0E-5F2AF1F677FC}" type="presParOf" srcId="{2D6E99D1-FD03-4A7D-9A15-1454972EA638}" destId="{8691C61C-C05B-4E46-A09C-36C59DD54606}" srcOrd="0" destOrd="0" presId="urn:microsoft.com/office/officeart/2005/8/layout/vList5"/>
    <dgm:cxn modelId="{2BAF8C94-9375-49B3-8803-2A3B9A4C9A34}" type="presParOf" srcId="{228EF551-08E9-465C-91DE-96AF37108945}" destId="{37B9B262-3B72-4C17-8B21-71062CAAE7BA}" srcOrd="1" destOrd="0" presId="urn:microsoft.com/office/officeart/2005/8/layout/vList5"/>
    <dgm:cxn modelId="{7F140C81-1BC4-492F-8B24-A44DD9CC5CF4}" type="presParOf" srcId="{228EF551-08E9-465C-91DE-96AF37108945}" destId="{0786A88A-7298-46BF-9052-450F99E40C7B}" srcOrd="2" destOrd="0" presId="urn:microsoft.com/office/officeart/2005/8/layout/vList5"/>
    <dgm:cxn modelId="{3746BA61-65F4-4949-9D10-3ECDA139FA16}" type="presParOf" srcId="{0786A88A-7298-46BF-9052-450F99E40C7B}" destId="{B88C2E6B-B3C3-46B1-B8CD-218EA87FA1B6}" srcOrd="0" destOrd="0" presId="urn:microsoft.com/office/officeart/2005/8/layout/vList5"/>
    <dgm:cxn modelId="{14823779-9C9E-4C2F-9604-F1AD614BCDF4}" type="presParOf" srcId="{228EF551-08E9-465C-91DE-96AF37108945}" destId="{E68ED1BA-251C-417F-9D03-3CD357CEDBDC}" srcOrd="3" destOrd="0" presId="urn:microsoft.com/office/officeart/2005/8/layout/vList5"/>
    <dgm:cxn modelId="{725DF2B5-F881-4BDE-9442-111FA64F83A0}" type="presParOf" srcId="{228EF551-08E9-465C-91DE-96AF37108945}" destId="{4AF0CCA3-98FE-4055-A061-7C49C09C8751}" srcOrd="4" destOrd="0" presId="urn:microsoft.com/office/officeart/2005/8/layout/vList5"/>
    <dgm:cxn modelId="{04BB8C0C-2255-49B3-8720-BE4530C88AF3}" type="presParOf" srcId="{4AF0CCA3-98FE-4055-A061-7C49C09C8751}" destId="{C5F97A4E-9A9B-4899-9269-707E935049AD}" srcOrd="0" destOrd="0" presId="urn:microsoft.com/office/officeart/2005/8/layout/vList5"/>
    <dgm:cxn modelId="{C2D2F0CF-4E3E-4A5C-8965-38A132E56865}" type="presParOf" srcId="{228EF551-08E9-465C-91DE-96AF37108945}" destId="{51FDD898-1DEF-47E6-A6E0-B2B0D92CB707}" srcOrd="5" destOrd="0" presId="urn:microsoft.com/office/officeart/2005/8/layout/vList5"/>
    <dgm:cxn modelId="{52D3D8FE-50B7-4437-812D-FFB051103CDE}" type="presParOf" srcId="{228EF551-08E9-465C-91DE-96AF37108945}" destId="{80E7374D-034E-4835-9881-19FF683EDDFA}" srcOrd="6" destOrd="0" presId="urn:microsoft.com/office/officeart/2005/8/layout/vList5"/>
    <dgm:cxn modelId="{B069C9CC-817F-45DC-AEEE-951F019C3101}" type="presParOf" srcId="{80E7374D-034E-4835-9881-19FF683EDDFA}" destId="{CB58B68A-F89C-4458-A5CD-2A21D58D3F74}" srcOrd="0" destOrd="0" presId="urn:microsoft.com/office/officeart/2005/8/layout/vList5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AE013-19C9-4B00-9508-EAB77445D519}">
      <dsp:nvSpPr>
        <dsp:cNvPr id="0" name=""/>
        <dsp:cNvSpPr/>
      </dsp:nvSpPr>
      <dsp:spPr>
        <a:xfrm>
          <a:off x="64585" y="151043"/>
          <a:ext cx="2580793" cy="9183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 smtClean="0">
            <a:solidFill>
              <a:schemeClr val="tx2">
                <a:lumMod val="75000"/>
              </a:schemeClr>
            </a:solidFill>
            <a:effectLst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  <a:effectLst/>
            </a:rPr>
            <a:t>Привлечение волонтеров в городскую волонтерскую площадку по поиску пропавших</a:t>
          </a:r>
          <a:endParaRPr lang="ru-RU" sz="1100" b="0" kern="1200" dirty="0" smtClean="0">
            <a:solidFill>
              <a:schemeClr val="tx2">
                <a:lumMod val="75000"/>
              </a:schemeClr>
            </a:solidFill>
            <a:effectLst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 smtClean="0">
            <a:solidFill>
              <a:schemeClr val="tx2">
                <a:lumMod val="75000"/>
              </a:schemeClr>
            </a:solidFill>
            <a:effectLst/>
          </a:endParaRPr>
        </a:p>
      </dsp:txBody>
      <dsp:txXfrm>
        <a:off x="109413" y="195871"/>
        <a:ext cx="2491137" cy="828659"/>
      </dsp:txXfrm>
    </dsp:sp>
    <dsp:sp modelId="{D8142E91-AEEB-4380-8E3E-39E6544069FC}">
      <dsp:nvSpPr>
        <dsp:cNvPr id="0" name=""/>
        <dsp:cNvSpPr/>
      </dsp:nvSpPr>
      <dsp:spPr>
        <a:xfrm>
          <a:off x="4034467" y="20323"/>
          <a:ext cx="4462476" cy="8576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Обучить волонтеров навыкам по ориентированию  на местности, работе с картой, </a:t>
          </a:r>
          <a:r>
            <a:rPr lang="ru-RU" sz="1100" kern="1200" dirty="0" smtClean="0"/>
            <a:t>компасом и радиосистемой,</a:t>
          </a: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 оказание первой медицинской помощи</a:t>
          </a:r>
          <a:endParaRPr lang="ru-RU" sz="11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76336" y="62192"/>
        <a:ext cx="4378738" cy="773960"/>
      </dsp:txXfrm>
    </dsp:sp>
    <dsp:sp modelId="{C5F97A4E-9A9B-4899-9269-707E935049AD}">
      <dsp:nvSpPr>
        <dsp:cNvPr id="0" name=""/>
        <dsp:cNvSpPr/>
      </dsp:nvSpPr>
      <dsp:spPr>
        <a:xfrm>
          <a:off x="2543089" y="2387702"/>
          <a:ext cx="3323922" cy="973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Провести профилактические  мероприятия  среди несовершеннолетних  находящихся в трудной жизненной ситуации, в том числе, склонных к самовольным уходам из дома</a:t>
          </a:r>
          <a:endParaRPr lang="ru-RU" sz="12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90597" y="2435210"/>
        <a:ext cx="3228906" cy="878182"/>
      </dsp:txXfrm>
    </dsp:sp>
    <dsp:sp modelId="{CB58B68A-F89C-4458-A5CD-2A21D58D3F74}">
      <dsp:nvSpPr>
        <dsp:cNvPr id="0" name=""/>
        <dsp:cNvSpPr/>
      </dsp:nvSpPr>
      <dsp:spPr>
        <a:xfrm>
          <a:off x="6374" y="2666198"/>
          <a:ext cx="2342811" cy="12474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Обеспечить участие в поиске </a:t>
          </a: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пропавших </a:t>
          </a: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без вести </a:t>
          </a: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лиц совместно </a:t>
          </a: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с ОМВД по г.Нефтеюганску  (распространение информации в сети Интернет, расклейка ориентировок на местности, опрос населения и возможных свидетелей и т.п.)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ru-RU" sz="1100" kern="1200" dirty="0" smtClean="0">
              <a:solidFill>
                <a:schemeClr val="tx2">
                  <a:lumMod val="75000"/>
                </a:schemeClr>
              </a:solidFill>
            </a:rPr>
          </a:br>
          <a:endParaRPr lang="ru-RU" sz="1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7268" y="2727092"/>
        <a:ext cx="2221023" cy="1125625"/>
      </dsp:txXfrm>
    </dsp:sp>
    <dsp:sp modelId="{194D7647-E219-4CB1-83BF-5376C46DDFD5}">
      <dsp:nvSpPr>
        <dsp:cNvPr id="0" name=""/>
        <dsp:cNvSpPr/>
      </dsp:nvSpPr>
      <dsp:spPr>
        <a:xfrm>
          <a:off x="5867788" y="2581502"/>
          <a:ext cx="2629155" cy="78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2">
                  <a:lumMod val="75000"/>
                </a:schemeClr>
              </a:solidFill>
            </a:rPr>
            <a:t>Отработать  полученные теоретические и практические навыки по поиску несовершеннолетних  на местности </a:t>
          </a:r>
          <a:endParaRPr lang="ru-RU" sz="1100" b="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906121" y="2619835"/>
        <a:ext cx="2552489" cy="70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1C61C-C05B-4E46-A09C-36C59DD54606}">
      <dsp:nvSpPr>
        <dsp:cNvPr id="0" name=""/>
        <dsp:cNvSpPr/>
      </dsp:nvSpPr>
      <dsp:spPr>
        <a:xfrm>
          <a:off x="0" y="72005"/>
          <a:ext cx="7625400" cy="1072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I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этап - подготовительный (апрель-май 2018г.):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Формирование реестра  волонтеров, заключение соглашений с МЧС по городу Нефтеюганску, инспекцией  по делам несовершеннолетних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2339" y="124344"/>
        <a:ext cx="7520722" cy="967489"/>
      </dsp:txXfrm>
    </dsp:sp>
    <dsp:sp modelId="{B88C2E6B-B3C3-46B1-B8CD-218EA87FA1B6}">
      <dsp:nvSpPr>
        <dsp:cNvPr id="0" name=""/>
        <dsp:cNvSpPr/>
      </dsp:nvSpPr>
      <dsp:spPr>
        <a:xfrm>
          <a:off x="3723" y="1128005"/>
          <a:ext cx="7625400" cy="1072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II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этап -обучающий  (апрель-декабрь 2018г.):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Обучение волонтеров навыкам, необходимым при проведении поисково-спасательных работ в природной, смешанной и городской среде (работа с ориентировками,  работа с картой на местности, оказание первой  помощи)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62" y="1180344"/>
        <a:ext cx="7520722" cy="967489"/>
      </dsp:txXfrm>
    </dsp:sp>
    <dsp:sp modelId="{C5F97A4E-9A9B-4899-9269-707E935049AD}">
      <dsp:nvSpPr>
        <dsp:cNvPr id="0" name=""/>
        <dsp:cNvSpPr/>
      </dsp:nvSpPr>
      <dsp:spPr>
        <a:xfrm>
          <a:off x="0" y="2255175"/>
          <a:ext cx="7625400" cy="1072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III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этап профилактика (апрель-декабрь 2018г.):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Проведение профилактических  мероприятий среди несовершеннолетних, в том числе  находящихся в трудной жизненной ситуации склонных к самовольным уходам из дома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2339" y="2307514"/>
        <a:ext cx="7520722" cy="967489"/>
      </dsp:txXfrm>
    </dsp:sp>
    <dsp:sp modelId="{CB58B68A-F89C-4458-A5CD-2A21D58D3F74}">
      <dsp:nvSpPr>
        <dsp:cNvPr id="0" name=""/>
        <dsp:cNvSpPr/>
      </dsp:nvSpPr>
      <dsp:spPr>
        <a:xfrm>
          <a:off x="3723" y="3379557"/>
          <a:ext cx="7625400" cy="10721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VI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 этап участие в поиске ( в течение 2018 года):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Участие волонтеров в поиске несовершеннолетних лиц,   пропавших без вести (распространение информации в сети Интернет, расклейка ориентировок на местности, опрос населения и возможных свидетелей, прочес заброшенных зданий, чердаков, подвалов, парков, других городских территорий, а также поиски в безлюдной местности (леса, поля и т.п.).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62" y="3431896"/>
        <a:ext cx="7520722" cy="967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20C4-1E4C-428B-A2EA-A9A0518361C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3100-D673-47FD-B0A5-4767AF1E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6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3100-D673-47FD-B0A5-4767AF1E44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9683-9D6E-495B-AEB5-4060AD613DE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5352-8AAF-41FF-A4E6-BDE184EDF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06090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Всероссийский к</a:t>
            </a:r>
            <a:r>
              <a:rPr lang="ru-RU" sz="2000" dirty="0" smtClean="0">
                <a:solidFill>
                  <a:schemeClr val="tx2"/>
                </a:solidFill>
              </a:rPr>
              <a:t>онкурс «Доброволец России 2018»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25963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1">
                <a:lumMod val="20000"/>
                <a:lumOff val="80000"/>
                <a:alpha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b="1" spc="-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«НАЙДИ МЕНЯ» </a:t>
            </a:r>
          </a:p>
          <a:p>
            <a:pPr algn="ctr">
              <a:buNone/>
            </a:pPr>
            <a:r>
              <a:rPr lang="ru-RU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пропавших </a:t>
            </a:r>
            <a:r>
              <a:rPr lang="ru-RU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endParaRPr lang="ru-RU" b="1" spc="-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1800" spc="-15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600" spc="-150" dirty="0" smtClean="0">
                <a:solidFill>
                  <a:schemeClr val="tx2"/>
                </a:solidFill>
              </a:rPr>
              <a:t>Номинация: </a:t>
            </a:r>
            <a:r>
              <a:rPr lang="ru-RU" sz="1600" b="1" spc="-150" dirty="0" smtClean="0">
                <a:solidFill>
                  <a:schemeClr val="tx2"/>
                </a:solidFill>
              </a:rPr>
              <a:t>«Смелые сердцем» </a:t>
            </a:r>
            <a:r>
              <a:rPr lang="ru-RU" sz="1600" spc="-150" dirty="0" smtClean="0">
                <a:solidFill>
                  <a:schemeClr val="tx2"/>
                </a:solidFill>
              </a:rPr>
              <a:t>– проекты в области защиты населения и территорий от  чрезвычайных ситуаций, содействия службам экстренного реагирования, в профилактике и ликвидации чрезвычайных ситуаций, поиска людей, популяризации культуры безопасности среди населения.</a:t>
            </a:r>
            <a:endParaRPr lang="ru-RU" sz="16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Автор</a:t>
            </a:r>
            <a:r>
              <a:rPr lang="ru-RU" sz="1800" b="1" dirty="0" smtClean="0">
                <a:solidFill>
                  <a:schemeClr val="tx2"/>
                </a:solidFill>
              </a:rPr>
              <a:t>: </a:t>
            </a:r>
            <a:r>
              <a:rPr lang="ru-RU" sz="1800" b="1" dirty="0" err="1" smtClean="0">
                <a:solidFill>
                  <a:schemeClr val="tx2"/>
                </a:solidFill>
              </a:rPr>
              <a:t>Т.С.Васильева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endParaRPr lang="ru-RU" sz="1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(</a:t>
            </a:r>
            <a:r>
              <a:rPr lang="ru-RU" sz="1800" b="1" dirty="0" smtClean="0">
                <a:solidFill>
                  <a:schemeClr val="tx2"/>
                </a:solidFill>
              </a:rPr>
              <a:t>руководитель городской волонтерской площадки «Доброе сердце», специалист </a:t>
            </a:r>
            <a:r>
              <a:rPr lang="ru-RU" sz="1800" b="1" dirty="0" smtClean="0">
                <a:solidFill>
                  <a:schemeClr val="tx2"/>
                </a:solidFill>
              </a:rPr>
              <a:t>по работе с молодёжью МАУ «ЦМИ</a:t>
            </a:r>
            <a:r>
              <a:rPr lang="ru-RU" sz="1800" b="1" dirty="0" smtClean="0">
                <a:solidFill>
                  <a:schemeClr val="tx2"/>
                </a:solidFill>
              </a:rPr>
              <a:t>»)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268760"/>
            <a:ext cx="7787208" cy="4497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Предполагаемые конечные результаты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Волонтеры получат  </a:t>
            </a:r>
            <a:r>
              <a:rPr lang="ru-RU" sz="2600" dirty="0" smtClean="0"/>
              <a:t>знания: </a:t>
            </a:r>
            <a:endParaRPr lang="ru-RU" sz="2600" dirty="0" smtClean="0"/>
          </a:p>
          <a:p>
            <a:r>
              <a:rPr lang="ru-RU" sz="2600" dirty="0" smtClean="0"/>
              <a:t>по </a:t>
            </a:r>
            <a:r>
              <a:rPr lang="ru-RU" sz="2600" dirty="0" smtClean="0"/>
              <a:t>ориентированию  в городской, лесистой и  смешанной местности</a:t>
            </a:r>
          </a:p>
          <a:p>
            <a:r>
              <a:rPr lang="ru-RU" sz="2600" dirty="0" smtClean="0"/>
              <a:t>по организации поиска, </a:t>
            </a:r>
          </a:p>
          <a:p>
            <a:r>
              <a:rPr lang="ru-RU" sz="2600" dirty="0" smtClean="0"/>
              <a:t>по работе с картой, компасом и радиосистемой</a:t>
            </a:r>
          </a:p>
          <a:p>
            <a:r>
              <a:rPr lang="ru-RU" sz="2600" dirty="0" smtClean="0"/>
              <a:t>по оказанию первой  помощи </a:t>
            </a:r>
          </a:p>
          <a:p>
            <a:r>
              <a:rPr lang="ru-RU" sz="2600" dirty="0" smtClean="0"/>
              <a:t>Научатся распространять грамотно информацию в социальных сетях. Узнают о поисковых организациях других городов. </a:t>
            </a:r>
          </a:p>
          <a:p>
            <a:r>
              <a:rPr lang="ru-RU" sz="2600" dirty="0" smtClean="0"/>
              <a:t>Все полученные знания и практики, будут способствовать сокращению время поиска пропавших людей.  </a:t>
            </a:r>
          </a:p>
          <a:p>
            <a:r>
              <a:rPr lang="ru-RU" sz="2600" dirty="0" smtClean="0"/>
              <a:t>Данный проект позволит объединить ресурсы силовых ведомств  МВД, МЧС, общественных организаций и волонтеров, которые хотят помогать.</a:t>
            </a:r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becoming a global citi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15703"/>
            <a:ext cx="9477481" cy="478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856984" cy="576064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b="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b="0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МОИ документы\ОСКД\2018 год\4.Васильева ТС\Конкурс проектов 2018 Найди меня\dhlKmTWLNQ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2664296" cy="162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5536" y="1412776"/>
            <a:ext cx="3672408" cy="4392488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ЦЕЛЬ:</a:t>
            </a:r>
          </a:p>
          <a:p>
            <a:pPr algn="ctr"/>
            <a:endParaRPr lang="ru-RU" sz="1050" dirty="0" smtClean="0">
              <a:solidFill>
                <a:schemeClr val="tx2"/>
              </a:solidFill>
            </a:endParaRPr>
          </a:p>
          <a:p>
            <a:pPr algn="ctr"/>
            <a:r>
              <a:rPr lang="ru-RU" dirty="0">
                <a:solidFill>
                  <a:schemeClr val="tx2"/>
                </a:solidFill>
              </a:rPr>
              <a:t>Взаимодействие волонтеров с Отделом Министерства внутренних дел Российской Федерации по городу Нефтеюганску в поиске </a:t>
            </a:r>
            <a:r>
              <a:rPr lang="ru-RU" dirty="0" smtClean="0">
                <a:solidFill>
                  <a:schemeClr val="tx2"/>
                </a:solidFill>
              </a:rPr>
              <a:t>людей, пропавших </a:t>
            </a:r>
            <a:r>
              <a:rPr lang="ru-RU" dirty="0">
                <a:solidFill>
                  <a:schemeClr val="tx2"/>
                </a:solidFill>
              </a:rPr>
              <a:t>без вести, совершивших самовольные уходы из дома или государственных учреждений.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332378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71" y="4513654"/>
            <a:ext cx="2739607" cy="1821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1158"/>
            <a:ext cx="1944216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17486" r="4412" b="4828"/>
          <a:stretch/>
        </p:blipFill>
        <p:spPr bwMode="auto">
          <a:xfrm>
            <a:off x="3275856" y="4421752"/>
            <a:ext cx="2419611" cy="1743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s://pp.userapi.com/c846019/v846019764/65c7d/ojQP5fQbsW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t="11174" r="3935" b="4846"/>
          <a:stretch/>
        </p:blipFill>
        <p:spPr bwMode="auto">
          <a:xfrm>
            <a:off x="6386789" y="1478884"/>
            <a:ext cx="2484276" cy="2211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15761" r="4623" b="11520"/>
          <a:stretch/>
        </p:blipFill>
        <p:spPr bwMode="auto">
          <a:xfrm>
            <a:off x="2544932" y="1229201"/>
            <a:ext cx="3544439" cy="2017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МОИ документы\ОСКД\2018 год\4.Васильева ТС\Конкурс проектов 2018 Найди меня\mq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12203"/>
            <a:ext cx="2532112" cy="142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62074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ЗАДАЧИ: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b="0" dirty="0">
              <a:solidFill>
                <a:schemeClr val="tx2"/>
              </a:solidFill>
            </a:endParaRPr>
          </a:p>
        </p:txBody>
      </p:sp>
      <p:graphicFrame>
        <p:nvGraphicFramePr>
          <p:cNvPr id="15" name="Содержимое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9259881"/>
              </p:ext>
            </p:extLst>
          </p:nvPr>
        </p:nvGraphicFramePr>
        <p:xfrm>
          <a:off x="323528" y="1023948"/>
          <a:ext cx="8496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Скругленный прямоугольник 4"/>
          <p:cNvSpPr/>
          <p:nvPr/>
        </p:nvSpPr>
        <p:spPr>
          <a:xfrm>
            <a:off x="960849" y="5938529"/>
            <a:ext cx="7502886" cy="113233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1910" tIns="20955" rIns="4191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4082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b="0" dirty="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1628800"/>
            <a:ext cx="3672408" cy="4032448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молодежь в возрасте 18-30 лет и добровольцы  волонтерской площадки «Доброе сердце», расположенной на базе МАУ «ЦМИ»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1628800"/>
            <a:ext cx="3672408" cy="4032448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Сроки и место реализации проекта: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апрель-декабрь 2018 год;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территория города Нефтеюганска,  Муниципальное автономное учреждение «Центр молодежных инициатив»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568952" cy="648071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b="0" dirty="0">
              <a:solidFill>
                <a:schemeClr val="tx2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4294967295"/>
          </p:nvPr>
        </p:nvGraphicFramePr>
        <p:xfrm>
          <a:off x="899592" y="1340768"/>
          <a:ext cx="7632848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24936" cy="576064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b="0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96944" cy="48965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Механизм реализации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Передача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ориентировок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060848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ОМВД по г.Нефтеюганску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2060848"/>
            <a:ext cx="180020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Волонтеры, молодежь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2924944"/>
            <a:ext cx="1656184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Оперативный штаб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4077072"/>
            <a:ext cx="1944216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Волонтеры разбиваются на группы 5-10 чел.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2304256" cy="10081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Размещений ориентировок,  сбор информации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4797152"/>
            <a:ext cx="2160240" cy="93610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Поиск на местности, где пропал человек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8" idx="3"/>
            <a:endCxn id="9" idx="1"/>
          </p:cNvCxnSpPr>
          <p:nvPr/>
        </p:nvCxnSpPr>
        <p:spPr>
          <a:xfrm>
            <a:off x="3059832" y="2420888"/>
            <a:ext cx="3384376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55776" y="2780928"/>
            <a:ext cx="1368152" cy="28803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267744" y="3501008"/>
            <a:ext cx="1656184" cy="121575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580112" y="2780928"/>
            <a:ext cx="1512168" cy="28803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580112" y="3429000"/>
            <a:ext cx="1584176" cy="136815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2" idx="3"/>
          </p:cNvCxnSpPr>
          <p:nvPr/>
        </p:nvCxnSpPr>
        <p:spPr>
          <a:xfrm flipH="1">
            <a:off x="2987824" y="4797152"/>
            <a:ext cx="1440160" cy="4320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3" idx="1"/>
          </p:cNvCxnSpPr>
          <p:nvPr/>
        </p:nvCxnSpPr>
        <p:spPr>
          <a:xfrm>
            <a:off x="4860032" y="4797152"/>
            <a:ext cx="1512168" cy="46805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2"/>
            <a:endCxn id="11" idx="0"/>
          </p:cNvCxnSpPr>
          <p:nvPr/>
        </p:nvCxnSpPr>
        <p:spPr>
          <a:xfrm>
            <a:off x="4752020" y="3645024"/>
            <a:ext cx="0" cy="43204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smtClean="0">
                <a:solidFill>
                  <a:schemeClr val="bg1"/>
                </a:solidFill>
              </a:rPr>
              <a:t>людей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720079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b="0" dirty="0">
              <a:solidFill>
                <a:schemeClr val="tx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0549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Схема управления проектом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492896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МЧС по г.Нефтеюганску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6165304"/>
            <a:ext cx="8568952" cy="360040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err="1" smtClean="0">
                <a:solidFill>
                  <a:schemeClr val="bg1"/>
                </a:solidFill>
              </a:rPr>
              <a:t>несовершеннолетниих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420888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Представительство С-П ОО «Легион»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ХМАО-Югре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9872" y="1844824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ОМВД по г.Нефтеюганску, отделение розыска ОУР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19872" y="3356992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МАУ «ЦМИ»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ПОИСКОВЫЙ ОТРЯД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4437112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Инспекция по делам несовершеннолетних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4365104"/>
            <a:ext cx="2160240" cy="72008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ОО «Поиск пропавших детей» г.Сургут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427984" y="2564904"/>
            <a:ext cx="0" cy="79208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051720" y="3212976"/>
            <a:ext cx="1368152" cy="360040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2051720" y="3861048"/>
            <a:ext cx="1368152" cy="576064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580112" y="3140968"/>
            <a:ext cx="1584176" cy="43204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5580112" y="3861048"/>
            <a:ext cx="1584176" cy="504056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МОИ документы\ОСКД\2018 год\4.Васильева ТС\Конкурс проектов 2018 Найди меня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97715"/>
            <a:ext cx="3600400" cy="2349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1" b="2496"/>
          <a:stretch/>
        </p:blipFill>
        <p:spPr bwMode="auto">
          <a:xfrm>
            <a:off x="5724712" y="3559332"/>
            <a:ext cx="3213031" cy="190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6093296"/>
            <a:ext cx="8568952" cy="432048"/>
          </a:xfrm>
          <a:prstGeom prst="roundRect">
            <a:avLst>
              <a:gd name="adj" fmla="val 10128"/>
            </a:avLst>
          </a:prstGeom>
          <a:gradFill flip="none" rotWithShape="1">
            <a:gsLst>
              <a:gs pos="0">
                <a:srgbClr val="FF000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/>
          </a:gradFill>
          <a:ln w="254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Проект «Найди меня»  поиск пропавших </a:t>
            </a:r>
            <a:r>
              <a:rPr lang="ru-RU" sz="1600" dirty="0" err="1" smtClean="0">
                <a:solidFill>
                  <a:schemeClr val="bg1"/>
                </a:solidFill>
              </a:rPr>
              <a:t>несовершеннолетниих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562074"/>
          </a:xfr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</a:rPr>
              <a:t>Всероссийский конкурс «Доброволец России 2018»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33" name="Picture 9" descr="C:\МОИ документы\ОСКД\2018 год\4.Васильева ТС\Конкурс проектов 2018 Найди меня\SERWTI_Lj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040" y="3645024"/>
            <a:ext cx="2041631" cy="2081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МОИ документы\ОСКД\2018 год\4.Васильева ТС\Конкурс проектов 2018 Найди меня\hg8vRkFH3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1892848" cy="217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3" b="9855"/>
          <a:stretch/>
        </p:blipFill>
        <p:spPr bwMode="auto">
          <a:xfrm>
            <a:off x="4964055" y="980728"/>
            <a:ext cx="3973688" cy="197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222759"/>
            <a:ext cx="2376264" cy="157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6967" r="41168" b="-1089"/>
          <a:stretch/>
        </p:blipFill>
        <p:spPr bwMode="auto">
          <a:xfrm>
            <a:off x="4499991" y="4149080"/>
            <a:ext cx="1593702" cy="1782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39551" y="841047"/>
            <a:ext cx="3960440" cy="643737"/>
          </a:xfrm>
          <a:prstGeom prst="roundRect">
            <a:avLst>
              <a:gd name="adj" fmla="val 928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Обучающие семинары «Оказание первой помощи»: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6" y="204261"/>
            <a:ext cx="8748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1" y="841047"/>
            <a:ext cx="3960440" cy="643737"/>
          </a:xfrm>
          <a:prstGeom prst="roundRect">
            <a:avLst>
              <a:gd name="adj" fmla="val 928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Профилактические мероприятия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14500" r="17153" b="21021"/>
          <a:stretch/>
        </p:blipFill>
        <p:spPr bwMode="auto">
          <a:xfrm>
            <a:off x="208907" y="1700808"/>
            <a:ext cx="462172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5936"/>
            <a:ext cx="4104456" cy="2462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88" y="4221088"/>
            <a:ext cx="3610104" cy="216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3240361" cy="2160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9559" r="22363"/>
          <a:stretch/>
        </p:blipFill>
        <p:spPr bwMode="auto">
          <a:xfrm>
            <a:off x="298099" y="4221088"/>
            <a:ext cx="2682114" cy="2377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20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703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Всероссийский конкурс «Доброволец России 2018»</vt:lpstr>
      <vt:lpstr>Всероссийский конкурс «Доброволец России 2018»</vt:lpstr>
      <vt:lpstr>      ЗАДАЧИ:                         Всероссийский конкурс «Доброволец России 2018»</vt:lpstr>
      <vt:lpstr>Всероссийский конкурс «Доброволец России 2018»</vt:lpstr>
      <vt:lpstr>Всероссийский конкурс «Доброволец России 2018»</vt:lpstr>
      <vt:lpstr>Всероссийский конкурс «Доброволец России 2018»</vt:lpstr>
      <vt:lpstr>Всероссийский конкурс «Доброволец России 2018»</vt:lpstr>
      <vt:lpstr>Всероссийский конкурс «Доброволец России 2018»</vt:lpstr>
      <vt:lpstr>Презентация PowerPoint</vt:lpstr>
      <vt:lpstr>Всероссийский конкурс «Доброволец России 2018»</vt:lpstr>
      <vt:lpstr>Всероссийский конкурс «Доброволец России 2018»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молодежных проектов 2018</dc:title>
  <dc:creator>Tester</dc:creator>
  <cp:lastModifiedBy>User</cp:lastModifiedBy>
  <cp:revision>99</cp:revision>
  <dcterms:created xsi:type="dcterms:W3CDTF">2018-04-09T11:06:31Z</dcterms:created>
  <dcterms:modified xsi:type="dcterms:W3CDTF">2018-06-14T09:37:20Z</dcterms:modified>
</cp:coreProperties>
</file>