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8" r:id="rId3"/>
    <p:sldId id="281" r:id="rId4"/>
    <p:sldId id="282" r:id="rId5"/>
    <p:sldId id="284" r:id="rId6"/>
    <p:sldId id="285" r:id="rId7"/>
    <p:sldId id="286" r:id="rId8"/>
    <p:sldId id="287" r:id="rId9"/>
    <p:sldId id="274" r:id="rId10"/>
    <p:sldId id="288" r:id="rId11"/>
    <p:sldId id="289" r:id="rId12"/>
    <p:sldId id="290" r:id="rId13"/>
    <p:sldId id="300" r:id="rId14"/>
    <p:sldId id="292" r:id="rId15"/>
    <p:sldId id="291" r:id="rId16"/>
    <p:sldId id="293" r:id="rId17"/>
    <p:sldId id="294" r:id="rId18"/>
    <p:sldId id="295" r:id="rId19"/>
    <p:sldId id="297" r:id="rId20"/>
    <p:sldId id="298" r:id="rId21"/>
    <p:sldId id="299" r:id="rId22"/>
    <p:sldId id="260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D9A"/>
    <a:srgbClr val="FF99CC"/>
    <a:srgbClr val="FF6699"/>
    <a:srgbClr val="0066CC"/>
    <a:srgbClr val="66CCFF"/>
    <a:srgbClr val="FFCC00"/>
    <a:srgbClr val="FFFFFF"/>
    <a:srgbClr val="00FF99"/>
    <a:srgbClr val="FF9933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1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45497B-D665-4715-8A26-0D8B0A97190B}" type="doc">
      <dgm:prSet loTypeId="urn:microsoft.com/office/officeart/2005/8/layout/lProcess1" loCatId="process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DE00B35-4DF6-4BDA-9872-AC145A2B9F7C}">
      <dgm:prSet phldrT="[Текст]" custT="1"/>
      <dgm:spPr>
        <a:solidFill>
          <a:srgbClr val="66CCFF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проблемы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F61ADCC-4A85-48A5-83E1-6119E59B416B}" type="parTrans" cxnId="{2B35865F-B8E4-4B0C-9861-84C0CAD9945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2CFBCF5-CDEE-406C-8254-AB10D718FF85}" type="sibTrans" cxnId="{2B35865F-B8E4-4B0C-9861-84C0CAD99454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0C11FB-023C-4B0D-81D5-9653C3FD554E}">
      <dgm:prSet phldrT="[Текст]" custT="1"/>
      <dgm:spPr>
        <a:solidFill>
          <a:schemeClr val="tx1">
            <a:alpha val="90000"/>
          </a:schemeClr>
        </a:solidFill>
        <a:ln w="19050"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lnSpc>
              <a:spcPct val="113000"/>
            </a:lnSpc>
          </a:pPr>
          <a:r>
            <a:rPr lang="ru-RU" sz="1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Безнадзорность и социальное сиротство, алкоголизм и употребление наркотиков,                             рост преступности среди молодежи</a:t>
          </a:r>
          <a:endParaRPr lang="ru-RU" sz="1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E1B8F5-64E2-4342-8CA6-F9AD310E9084}" type="parTrans" cxnId="{965BBECE-5CAF-48EA-9330-42D28FADF022}">
      <dgm:prSet/>
      <dgm:spPr>
        <a:solidFill>
          <a:srgbClr val="66CCFF"/>
        </a:solidFill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22D9F48-7BDD-4AC7-BA73-57739760B36D}" type="sibTrans" cxnId="{965BBECE-5CAF-48EA-9330-42D28FADF022}">
      <dgm:prSet/>
      <dgm:spPr>
        <a:solidFill>
          <a:srgbClr val="66CCFF"/>
        </a:solidFill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1DCA7D-DF61-4E33-A14E-12F925277D42}">
      <dgm:prSet phldrT="[Текст]" custT="1"/>
      <dgm:spPr>
        <a:solidFill>
          <a:schemeClr val="tx1">
            <a:alpha val="90000"/>
          </a:schemeClr>
        </a:solidFill>
        <a:ln w="19050"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lnSpc>
              <a:spcPct val="113000"/>
            </a:lnSpc>
          </a:pPr>
          <a:r>
            <a:rPr lang="ru-RU" sz="1800" b="1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Утрата духовно-нравственных ориентиров</a:t>
          </a:r>
          <a:endParaRPr lang="ru-RU" sz="1800" b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2192047-A453-448E-9874-C3F5489DF21B}" type="parTrans" cxnId="{A3A914AB-0A3F-4138-828E-1E3AD86A84A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DC09C8-F892-42B5-ADBA-A6200082E5A1}" type="sibTrans" cxnId="{A3A914AB-0A3F-4138-828E-1E3AD86A84AA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B7D301B-E2BB-4210-B98B-D84862969373}">
      <dgm:prSet phldrT="[Текст]" custT="1"/>
      <dgm:spPr>
        <a:solidFill>
          <a:srgbClr val="FF6699"/>
        </a:solidFill>
        <a:ln w="19050">
          <a:solidFill>
            <a:schemeClr val="tx1"/>
          </a:solidFill>
        </a:ln>
      </dgm:spPr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Волонтерская деятельность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0C0A3B-4EDF-44E3-9196-B8FD668318B3}" type="parTrans" cxnId="{57BC75B4-01F5-4665-B498-E6EBE1C0A33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4972223-8CAB-4B73-9914-0FDBEEC91536}" type="sibTrans" cxnId="{57BC75B4-01F5-4665-B498-E6EBE1C0A33B}">
      <dgm:prSet/>
      <dgm:spPr/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DC3CA8-64EF-42C4-9015-D22EC32BB504}">
      <dgm:prSet phldrT="[Текст]" custT="1"/>
      <dgm:spPr>
        <a:solidFill>
          <a:schemeClr val="tx1">
            <a:alpha val="90000"/>
          </a:schemeClr>
        </a:solidFill>
        <a:ln w="19050"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lnSpc>
              <a:spcPct val="114000"/>
            </a:lnSpc>
          </a:pPr>
          <a:r>
            <a:rPr lang="ru-RU" sz="1800" b="1" spc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и эмоциональное развитие,  совершенствование личностных качеств, социально активное поведение</a:t>
          </a:r>
          <a:endParaRPr lang="ru-RU" sz="1800" b="1" spc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56928BD-FDDA-4CB2-9060-035AB926EE4E}" type="parTrans" cxnId="{795FCFBE-8D5F-4CC7-99A1-75BD9231EDF9}">
      <dgm:prSet/>
      <dgm:spPr>
        <a:solidFill>
          <a:srgbClr val="FF6699"/>
        </a:solidFill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C08770-3F5C-4513-9C13-9A0812C7A8BA}" type="sibTrans" cxnId="{795FCFBE-8D5F-4CC7-99A1-75BD9231EDF9}">
      <dgm:prSet/>
      <dgm:spPr>
        <a:solidFill>
          <a:srgbClr val="FF6699"/>
        </a:solidFill>
      </dgm:spPr>
      <dgm:t>
        <a:bodyPr/>
        <a:lstStyle/>
        <a:p>
          <a:endParaRPr lang="ru-RU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A8D664A-8660-49E2-9C44-C7D45570F138}">
      <dgm:prSet phldrT="[Текст]" custT="1"/>
      <dgm:spPr>
        <a:solidFill>
          <a:schemeClr val="tx1">
            <a:alpha val="90000"/>
          </a:schemeClr>
        </a:solidFill>
        <a:ln w="19050">
          <a:solidFill>
            <a:schemeClr val="tx1">
              <a:alpha val="90000"/>
            </a:schemeClr>
          </a:solidFill>
        </a:ln>
      </dgm:spPr>
      <dgm:t>
        <a:bodyPr/>
        <a:lstStyle/>
        <a:p>
          <a:pPr>
            <a:lnSpc>
              <a:spcPct val="113000"/>
            </a:lnSpc>
          </a:pPr>
          <a:r>
            <a:rPr lang="ru-RU" sz="1800" b="1" spc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Нравственное становление личности</a:t>
          </a:r>
          <a:endParaRPr lang="ru-RU" sz="1800" b="1" spc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C79049-90E2-4227-978D-B6B53F46316A}" type="parTrans" cxnId="{4E67B9E6-AEF3-4EA4-A25B-9B51CF34F93C}">
      <dgm:prSet/>
      <dgm:spPr/>
      <dgm:t>
        <a:bodyPr/>
        <a:lstStyle/>
        <a:p>
          <a:endParaRPr lang="ru-RU"/>
        </a:p>
      </dgm:t>
    </dgm:pt>
    <dgm:pt modelId="{CFAC075B-D66F-49B6-8500-FE7F877354BF}" type="sibTrans" cxnId="{4E67B9E6-AEF3-4EA4-A25B-9B51CF34F93C}">
      <dgm:prSet/>
      <dgm:spPr/>
      <dgm:t>
        <a:bodyPr/>
        <a:lstStyle/>
        <a:p>
          <a:endParaRPr lang="ru-RU"/>
        </a:p>
      </dgm:t>
    </dgm:pt>
    <dgm:pt modelId="{273C70E3-DF73-4BA1-802A-A4D4901472D7}" type="pres">
      <dgm:prSet presAssocID="{3E45497B-D665-4715-8A26-0D8B0A97190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87270B-2516-44A4-B8A5-1051BA1FAC3D}" type="pres">
      <dgm:prSet presAssocID="{FDE00B35-4DF6-4BDA-9872-AC145A2B9F7C}" presName="vertFlow" presStyleCnt="0"/>
      <dgm:spPr/>
    </dgm:pt>
    <dgm:pt modelId="{9C44493A-A3CA-4657-AEE7-A015D6BD6C5E}" type="pres">
      <dgm:prSet presAssocID="{FDE00B35-4DF6-4BDA-9872-AC145A2B9F7C}" presName="header" presStyleLbl="node1" presStyleIdx="0" presStyleCnt="2" custScaleX="105315" custScaleY="99517"/>
      <dgm:spPr/>
      <dgm:t>
        <a:bodyPr/>
        <a:lstStyle/>
        <a:p>
          <a:endParaRPr lang="ru-RU"/>
        </a:p>
      </dgm:t>
    </dgm:pt>
    <dgm:pt modelId="{4E2775F3-CABD-4D34-A429-B56B2866D846}" type="pres">
      <dgm:prSet presAssocID="{A1E1B8F5-64E2-4342-8CA6-F9AD310E9084}" presName="parTrans" presStyleLbl="sibTrans2D1" presStyleIdx="0" presStyleCnt="4"/>
      <dgm:spPr/>
      <dgm:t>
        <a:bodyPr/>
        <a:lstStyle/>
        <a:p>
          <a:endParaRPr lang="ru-RU"/>
        </a:p>
      </dgm:t>
    </dgm:pt>
    <dgm:pt modelId="{B626A03E-B3AB-4EDA-A670-E0E9C6A6F2F1}" type="pres">
      <dgm:prSet presAssocID="{BF0C11FB-023C-4B0D-81D5-9653C3FD554E}" presName="child" presStyleLbl="alignAccFollowNode1" presStyleIdx="0" presStyleCnt="4" custScaleX="105315" custScaleY="1055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6EFEC-CE31-4F93-996E-BD096BF7BD9F}" type="pres">
      <dgm:prSet presAssocID="{A22D9F48-7BDD-4AC7-BA73-57739760B36D}" presName="sibTrans" presStyleLbl="sibTrans2D1" presStyleIdx="1" presStyleCnt="4"/>
      <dgm:spPr/>
      <dgm:t>
        <a:bodyPr/>
        <a:lstStyle/>
        <a:p>
          <a:endParaRPr lang="ru-RU"/>
        </a:p>
      </dgm:t>
    </dgm:pt>
    <dgm:pt modelId="{52DC312E-9D78-4341-A055-D0A7461085A3}" type="pres">
      <dgm:prSet presAssocID="{4B1DCA7D-DF61-4E33-A14E-12F925277D42}" presName="child" presStyleLbl="alignAccFollowNode1" presStyleIdx="1" presStyleCnt="4" custScaleX="105315" custScaleY="723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666DA-DC60-491E-B413-B0ECFADCB682}" type="pres">
      <dgm:prSet presAssocID="{FDE00B35-4DF6-4BDA-9872-AC145A2B9F7C}" presName="hSp" presStyleCnt="0"/>
      <dgm:spPr/>
    </dgm:pt>
    <dgm:pt modelId="{D4FF2DB6-C353-49F4-8901-1D32DF83B8FA}" type="pres">
      <dgm:prSet presAssocID="{DB7D301B-E2BB-4210-B98B-D84862969373}" presName="vertFlow" presStyleCnt="0"/>
      <dgm:spPr/>
    </dgm:pt>
    <dgm:pt modelId="{6B621445-41A7-4BDE-A994-B59A3AABE670}" type="pres">
      <dgm:prSet presAssocID="{DB7D301B-E2BB-4210-B98B-D84862969373}" presName="header" presStyleLbl="node1" presStyleIdx="1" presStyleCnt="2" custScaleX="106852" custScaleY="99517"/>
      <dgm:spPr/>
      <dgm:t>
        <a:bodyPr/>
        <a:lstStyle/>
        <a:p>
          <a:endParaRPr lang="ru-RU"/>
        </a:p>
      </dgm:t>
    </dgm:pt>
    <dgm:pt modelId="{3F66D07C-F223-4004-B999-B43008EE2A39}" type="pres">
      <dgm:prSet presAssocID="{556928BD-FDDA-4CB2-9060-035AB926EE4E}" presName="parTrans" presStyleLbl="sibTrans2D1" presStyleIdx="2" presStyleCnt="4"/>
      <dgm:spPr/>
      <dgm:t>
        <a:bodyPr/>
        <a:lstStyle/>
        <a:p>
          <a:endParaRPr lang="ru-RU"/>
        </a:p>
      </dgm:t>
    </dgm:pt>
    <dgm:pt modelId="{8BE7CCA3-6002-455B-AFFC-9B46B5304BD5}" type="pres">
      <dgm:prSet presAssocID="{0ADC3CA8-64EF-42C4-9015-D22EC32BB504}" presName="child" presStyleLbl="alignAccFollowNode1" presStyleIdx="2" presStyleCnt="4" custScaleX="106852" custScaleY="10554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71E318-8A96-4633-905F-DD2F67BA7440}" type="pres">
      <dgm:prSet presAssocID="{56C08770-3F5C-4513-9C13-9A0812C7A8BA}" presName="sibTrans" presStyleLbl="sibTrans2D1" presStyleIdx="3" presStyleCnt="4"/>
      <dgm:spPr/>
      <dgm:t>
        <a:bodyPr/>
        <a:lstStyle/>
        <a:p>
          <a:endParaRPr lang="ru-RU"/>
        </a:p>
      </dgm:t>
    </dgm:pt>
    <dgm:pt modelId="{9AB103D8-85D8-4905-A444-28B73904DD47}" type="pres">
      <dgm:prSet presAssocID="{2A8D664A-8660-49E2-9C44-C7D45570F138}" presName="child" presStyleLbl="alignAccFollowNode1" presStyleIdx="3" presStyleCnt="4" custScaleX="106852" custScaleY="7237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0EEC251-464D-473E-96E7-0459D4B25E11}" type="presOf" srcId="{DB7D301B-E2BB-4210-B98B-D84862969373}" destId="{6B621445-41A7-4BDE-A994-B59A3AABE670}" srcOrd="0" destOrd="0" presId="urn:microsoft.com/office/officeart/2005/8/layout/lProcess1"/>
    <dgm:cxn modelId="{57BC75B4-01F5-4665-B498-E6EBE1C0A33B}" srcId="{3E45497B-D665-4715-8A26-0D8B0A97190B}" destId="{DB7D301B-E2BB-4210-B98B-D84862969373}" srcOrd="1" destOrd="0" parTransId="{EB0C0A3B-4EDF-44E3-9196-B8FD668318B3}" sibTransId="{24972223-8CAB-4B73-9914-0FDBEEC91536}"/>
    <dgm:cxn modelId="{70A2E494-3570-40D8-AA89-3702DDBBDAFE}" type="presOf" srcId="{4B1DCA7D-DF61-4E33-A14E-12F925277D42}" destId="{52DC312E-9D78-4341-A055-D0A7461085A3}" srcOrd="0" destOrd="0" presId="urn:microsoft.com/office/officeart/2005/8/layout/lProcess1"/>
    <dgm:cxn modelId="{E36A8E84-251E-4E7F-901D-E9D36831E48E}" type="presOf" srcId="{FDE00B35-4DF6-4BDA-9872-AC145A2B9F7C}" destId="{9C44493A-A3CA-4657-AEE7-A015D6BD6C5E}" srcOrd="0" destOrd="0" presId="urn:microsoft.com/office/officeart/2005/8/layout/lProcess1"/>
    <dgm:cxn modelId="{795FCFBE-8D5F-4CC7-99A1-75BD9231EDF9}" srcId="{DB7D301B-E2BB-4210-B98B-D84862969373}" destId="{0ADC3CA8-64EF-42C4-9015-D22EC32BB504}" srcOrd="0" destOrd="0" parTransId="{556928BD-FDDA-4CB2-9060-035AB926EE4E}" sibTransId="{56C08770-3F5C-4513-9C13-9A0812C7A8BA}"/>
    <dgm:cxn modelId="{B5CCF562-35D1-4AA2-B4D3-B6351EC6219E}" type="presOf" srcId="{BF0C11FB-023C-4B0D-81D5-9653C3FD554E}" destId="{B626A03E-B3AB-4EDA-A670-E0E9C6A6F2F1}" srcOrd="0" destOrd="0" presId="urn:microsoft.com/office/officeart/2005/8/layout/lProcess1"/>
    <dgm:cxn modelId="{A3A914AB-0A3F-4138-828E-1E3AD86A84AA}" srcId="{FDE00B35-4DF6-4BDA-9872-AC145A2B9F7C}" destId="{4B1DCA7D-DF61-4E33-A14E-12F925277D42}" srcOrd="1" destOrd="0" parTransId="{72192047-A453-448E-9874-C3F5489DF21B}" sibTransId="{0CDC09C8-F892-42B5-ADBA-A6200082E5A1}"/>
    <dgm:cxn modelId="{490C1654-E0D9-4EF9-A4C4-812EAFB3F200}" type="presOf" srcId="{A22D9F48-7BDD-4AC7-BA73-57739760B36D}" destId="{6676EFEC-CE31-4F93-996E-BD096BF7BD9F}" srcOrd="0" destOrd="0" presId="urn:microsoft.com/office/officeart/2005/8/layout/lProcess1"/>
    <dgm:cxn modelId="{A1768217-564B-4662-B686-100A93B13521}" type="presOf" srcId="{56C08770-3F5C-4513-9C13-9A0812C7A8BA}" destId="{5E71E318-8A96-4633-905F-DD2F67BA7440}" srcOrd="0" destOrd="0" presId="urn:microsoft.com/office/officeart/2005/8/layout/lProcess1"/>
    <dgm:cxn modelId="{965BBECE-5CAF-48EA-9330-42D28FADF022}" srcId="{FDE00B35-4DF6-4BDA-9872-AC145A2B9F7C}" destId="{BF0C11FB-023C-4B0D-81D5-9653C3FD554E}" srcOrd="0" destOrd="0" parTransId="{A1E1B8F5-64E2-4342-8CA6-F9AD310E9084}" sibTransId="{A22D9F48-7BDD-4AC7-BA73-57739760B36D}"/>
    <dgm:cxn modelId="{5132710D-1CF4-4B60-BC30-BA4FDDFC05FA}" type="presOf" srcId="{A1E1B8F5-64E2-4342-8CA6-F9AD310E9084}" destId="{4E2775F3-CABD-4D34-A429-B56B2866D846}" srcOrd="0" destOrd="0" presId="urn:microsoft.com/office/officeart/2005/8/layout/lProcess1"/>
    <dgm:cxn modelId="{2E95B019-79F7-4519-88D1-727B8E449E2C}" type="presOf" srcId="{2A8D664A-8660-49E2-9C44-C7D45570F138}" destId="{9AB103D8-85D8-4905-A444-28B73904DD47}" srcOrd="0" destOrd="0" presId="urn:microsoft.com/office/officeart/2005/8/layout/lProcess1"/>
    <dgm:cxn modelId="{6B8E084D-FC3F-4D13-912E-1F8152EDDC8C}" type="presOf" srcId="{556928BD-FDDA-4CB2-9060-035AB926EE4E}" destId="{3F66D07C-F223-4004-B999-B43008EE2A39}" srcOrd="0" destOrd="0" presId="urn:microsoft.com/office/officeart/2005/8/layout/lProcess1"/>
    <dgm:cxn modelId="{4E67B9E6-AEF3-4EA4-A25B-9B51CF34F93C}" srcId="{DB7D301B-E2BB-4210-B98B-D84862969373}" destId="{2A8D664A-8660-49E2-9C44-C7D45570F138}" srcOrd="1" destOrd="0" parTransId="{EEC79049-90E2-4227-978D-B6B53F46316A}" sibTransId="{CFAC075B-D66F-49B6-8500-FE7F877354BF}"/>
    <dgm:cxn modelId="{2B35865F-B8E4-4B0C-9861-84C0CAD99454}" srcId="{3E45497B-D665-4715-8A26-0D8B0A97190B}" destId="{FDE00B35-4DF6-4BDA-9872-AC145A2B9F7C}" srcOrd="0" destOrd="0" parTransId="{0F61ADCC-4A85-48A5-83E1-6119E59B416B}" sibTransId="{D2CFBCF5-CDEE-406C-8254-AB10D718FF85}"/>
    <dgm:cxn modelId="{CC21D87B-7B5C-41BA-BF2F-918CD774DF43}" type="presOf" srcId="{3E45497B-D665-4715-8A26-0D8B0A97190B}" destId="{273C70E3-DF73-4BA1-802A-A4D4901472D7}" srcOrd="0" destOrd="0" presId="urn:microsoft.com/office/officeart/2005/8/layout/lProcess1"/>
    <dgm:cxn modelId="{74361BCE-27F6-4290-8FB8-2899E0EF4DB9}" type="presOf" srcId="{0ADC3CA8-64EF-42C4-9015-D22EC32BB504}" destId="{8BE7CCA3-6002-455B-AFFC-9B46B5304BD5}" srcOrd="0" destOrd="0" presId="urn:microsoft.com/office/officeart/2005/8/layout/lProcess1"/>
    <dgm:cxn modelId="{D796FB34-06D8-4A72-B260-63C26E387807}" type="presParOf" srcId="{273C70E3-DF73-4BA1-802A-A4D4901472D7}" destId="{CD87270B-2516-44A4-B8A5-1051BA1FAC3D}" srcOrd="0" destOrd="0" presId="urn:microsoft.com/office/officeart/2005/8/layout/lProcess1"/>
    <dgm:cxn modelId="{D468F96C-B10A-48B6-B064-6AB1FD688ED7}" type="presParOf" srcId="{CD87270B-2516-44A4-B8A5-1051BA1FAC3D}" destId="{9C44493A-A3CA-4657-AEE7-A015D6BD6C5E}" srcOrd="0" destOrd="0" presId="urn:microsoft.com/office/officeart/2005/8/layout/lProcess1"/>
    <dgm:cxn modelId="{58BC2615-E842-4359-B10E-D38FB627C37D}" type="presParOf" srcId="{CD87270B-2516-44A4-B8A5-1051BA1FAC3D}" destId="{4E2775F3-CABD-4D34-A429-B56B2866D846}" srcOrd="1" destOrd="0" presId="urn:microsoft.com/office/officeart/2005/8/layout/lProcess1"/>
    <dgm:cxn modelId="{99B63F81-3711-445C-BFC6-FBEE570CD3E6}" type="presParOf" srcId="{CD87270B-2516-44A4-B8A5-1051BA1FAC3D}" destId="{B626A03E-B3AB-4EDA-A670-E0E9C6A6F2F1}" srcOrd="2" destOrd="0" presId="urn:microsoft.com/office/officeart/2005/8/layout/lProcess1"/>
    <dgm:cxn modelId="{76747EA6-5A33-4256-A423-46F6CC95BA92}" type="presParOf" srcId="{CD87270B-2516-44A4-B8A5-1051BA1FAC3D}" destId="{6676EFEC-CE31-4F93-996E-BD096BF7BD9F}" srcOrd="3" destOrd="0" presId="urn:microsoft.com/office/officeart/2005/8/layout/lProcess1"/>
    <dgm:cxn modelId="{EA62DF2A-8964-4135-A46F-EE8DD6D2B433}" type="presParOf" srcId="{CD87270B-2516-44A4-B8A5-1051BA1FAC3D}" destId="{52DC312E-9D78-4341-A055-D0A7461085A3}" srcOrd="4" destOrd="0" presId="urn:microsoft.com/office/officeart/2005/8/layout/lProcess1"/>
    <dgm:cxn modelId="{CBAC93E1-3ED2-4C30-B338-A8E59394F60D}" type="presParOf" srcId="{273C70E3-DF73-4BA1-802A-A4D4901472D7}" destId="{111666DA-DC60-491E-B413-B0ECFADCB682}" srcOrd="1" destOrd="0" presId="urn:microsoft.com/office/officeart/2005/8/layout/lProcess1"/>
    <dgm:cxn modelId="{B6EBDFB9-CF35-4CF5-9306-977A5D92682D}" type="presParOf" srcId="{273C70E3-DF73-4BA1-802A-A4D4901472D7}" destId="{D4FF2DB6-C353-49F4-8901-1D32DF83B8FA}" srcOrd="2" destOrd="0" presId="urn:microsoft.com/office/officeart/2005/8/layout/lProcess1"/>
    <dgm:cxn modelId="{947E5174-D203-4428-B055-AB8ACF00D6EF}" type="presParOf" srcId="{D4FF2DB6-C353-49F4-8901-1D32DF83B8FA}" destId="{6B621445-41A7-4BDE-A994-B59A3AABE670}" srcOrd="0" destOrd="0" presId="urn:microsoft.com/office/officeart/2005/8/layout/lProcess1"/>
    <dgm:cxn modelId="{8C248660-0C98-4CB6-96D1-D2165E949574}" type="presParOf" srcId="{D4FF2DB6-C353-49F4-8901-1D32DF83B8FA}" destId="{3F66D07C-F223-4004-B999-B43008EE2A39}" srcOrd="1" destOrd="0" presId="urn:microsoft.com/office/officeart/2005/8/layout/lProcess1"/>
    <dgm:cxn modelId="{8878AD5A-AB7B-4790-A428-84A9C2047FBC}" type="presParOf" srcId="{D4FF2DB6-C353-49F4-8901-1D32DF83B8FA}" destId="{8BE7CCA3-6002-455B-AFFC-9B46B5304BD5}" srcOrd="2" destOrd="0" presId="urn:microsoft.com/office/officeart/2005/8/layout/lProcess1"/>
    <dgm:cxn modelId="{7EC90931-0DFA-490A-A088-6655A6EA6320}" type="presParOf" srcId="{D4FF2DB6-C353-49F4-8901-1D32DF83B8FA}" destId="{5E71E318-8A96-4633-905F-DD2F67BA7440}" srcOrd="3" destOrd="0" presId="urn:microsoft.com/office/officeart/2005/8/layout/lProcess1"/>
    <dgm:cxn modelId="{E7463715-6E95-4AF2-A282-4D8EBAE261FD}" type="presParOf" srcId="{D4FF2DB6-C353-49F4-8901-1D32DF83B8FA}" destId="{9AB103D8-85D8-4905-A444-28B73904DD47}" srcOrd="4" destOrd="0" presId="urn:microsoft.com/office/officeart/2005/8/layout/l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4493A-A3CA-4657-AEE7-A015D6BD6C5E}">
      <dsp:nvSpPr>
        <dsp:cNvPr id="0" name=""/>
        <dsp:cNvSpPr/>
      </dsp:nvSpPr>
      <dsp:spPr>
        <a:xfrm>
          <a:off x="169" y="67018"/>
          <a:ext cx="5028877" cy="1188004"/>
        </a:xfrm>
        <a:prstGeom prst="roundRect">
          <a:avLst>
            <a:gd name="adj" fmla="val 10000"/>
          </a:avLst>
        </a:prstGeom>
        <a:solidFill>
          <a:srgbClr val="66CCFF"/>
        </a:solidFill>
        <a:ln w="1905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Социальные проблемы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64" y="101813"/>
        <a:ext cx="4959287" cy="1118414"/>
      </dsp:txXfrm>
    </dsp:sp>
    <dsp:sp modelId="{4E2775F3-CABD-4D34-A429-B56B2866D846}">
      <dsp:nvSpPr>
        <dsp:cNvPr id="0" name=""/>
        <dsp:cNvSpPr/>
      </dsp:nvSpPr>
      <dsp:spPr>
        <a:xfrm rot="5400000">
          <a:off x="2410153" y="1359477"/>
          <a:ext cx="208909" cy="208909"/>
        </a:xfrm>
        <a:prstGeom prst="rightArrow">
          <a:avLst>
            <a:gd name="adj1" fmla="val 66700"/>
            <a:gd name="adj2" fmla="val 50000"/>
          </a:avLst>
        </a:prstGeom>
        <a:solidFill>
          <a:srgbClr val="66CCF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26A03E-B3AB-4EDA-A670-E0E9C6A6F2F1}">
      <dsp:nvSpPr>
        <dsp:cNvPr id="0" name=""/>
        <dsp:cNvSpPr/>
      </dsp:nvSpPr>
      <dsp:spPr>
        <a:xfrm>
          <a:off x="169" y="1672842"/>
          <a:ext cx="5028877" cy="1260000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13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Безнадзорность и социальное сиротство, алкоголизм и употребление наркотиков,                             рост преступности среди молодежи</a:t>
          </a:r>
          <a:endParaRPr lang="ru-RU" sz="1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7073" y="1709746"/>
        <a:ext cx="4955069" cy="1186192"/>
      </dsp:txXfrm>
    </dsp:sp>
    <dsp:sp modelId="{6676EFEC-CE31-4F93-996E-BD096BF7BD9F}">
      <dsp:nvSpPr>
        <dsp:cNvPr id="0" name=""/>
        <dsp:cNvSpPr/>
      </dsp:nvSpPr>
      <dsp:spPr>
        <a:xfrm rot="5400000">
          <a:off x="2410153" y="3037298"/>
          <a:ext cx="208909" cy="208909"/>
        </a:xfrm>
        <a:prstGeom prst="rightArrow">
          <a:avLst>
            <a:gd name="adj1" fmla="val 66700"/>
            <a:gd name="adj2" fmla="val 50000"/>
          </a:avLst>
        </a:prstGeom>
        <a:solidFill>
          <a:srgbClr val="66CCFF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2DC312E-9D78-4341-A055-D0A7461085A3}">
      <dsp:nvSpPr>
        <dsp:cNvPr id="0" name=""/>
        <dsp:cNvSpPr/>
      </dsp:nvSpPr>
      <dsp:spPr>
        <a:xfrm>
          <a:off x="169" y="3350663"/>
          <a:ext cx="5028877" cy="864003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13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rPr>
            <a:t>Утрата духовно-нравственных ориентиров</a:t>
          </a:r>
          <a:endParaRPr lang="ru-RU" sz="1800" b="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475" y="3375969"/>
        <a:ext cx="4978265" cy="813391"/>
      </dsp:txXfrm>
    </dsp:sp>
    <dsp:sp modelId="{6B621445-41A7-4BDE-A994-B59A3AABE670}">
      <dsp:nvSpPr>
        <dsp:cNvPr id="0" name=""/>
        <dsp:cNvSpPr/>
      </dsp:nvSpPr>
      <dsp:spPr>
        <a:xfrm>
          <a:off x="5697559" y="67018"/>
          <a:ext cx="5102270" cy="1188004"/>
        </a:xfrm>
        <a:prstGeom prst="roundRect">
          <a:avLst>
            <a:gd name="adj" fmla="val 10000"/>
          </a:avLst>
        </a:prstGeom>
        <a:solidFill>
          <a:srgbClr val="FF6699"/>
        </a:solidFill>
        <a:ln w="19050"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Волонтерская деятельность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2354" y="101813"/>
        <a:ext cx="5032680" cy="1118414"/>
      </dsp:txXfrm>
    </dsp:sp>
    <dsp:sp modelId="{3F66D07C-F223-4004-B999-B43008EE2A39}">
      <dsp:nvSpPr>
        <dsp:cNvPr id="0" name=""/>
        <dsp:cNvSpPr/>
      </dsp:nvSpPr>
      <dsp:spPr>
        <a:xfrm rot="5400000">
          <a:off x="8144239" y="1359477"/>
          <a:ext cx="208909" cy="208909"/>
        </a:xfrm>
        <a:prstGeom prst="rightArrow">
          <a:avLst>
            <a:gd name="adj1" fmla="val 66700"/>
            <a:gd name="adj2" fmla="val 50000"/>
          </a:avLst>
        </a:prstGeom>
        <a:solidFill>
          <a:srgbClr val="FF6699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E7CCA3-6002-455B-AFFC-9B46B5304BD5}">
      <dsp:nvSpPr>
        <dsp:cNvPr id="0" name=""/>
        <dsp:cNvSpPr/>
      </dsp:nvSpPr>
      <dsp:spPr>
        <a:xfrm>
          <a:off x="5697559" y="1672842"/>
          <a:ext cx="5102270" cy="1260000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14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pc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Познавательное и эмоциональное развитие,  совершенствование личностных качеств, социально активное поведение</a:t>
          </a:r>
          <a:endParaRPr lang="ru-RU" sz="1800" b="1" kern="1200" spc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34463" y="1709746"/>
        <a:ext cx="5028462" cy="1186192"/>
      </dsp:txXfrm>
    </dsp:sp>
    <dsp:sp modelId="{5E71E318-8A96-4633-905F-DD2F67BA7440}">
      <dsp:nvSpPr>
        <dsp:cNvPr id="0" name=""/>
        <dsp:cNvSpPr/>
      </dsp:nvSpPr>
      <dsp:spPr>
        <a:xfrm rot="5400000">
          <a:off x="8144239" y="3037298"/>
          <a:ext cx="208909" cy="208909"/>
        </a:xfrm>
        <a:prstGeom prst="rightArrow">
          <a:avLst>
            <a:gd name="adj1" fmla="val 66700"/>
            <a:gd name="adj2" fmla="val 50000"/>
          </a:avLst>
        </a:prstGeom>
        <a:solidFill>
          <a:srgbClr val="FF6699"/>
        </a:soli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B103D8-85D8-4905-A444-28B73904DD47}">
      <dsp:nvSpPr>
        <dsp:cNvPr id="0" name=""/>
        <dsp:cNvSpPr/>
      </dsp:nvSpPr>
      <dsp:spPr>
        <a:xfrm>
          <a:off x="5697559" y="3350663"/>
          <a:ext cx="5102270" cy="864003"/>
        </a:xfrm>
        <a:prstGeom prst="roundRect">
          <a:avLst>
            <a:gd name="adj" fmla="val 10000"/>
          </a:avLst>
        </a:prstGeom>
        <a:solidFill>
          <a:schemeClr val="tx1">
            <a:alpha val="90000"/>
          </a:schemeClr>
        </a:solidFill>
        <a:ln w="19050" cap="flat" cmpd="sng" algn="ctr">
          <a:solidFill>
            <a:schemeClr val="tx1">
              <a:alpha val="90000"/>
            </a:schemeClr>
          </a:solidFill>
          <a:prstDash val="solid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13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spc="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Нравственное становление личности</a:t>
          </a:r>
          <a:endParaRPr lang="ru-RU" sz="1800" b="1" kern="1200" spc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722865" y="3375969"/>
        <a:ext cx="5051658" cy="8133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1">
  <dgm:title val=""/>
  <dgm:desc val=""/>
  <dgm:catLst>
    <dgm:cat type="process" pri="1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1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2"/>
      </dgm:ptLst>
      <dgm:cxnLst>
        <dgm:cxn modelId="3" srcId="0" destId="1" srcOrd="0" destOrd="0"/>
        <dgm:cxn modelId="4" srcId="0" destId="2" srcOrd="0" destOrd="0"/>
        <dgm:cxn modelId="5" srcId="1" destId="11" srcOrd="0" destOrd="0"/>
        <dgm:cxn modelId="6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L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R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header" refType="h"/>
      <dgm:constr type="w" for="des" forName="header" refType="h" refFor="des" refForName="header" op="equ" fact="4"/>
      <dgm:constr type="h" for="des" forName="child" refType="h" refFor="des" refForName="header" op="equ"/>
      <dgm:constr type="w" for="des" forName="child" refType="w" refFor="des" refForName="header" op="equ"/>
      <dgm:constr type="w" for="ch" forName="hSp" refType="w" refFor="des" refForName="header" op="equ" fact="0.14"/>
      <dgm:constr type="h" for="des" forName="parTrans" refType="h" refFor="des" refForName="header" op="equ" fact="0.35"/>
      <dgm:constr type="h" for="des" forName="sibTrans" refType="h" refFor="des" refForName="parTrans" op="equ"/>
      <dgm:constr type="primFontSz" for="des" forName="child" op="equ" val="65"/>
      <dgm:constr type="primFontSz" for="des" forName="header" op="equ" val="65"/>
    </dgm:constrLst>
    <dgm:ruleLst/>
    <dgm:forEach name="Name4" axis="ch" ptType="node">
      <dgm:layoutNode name="vertFlow">
        <dgm:choose name="Name5">
          <dgm:if name="Name6" func="var" arg="dir" op="equ" val="norm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if>
          <dgm:else name="Name7">
            <dgm:alg type="lin">
              <dgm:param type="linDir" val="fromT"/>
              <dgm:param type="nodeHorzAlign" val="ctr"/>
              <dgm:param type="nodeVertAlign" val="t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header" styleLbl="node1"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8" axis="ch" ptType="parTrans" cnt="1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w" refType="h"/>
              <dgm:constr type="connDist"/>
              <dgm:constr type="wArH" refType="h" fact="0.25"/>
              <dgm:constr type="hArH" refType="wArH" fact="2"/>
              <dgm:constr type="stemThick" refType="hArH" fact="0.667"/>
              <dgm:constr type="begPad" refType="connDist" fact="0.25"/>
              <dgm:constr type="endPad" refType="connDist" fact="0.25"/>
            </dgm:constrLst>
            <dgm:ruleLst/>
          </dgm:layoutNode>
        </dgm:forEach>
        <dgm:forEach name="Name9" axis="ch" ptType="node">
          <dgm:layoutNode name="child" styleLbl="alignAccFollowNode1">
            <dgm:varLst>
              <dgm:chMax val="0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  <dgm:forEach name="Name10" axis="followSib" ptType="sibTrans" cnt="1">
            <dgm:layoutNode name="sibTrans" styleLbl="sibTrans2D1">
              <dgm:alg type="conn">
                <dgm:param type="begPts" val="auto"/>
                <dgm:param type="endPts" val="auto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w" refType="h"/>
                <dgm:constr type="connDist"/>
                <dgm:constr type="wArH" refType="h" fact="0.25"/>
                <dgm:constr type="hArH" refType="wArH" fact="2"/>
                <dgm:constr type="stemThick" refType="hArH" fact="0.667"/>
                <dgm:constr type="begPad" refType="w" fact="0.25"/>
                <dgm:constr type="endPad" refType="w" fact="0.25"/>
              </dgm:constrLst>
              <dgm:ruleLst/>
            </dgm:layoutNode>
          </dgm:forEach>
        </dgm:forEach>
      </dgm:layoutNode>
      <dgm:choose name="Name11">
        <dgm:if name="Name12" axis="self" ptType="node" func="revPos" op="gte" val="2">
          <dgm:layoutNode name="h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3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09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07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5229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4574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76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29038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2247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1837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345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333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0071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7017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37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405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274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381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251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FF0DC-8CCF-4252-BA9D-8B42E48610A1}" type="datetimeFigureOut">
              <a:rPr lang="ru-RU" smtClean="0"/>
              <a:t>15.06.2019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344F3-55F0-4A8B-A659-122711DB98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92908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microsoft.com/office/2007/relationships/hdphoto" Target="../media/hdphoto18.wdp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2.wdp"/><Relationship Id="rId7" Type="http://schemas.microsoft.com/office/2007/relationships/hdphoto" Target="../media/hdphoto19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microsoft.com/office/2007/relationships/hdphoto" Target="../media/hdphoto20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2.wdp"/><Relationship Id="rId7" Type="http://schemas.microsoft.com/office/2007/relationships/hdphoto" Target="../media/hdphoto2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microsoft.com/office/2007/relationships/hdphoto" Target="../media/hdphoto24.wdp"/><Relationship Id="rId5" Type="http://schemas.microsoft.com/office/2007/relationships/hdphoto" Target="../media/hdphoto21.wdp"/><Relationship Id="rId10" Type="http://schemas.openxmlformats.org/officeDocument/2006/relationships/image" Target="../media/image36.jpeg"/><Relationship Id="rId4" Type="http://schemas.openxmlformats.org/officeDocument/2006/relationships/image" Target="../media/image33.jpeg"/><Relationship Id="rId9" Type="http://schemas.microsoft.com/office/2007/relationships/hdphoto" Target="../media/hdphoto2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5.png"/><Relationship Id="rId7" Type="http://schemas.microsoft.com/office/2007/relationships/hdphoto" Target="../media/hdphoto25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microsoft.com/office/2007/relationships/hdphoto" Target="../media/hdphoto27.wdp"/><Relationship Id="rId5" Type="http://schemas.openxmlformats.org/officeDocument/2006/relationships/image" Target="../media/image38.jpeg"/><Relationship Id="rId10" Type="http://schemas.openxmlformats.org/officeDocument/2006/relationships/image" Target="../media/image41.jpeg"/><Relationship Id="rId4" Type="http://schemas.microsoft.com/office/2007/relationships/hdphoto" Target="../media/hdphoto2.wdp"/><Relationship Id="rId9" Type="http://schemas.microsoft.com/office/2007/relationships/hdphoto" Target="../media/hdphoto26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microsoft.com/office/2007/relationships/hdphoto" Target="../media/hdphoto32.wdp"/><Relationship Id="rId3" Type="http://schemas.microsoft.com/office/2007/relationships/hdphoto" Target="../media/hdphoto28.wdp"/><Relationship Id="rId7" Type="http://schemas.microsoft.com/office/2007/relationships/hdphoto" Target="../media/hdphoto29.wdp"/><Relationship Id="rId12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11" Type="http://schemas.microsoft.com/office/2007/relationships/hdphoto" Target="../media/hdphoto31.wdp"/><Relationship Id="rId5" Type="http://schemas.microsoft.com/office/2007/relationships/hdphoto" Target="../media/hdphoto2.wdp"/><Relationship Id="rId10" Type="http://schemas.openxmlformats.org/officeDocument/2006/relationships/image" Target="../media/image45.jpeg"/><Relationship Id="rId4" Type="http://schemas.openxmlformats.org/officeDocument/2006/relationships/image" Target="../media/image5.png"/><Relationship Id="rId9" Type="http://schemas.microsoft.com/office/2007/relationships/hdphoto" Target="../media/hdphoto3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microsoft.com/office/2007/relationships/hdphoto" Target="../media/hdphoto2.wdp"/><Relationship Id="rId7" Type="http://schemas.microsoft.com/office/2007/relationships/hdphoto" Target="../media/hdphoto3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microsoft.com/office/2007/relationships/hdphoto" Target="../media/hdphoto34.wdp"/><Relationship Id="rId4" Type="http://schemas.openxmlformats.org/officeDocument/2006/relationships/image" Target="../media/image47.jpeg"/><Relationship Id="rId9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microsoft.com/office/2007/relationships/hdphoto" Target="../media/hdphoto35.wdp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8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microsoft.com/office/2007/relationships/hdphoto" Target="../media/hdphoto37.wdp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microsoft.com/office/2007/relationships/hdphoto" Target="../media/hdphoto2.wdp"/><Relationship Id="rId7" Type="http://schemas.microsoft.com/office/2007/relationships/hdphoto" Target="../media/hdphoto40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microsoft.com/office/2007/relationships/hdphoto" Target="../media/hdphoto42.wdp"/><Relationship Id="rId5" Type="http://schemas.microsoft.com/office/2007/relationships/hdphoto" Target="../media/hdphoto39.wdp"/><Relationship Id="rId10" Type="http://schemas.openxmlformats.org/officeDocument/2006/relationships/image" Target="../media/image59.jpeg"/><Relationship Id="rId4" Type="http://schemas.openxmlformats.org/officeDocument/2006/relationships/image" Target="../media/image56.jpeg"/><Relationship Id="rId9" Type="http://schemas.microsoft.com/office/2007/relationships/hdphoto" Target="../media/hdphoto41.wdp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44.wdp"/><Relationship Id="rId3" Type="http://schemas.openxmlformats.org/officeDocument/2006/relationships/image" Target="../media/image61.jpeg"/><Relationship Id="rId7" Type="http://schemas.openxmlformats.org/officeDocument/2006/relationships/image" Target="../media/image62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microsoft.com/office/2007/relationships/hdphoto" Target="../media/hdphoto45.wdp"/><Relationship Id="rId5" Type="http://schemas.openxmlformats.org/officeDocument/2006/relationships/image" Target="../media/image5.png"/><Relationship Id="rId10" Type="http://schemas.openxmlformats.org/officeDocument/2006/relationships/image" Target="../media/image64.jpeg"/><Relationship Id="rId4" Type="http://schemas.microsoft.com/office/2007/relationships/hdphoto" Target="../media/hdphoto43.wdp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46.wdp"/><Relationship Id="rId4" Type="http://schemas.openxmlformats.org/officeDocument/2006/relationships/image" Target="../media/image65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microsoft.com/office/2007/relationships/hdphoto" Target="../media/hdphoto3.wdp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microsoft.com/office/2007/relationships/hdphoto" Target="../media/hdphoto2.wdp"/><Relationship Id="rId7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jpeg"/><Relationship Id="rId9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2.wdp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9.jpeg"/><Relationship Id="rId3" Type="http://schemas.microsoft.com/office/2007/relationships/hdphoto" Target="../media/hdphoto2.wdp"/><Relationship Id="rId7" Type="http://schemas.openxmlformats.org/officeDocument/2006/relationships/image" Target="../media/image16.jpeg"/><Relationship Id="rId12" Type="http://schemas.microsoft.com/office/2007/relationships/hdphoto" Target="../media/hdphoto1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11" Type="http://schemas.openxmlformats.org/officeDocument/2006/relationships/image" Target="../media/image18.jpeg"/><Relationship Id="rId5" Type="http://schemas.openxmlformats.org/officeDocument/2006/relationships/image" Target="../media/image15.jpeg"/><Relationship Id="rId10" Type="http://schemas.microsoft.com/office/2007/relationships/hdphoto" Target="../media/hdphoto11.wdp"/><Relationship Id="rId4" Type="http://schemas.openxmlformats.org/officeDocument/2006/relationships/image" Target="../media/image14.jpeg"/><Relationship Id="rId9" Type="http://schemas.openxmlformats.org/officeDocument/2006/relationships/image" Target="../media/image17.jpeg"/><Relationship Id="rId14" Type="http://schemas.microsoft.com/office/2007/relationships/hdphoto" Target="../media/hdphoto13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5.jpeg"/><Relationship Id="rId3" Type="http://schemas.microsoft.com/office/2007/relationships/hdphoto" Target="../media/hdphoto2.wdp"/><Relationship Id="rId7" Type="http://schemas.openxmlformats.org/officeDocument/2006/relationships/image" Target="../media/image22.jpeg"/><Relationship Id="rId12" Type="http://schemas.microsoft.com/office/2007/relationships/hdphoto" Target="../media/hdphoto17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11" Type="http://schemas.openxmlformats.org/officeDocument/2006/relationships/image" Target="../media/image24.jpeg"/><Relationship Id="rId5" Type="http://schemas.openxmlformats.org/officeDocument/2006/relationships/image" Target="../media/image21.jpeg"/><Relationship Id="rId10" Type="http://schemas.microsoft.com/office/2007/relationships/hdphoto" Target="../media/hdphoto16.wdp"/><Relationship Id="rId4" Type="http://schemas.openxmlformats.org/officeDocument/2006/relationships/image" Target="../media/image20.jpeg"/><Relationship Id="rId9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23592" y="2594319"/>
            <a:ext cx="3060000" cy="165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2594319"/>
            <a:ext cx="8958943" cy="1656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endParaRPr lang="ru-RU" sz="300" b="1" dirty="0" smtClean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10000"/>
              </a:lnSpc>
            </a:pPr>
            <a:endParaRPr lang="ru-RU" sz="1000" b="1" dirty="0" smtClean="0">
              <a:ln>
                <a:solidFill>
                  <a:srgbClr val="0070C0"/>
                </a:solidFill>
              </a:ln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latin typeface="Times New Roman" pitchFamily="18" charset="0"/>
                <a:cs typeface="Times New Roman" pitchFamily="18" charset="0"/>
              </a:rPr>
              <a:t>«Учись</a:t>
            </a:r>
            <a:r>
              <a:rPr lang="ru-RU" sz="40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latin typeface="Times New Roman" pitchFamily="18" charset="0"/>
                <a:cs typeface="Times New Roman" pitchFamily="18" charset="0"/>
              </a:rPr>
              <a:t>. Работай. Учи других»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1791908" y="207784"/>
            <a:ext cx="8608184" cy="911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lnSpc>
                <a:spcPct val="114000"/>
              </a:lnSpc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Ессентукский филиал</a:t>
            </a:r>
          </a:p>
          <a:p>
            <a:pPr algn="ctr">
              <a:lnSpc>
                <a:spcPct val="114000"/>
              </a:lnSpc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ФГБОУ ВО «Ставропольский государственный медицинский университет»</a:t>
            </a:r>
          </a:p>
          <a:p>
            <a:pPr algn="ctr">
              <a:lnSpc>
                <a:spcPct val="114000"/>
              </a:lnSpc>
            </a:pPr>
            <a:r>
              <a:rPr lang="ru-RU" alt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Минздрава России</a:t>
            </a: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791908" y="6360536"/>
            <a:ext cx="8608184" cy="35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ru-RU" alt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Ставрополь, 2019</a:t>
            </a:r>
          </a:p>
        </p:txBody>
      </p:sp>
      <p:pic>
        <p:nvPicPr>
          <p:cNvPr id="10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81" y="2918319"/>
            <a:ext cx="2271822" cy="1008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74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2" y="690968"/>
            <a:ext cx="1045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Всероссийский форум </a:t>
            </a:r>
          </a:p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«Доброволец России – 2017»</a:t>
            </a:r>
            <a:endParaRPr lang="ru-RU" sz="36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027" name="Picture 3" descr="C:\Documents and Settings\New user\Рабочий стол\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187" y="3942242"/>
            <a:ext cx="3360000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8" name="Picture 4" descr="C:\Documents and Settings\New user\Рабочий стол\6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82" y="2432075"/>
            <a:ext cx="2700000" cy="36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6" name="Picture 2" descr="C:\Documents and Settings\New user\Рабочий стол\4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3406" y="2432075"/>
            <a:ext cx="4798827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innerShdw blurRad="63500" dist="12700" dir="18900000">
              <a:prstClr val="black">
                <a:alpha val="15000"/>
              </a:prstClr>
            </a:innerShdw>
          </a:effectLst>
          <a:extLst/>
        </p:spPr>
      </p:pic>
      <p:sp>
        <p:nvSpPr>
          <p:cNvPr id="10" name="Прямоугольник 9"/>
          <p:cNvSpPr/>
          <p:nvPr/>
        </p:nvSpPr>
        <p:spPr>
          <a:xfrm>
            <a:off x="4507493" y="5271253"/>
            <a:ext cx="32706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4-6 декабря 2017 года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Москва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7463" y="6123688"/>
            <a:ext cx="3270635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Колчанова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Юлиана, </a:t>
            </a:r>
          </a:p>
          <a:p>
            <a:pPr algn="ctr"/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студентка </a:t>
            </a:r>
            <a:r>
              <a:rPr lang="ru-RU" sz="1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Ессентукского</a:t>
            </a:r>
            <a:r>
              <a:rPr lang="ru-RU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СтГМУ</a:t>
            </a:r>
            <a:endParaRPr lang="ru-RU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8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937190"/>
            <a:ext cx="10450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Добровольное донорство крови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2052" name="Picture 4" descr="C:\Documents and Settings\New user\Рабочий стол\3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9"/>
          <a:stretch/>
        </p:blipFill>
        <p:spPr bwMode="auto">
          <a:xfrm>
            <a:off x="486884" y="2442854"/>
            <a:ext cx="4163474" cy="28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0" name="Picture 2" descr="C:\Documents and Settings\New user\Рабочий стол\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0"/>
          <a:stretch/>
        </p:blipFill>
        <p:spPr bwMode="auto">
          <a:xfrm>
            <a:off x="4057539" y="4062854"/>
            <a:ext cx="1944984" cy="2448000"/>
          </a:xfrm>
          <a:prstGeom prst="round2DiagRect">
            <a:avLst>
              <a:gd name="adj1" fmla="val 20819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777\Desktop\5-ful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265" t="9686" r="8006" b="30022"/>
          <a:stretch/>
        </p:blipFill>
        <p:spPr bwMode="auto">
          <a:xfrm>
            <a:off x="6555183" y="2442854"/>
            <a:ext cx="3219383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1" name="Picture 3" descr="C:\Documents and Settings\New user\Рабочий стол\22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36"/>
          <a:stretch/>
        </p:blipFill>
        <p:spPr bwMode="auto">
          <a:xfrm>
            <a:off x="8799614" y="4062854"/>
            <a:ext cx="2960565" cy="2448000"/>
          </a:xfrm>
          <a:prstGeom prst="round2DiagRect">
            <a:avLst>
              <a:gd name="adj1" fmla="val 16196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340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952579"/>
            <a:ext cx="104502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Санитарно-профилактические акции</a:t>
            </a:r>
            <a:endParaRPr lang="ru-RU" sz="38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92722" y="2897183"/>
            <a:ext cx="224586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Театрализованное представление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Чистые ручки»</a:t>
            </a:r>
          </a:p>
        </p:txBody>
      </p:sp>
      <p:pic>
        <p:nvPicPr>
          <p:cNvPr id="3074" name="Picture 2" descr="C:\Documents and Settings\New user\Рабочий стол\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670" r="16207"/>
          <a:stretch/>
        </p:blipFill>
        <p:spPr bwMode="auto">
          <a:xfrm>
            <a:off x="400495" y="2348564"/>
            <a:ext cx="3311051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innerShdw blurRad="63500" dist="12700" dir="13500000">
              <a:prstClr val="black">
                <a:alpha val="20000"/>
              </a:prstClr>
            </a:innerShdw>
          </a:effectLst>
          <a:extLst/>
        </p:spPr>
      </p:pic>
      <p:pic>
        <p:nvPicPr>
          <p:cNvPr id="3081" name="Picture 9" descr="C:\Documents and Settings\New user\Рабочий стол\3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868" y="2348564"/>
            <a:ext cx="3800325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78" name="Picture 6" descr="C:\Documents and Settings\New user\Рабочий стол\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495" r="2926" b="11308"/>
          <a:stretch/>
        </p:blipFill>
        <p:spPr bwMode="auto">
          <a:xfrm>
            <a:off x="2471542" y="4165788"/>
            <a:ext cx="3621638" cy="234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Documents and Settings\New user\Рабочий стол\66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97" b="21204"/>
          <a:stretch/>
        </p:blipFill>
        <p:spPr bwMode="auto">
          <a:xfrm>
            <a:off x="8811491" y="4165788"/>
            <a:ext cx="2961946" cy="234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693698" y="2995344"/>
            <a:ext cx="23135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со школьниками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«Тайна едкого дыма»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4803" y="5788985"/>
            <a:ext cx="224902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                                        во всероссийской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акции «Диабет – не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сахар!»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67" y="5788985"/>
            <a:ext cx="23368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</a:t>
            </a:r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международному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дню отказа от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курения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08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Documents and Settings\New user\Рабочий стол\Статья мир на ощупь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64" y="2470845"/>
            <a:ext cx="2088000" cy="39704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690967"/>
            <a:ext cx="1045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Помощь людям </a:t>
            </a:r>
          </a:p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с ограниченными возможностями здоровья</a:t>
            </a:r>
            <a:endParaRPr lang="ru-RU" sz="36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8758" y="5280294"/>
            <a:ext cx="1822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 на ощупь»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Documents and Settings\New user\Рабочий стол\Статья мир на ощупь\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991" y="2470845"/>
            <a:ext cx="2088000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6" name="Picture 2" descr="C:\Documents and Settings\New user\Рабочий стол\Статья мир на ощупь\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2556" y="4353338"/>
            <a:ext cx="2931400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30" name="Picture 6" descr="C:\Documents and Settings\New user\Рабочий стол\СтатьяМузей «Доступная городская среда»\главная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20"/>
          <a:stretch/>
        </p:blipFill>
        <p:spPr bwMode="auto">
          <a:xfrm>
            <a:off x="7050447" y="2470845"/>
            <a:ext cx="3965799" cy="208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9" name="Picture 5" descr="C:\Documents and Settings\New user\Рабочий стол\СтатьяМузей «Доступная городская среда»\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898"/>
          <a:stretch/>
        </p:blipFill>
        <p:spPr bwMode="auto">
          <a:xfrm>
            <a:off x="9607939" y="4425338"/>
            <a:ext cx="2270348" cy="2016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9" name="Прямоугольник 18"/>
          <p:cNvSpPr/>
          <p:nvPr/>
        </p:nvSpPr>
        <p:spPr>
          <a:xfrm>
            <a:off x="7768423" y="5157181"/>
            <a:ext cx="17572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«Доступная </a:t>
            </a:r>
          </a:p>
          <a:p>
            <a:pPr algn="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среда»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854991" y="3110330"/>
            <a:ext cx="2195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Освещение мероприятий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телеканале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«Россия-1»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033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777\Desktop\glavnaya-fu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20" r="2158"/>
          <a:stretch/>
        </p:blipFill>
        <p:spPr bwMode="auto">
          <a:xfrm>
            <a:off x="8893541" y="2384351"/>
            <a:ext cx="274086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952579"/>
            <a:ext cx="104502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Инклюзивный бал «Вдохновение»</a:t>
            </a:r>
            <a:endParaRPr lang="ru-RU" sz="38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3" name="Picture 4" descr="C:\Users\777\Desktop\2-full (1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449" y="4400700"/>
            <a:ext cx="3897836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0" name="Picture 2" descr="C:\Documents and Settings\New user\Рабочий стол\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274" y="2384351"/>
            <a:ext cx="386145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2" name="Picture 4" descr="C:\Documents and Settings\New user\Рабочий стол\55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9" t="17351"/>
          <a:stretch/>
        </p:blipFill>
        <p:spPr bwMode="auto">
          <a:xfrm>
            <a:off x="1629942" y="4400700"/>
            <a:ext cx="4154653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2" name="Picture 5" descr="C:\Users\777\Desktop\6-full (1)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96"/>
          <a:stretch/>
        </p:blipFill>
        <p:spPr bwMode="auto">
          <a:xfrm>
            <a:off x="498640" y="2384351"/>
            <a:ext cx="2813554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15540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952579"/>
            <a:ext cx="1045028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8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Слет волонтеров «Добрая воля Кавказа»</a:t>
            </a:r>
            <a:endParaRPr lang="ru-RU" sz="38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026" name="Picture 2" descr="C:\Documents and Settings\New user\Рабочий стол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92" y="2346592"/>
            <a:ext cx="234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7" name="Picture 3" descr="C:\Documents and Settings\New user\Рабочий стол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285" y="2346592"/>
            <a:ext cx="234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30" name="Picture 6" descr="C:\Documents and Settings\New user\Рабочий стол\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000" y="2346592"/>
            <a:ext cx="3120000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9" name="Picture 5" descr="C:\Documents and Settings\New user\Рабочий стол\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626" y="4158795"/>
            <a:ext cx="2202750" cy="2376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New user\Рабочий стол\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550" y="4158795"/>
            <a:ext cx="2376000" cy="2376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664377" y="4836448"/>
            <a:ext cx="25991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13 февраля 2018 года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Владикавказ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73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" y="937190"/>
            <a:ext cx="10450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Акселерация проектов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17151" y="2510234"/>
            <a:ext cx="83759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Статус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программа сопровождения проектов </a:t>
            </a:r>
          </a:p>
          <a:p>
            <a:pPr indent="893763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рамках всероссийского конкурса «Доброволец России - 2018».</a:t>
            </a:r>
          </a:p>
          <a:p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13 марта по 1 июля 2018 года.</a:t>
            </a:r>
          </a:p>
          <a:p>
            <a:endParaRPr lang="ru-RU" sz="2000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700 проектов.</a:t>
            </a:r>
          </a:p>
          <a:p>
            <a:endPara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Отобрано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79 работ из 45 регионов, в том числе:</a:t>
            </a:r>
          </a:p>
          <a:p>
            <a:endParaRPr lang="ru-RU" sz="1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«Школа молодой мамы» </a:t>
            </a:r>
          </a:p>
          <a:p>
            <a:pPr indent="361950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студентки </a:t>
            </a:r>
            <a:r>
              <a:rPr lang="ru-RU" sz="2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Ессентукского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СтГМУ Петуховой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Дарьи</a:t>
            </a:r>
          </a:p>
          <a:p>
            <a:pPr indent="361950"/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(научные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руководители – Долгая В.А., Хенкина Л.В.).</a:t>
            </a:r>
          </a:p>
          <a:p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Documents and Settings\New user\Рабочий стол\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716"/>
          <a:stretch/>
        </p:blipFill>
        <p:spPr bwMode="auto">
          <a:xfrm>
            <a:off x="9758765" y="2427581"/>
            <a:ext cx="1839610" cy="26644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6" name="Picture 2" descr="C:\Documents and Settings\New user\Рабочий стол\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565" y="4679351"/>
            <a:ext cx="2570400" cy="1836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58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4110" y="2832348"/>
            <a:ext cx="6642868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Статус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межрегиональный танцевальный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чемпионат.</a:t>
            </a:r>
          </a:p>
          <a:p>
            <a:endParaRPr lang="ru-R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проведения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 октября 2018 года.</a:t>
            </a:r>
          </a:p>
          <a:p>
            <a:endParaRPr lang="ru-R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Место </a:t>
            </a:r>
            <a:r>
              <a:rPr lang="ru-RU" sz="2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lang="ru-RU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Пятигорск.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сопровождение мероприятия</a:t>
            </a:r>
            <a:r>
              <a:rPr lang="ru-RU" sz="2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волонтеры-медики </a:t>
            </a:r>
            <a:r>
              <a:rPr lang="ru-RU" sz="2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Ессентукского</a:t>
            </a:r>
            <a:r>
              <a:rPr lang="ru-RU" sz="2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СтГМУ.</a:t>
            </a:r>
            <a:endParaRPr lang="ru-RU" sz="2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974123"/>
            <a:ext cx="10450285" cy="63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sz="32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32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FIVE HILLS DANCE CHAMPIONSHIP</a:t>
            </a:r>
            <a:r>
              <a:rPr lang="ru-RU" sz="32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2" name="Picture 5" descr="C:\Users\777\Desktop\_Noi3ojL20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11" t="4122" b="24779"/>
          <a:stretch/>
        </p:blipFill>
        <p:spPr bwMode="auto">
          <a:xfrm>
            <a:off x="9076564" y="2427581"/>
            <a:ext cx="2747442" cy="234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777\Desktop\A9yjcWppnX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29" r="16254" b="13435"/>
          <a:stretch/>
        </p:blipFill>
        <p:spPr bwMode="auto">
          <a:xfrm>
            <a:off x="7546473" y="4201954"/>
            <a:ext cx="2254994" cy="234000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94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-2" y="690966"/>
            <a:ext cx="1045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Межрегиональный фестиваль </a:t>
            </a:r>
          </a:p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лучших социальных практик СКФО</a:t>
            </a:r>
            <a:endParaRPr lang="ru-RU" sz="36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4" name="Picture 4" descr="C:\Users\777\Desktop\aa1b92fb6d2c4a7489474f9703f528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6" y="2458868"/>
            <a:ext cx="3748759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5" name="Picture 3" descr="C:\Users\777\Desktop\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7758" r="14364" b="14462"/>
          <a:stretch/>
        </p:blipFill>
        <p:spPr bwMode="auto">
          <a:xfrm>
            <a:off x="3623900" y="3851636"/>
            <a:ext cx="1601241" cy="2700000"/>
          </a:xfrm>
          <a:prstGeom prst="round2DiagRect">
            <a:avLst>
              <a:gd name="adj1" fmla="val 11844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2803" y="2458868"/>
            <a:ext cx="3018249" cy="226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>
            <a:solidFill>
              <a:schemeClr val="tx1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1" name="Picture 3" descr="C:\Documents and Settings\New user\Рабочий стол\4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8" t="1497" r="2610" b="-1"/>
          <a:stretch/>
        </p:blipFill>
        <p:spPr bwMode="auto">
          <a:xfrm>
            <a:off x="7202263" y="3851636"/>
            <a:ext cx="1857148" cy="2700000"/>
          </a:xfrm>
          <a:prstGeom prst="round2DiagRect">
            <a:avLst>
              <a:gd name="adj1" fmla="val 0"/>
              <a:gd name="adj2" fmla="val 14362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4151085" y="2338886"/>
            <a:ext cx="4546688" cy="13856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«Учись, работай, учи других»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Ессентукского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филиала СтГМУ – </a:t>
            </a: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 фестиваля</a:t>
            </a:r>
          </a:p>
          <a:p>
            <a:pPr algn="ctr"/>
            <a:endParaRPr lang="ru-RU" sz="900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(Нальчик</a:t>
            </a:r>
            <a:r>
              <a:rPr lang="ru-RU" sz="16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2018)</a:t>
            </a:r>
            <a:endParaRPr lang="ru-RU" sz="1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8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New user\Рабочий стол\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241" y="2413735"/>
            <a:ext cx="3417865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75" name="Picture 3" descr="C:\Documents and Settings\New user\Рабочий стол\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63" r="3008"/>
          <a:stretch/>
        </p:blipFill>
        <p:spPr bwMode="auto">
          <a:xfrm>
            <a:off x="2551504" y="4424879"/>
            <a:ext cx="2308432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706356"/>
            <a:ext cx="104502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Межрегиональный добровольческий образовательный форум «Вектор Добра»</a:t>
            </a:r>
            <a:endParaRPr lang="ru-RU" sz="35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pic>
        <p:nvPicPr>
          <p:cNvPr id="13" name="Picture 2" descr="C:\Users\777\Desktop\NkcXYdb2wT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380" y="2413735"/>
            <a:ext cx="2880000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5" name="Picture 3" descr="C:\Users\777\Desktop\mlRTI0ZwyI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7615" y="4424879"/>
            <a:ext cx="227208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3078" name="Picture 6" descr="C:\Documents and Settings\New user\Рабочий стол\99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97" y="2413735"/>
            <a:ext cx="3362388" cy="216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11" name="Прямоугольник 10"/>
          <p:cNvSpPr/>
          <p:nvPr/>
        </p:nvSpPr>
        <p:spPr>
          <a:xfrm>
            <a:off x="4796413" y="5382239"/>
            <a:ext cx="2599174" cy="564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24-27 ноября 2018 года</a:t>
            </a:r>
          </a:p>
          <a:p>
            <a:pPr algn="ctr">
              <a:lnSpc>
                <a:spcPct val="114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 Махачкала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880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746368"/>
            <a:ext cx="10450285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5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Духовно-нравственное воспитание </a:t>
            </a:r>
            <a:r>
              <a:rPr lang="ru-RU" sz="35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молодежи: проблемы и пути их решения</a:t>
            </a:r>
            <a:endParaRPr lang="ru-RU" sz="35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7601166"/>
              </p:ext>
            </p:extLst>
          </p:nvPr>
        </p:nvGraphicFramePr>
        <p:xfrm>
          <a:off x="716478" y="2285369"/>
          <a:ext cx="10800000" cy="4281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2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1" y="937190"/>
            <a:ext cx="10450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Общественное признание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094097" y="5854344"/>
            <a:ext cx="53999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Торжественная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награждения </a:t>
            </a: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Правительстве Ставропольского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края </a:t>
            </a:r>
          </a:p>
          <a:p>
            <a:pPr algn="ctr"/>
            <a:r>
              <a:rPr lang="ru-RU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(14 декабря 2018 года)</a:t>
            </a:r>
            <a:endParaRPr lang="ru-RU" sz="1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Documents and Settings\New user\Рабочий стол\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20"/>
          <a:stretch/>
        </p:blipFill>
        <p:spPr bwMode="auto">
          <a:xfrm>
            <a:off x="1094096" y="2325231"/>
            <a:ext cx="5400000" cy="345888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7" name="Picture 3" descr="C:\Documents and Settings\New user\Рабочий стол\гр2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4" t="2774"/>
          <a:stretch/>
        </p:blipFill>
        <p:spPr bwMode="auto">
          <a:xfrm>
            <a:off x="8123275" y="2325231"/>
            <a:ext cx="2956740" cy="4248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98564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-7919" y="937190"/>
            <a:ext cx="10450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Волонтерство</a:t>
            </a:r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– это стиль жизни!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6257" y="2487395"/>
            <a:ext cx="7859486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«Спешите делать добрые дела,</a:t>
            </a:r>
          </a:p>
          <a:p>
            <a:pPr>
              <a:lnSpc>
                <a:spcPct val="125000"/>
              </a:lnSpc>
            </a:pP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Не предавайте жизнь свою забвенью,</a:t>
            </a:r>
          </a:p>
          <a:p>
            <a:pPr>
              <a:lnSpc>
                <a:spcPct val="125000"/>
              </a:lnSpc>
            </a:pP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Дарите людям чуточку </a:t>
            </a: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тепла,</a:t>
            </a:r>
            <a:endParaRPr lang="ru-RU" sz="4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>
              <a:lnSpc>
                <a:spcPct val="125000"/>
              </a:lnSpc>
            </a:pPr>
            <a:r>
              <a:rPr lang="ru-RU" sz="4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Творите доброту без сожаленья</a:t>
            </a:r>
            <a:r>
              <a:rPr lang="ru-RU" sz="4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».</a:t>
            </a:r>
          </a:p>
          <a:p>
            <a:pPr algn="r">
              <a:lnSpc>
                <a:spcPct val="125000"/>
              </a:lnSpc>
            </a:pPr>
            <a:endParaRPr lang="ru-RU" sz="1200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  <a:p>
            <a:pPr algn="r">
              <a:lnSpc>
                <a:spcPct val="125000"/>
              </a:lnSpc>
            </a:pPr>
            <a:r>
              <a:rPr lang="ru-RU" sz="24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Наталья </a:t>
            </a:r>
            <a:r>
              <a:rPr lang="ru-RU" sz="2400" i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  <a:cs typeface="Times New Roman" panose="02020603050405020304" pitchFamily="18" charset="0"/>
              </a:rPr>
              <a:t>Гегер</a:t>
            </a:r>
            <a:endParaRPr lang="ru-RU" sz="24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https://www.stihi.ru/pics/2012/06/07/49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55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123592" y="2594319"/>
            <a:ext cx="3060000" cy="16560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2594319"/>
            <a:ext cx="8958943" cy="165600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endParaRPr lang="ru-RU" sz="300" b="1" dirty="0" smtClean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2700000" scaled="1"/>
                <a:tileRect/>
              </a:gradFill>
              <a:effectLst/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ru-RU" sz="54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effectLst/>
                <a:latin typeface="Times New Roman" pitchFamily="18" charset="0"/>
                <a:cs typeface="Times New Roman" pitchFamily="18" charset="0"/>
              </a:rPr>
              <a:t>Благодарю за внимание!</a:t>
            </a:r>
            <a:endParaRPr lang="ru-RU" sz="54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effectLst/>
            </a:endParaRPr>
          </a:p>
        </p:txBody>
      </p:sp>
      <p:pic>
        <p:nvPicPr>
          <p:cNvPr id="6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681" y="2918319"/>
            <a:ext cx="2271822" cy="1008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62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981817"/>
            <a:ext cx="10450285" cy="6186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38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Добровольческое (волонтерское) движение</a:t>
            </a:r>
            <a:endParaRPr lang="ru-RU" sz="38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3293" y="2244544"/>
            <a:ext cx="1122541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объединение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усилий учащейся молодежи в решении проблем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гуманизации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среды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оказании всесторонней помощи, социальной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поддержки и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граждан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различных категорий.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03663" y="4449931"/>
            <a:ext cx="1098467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принципы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ru-RU" sz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соблюдение давних традиций, основанных на благотворительной деятельности; 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бескорыстное служение гуманным идеалам человечества;</a:t>
            </a: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 молодежной среде посредством СМИ.</a:t>
            </a:r>
          </a:p>
        </p:txBody>
      </p:sp>
    </p:spTree>
    <p:extLst>
      <p:ext uri="{BB962C8B-B14F-4D97-AF65-F5344CB8AC3E}">
        <p14:creationId xmlns:p14="http://schemas.microsoft.com/office/powerpoint/2010/main" val="50030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90967"/>
            <a:ext cx="1045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Движение «Волонтеры-медики»                                                  в </a:t>
            </a:r>
            <a:r>
              <a:rPr lang="ru-RU" sz="3600" b="1" dirty="0" err="1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Ессентукском</a:t>
            </a:r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филиале СтГМУ</a:t>
            </a:r>
            <a:endParaRPr lang="ru-RU" sz="36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1115" y="2431434"/>
            <a:ext cx="6265944" cy="40116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  <a:r>
              <a:rPr lang="ru-RU" sz="2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25000"/>
              </a:lnSpc>
            </a:pPr>
            <a:endParaRPr lang="ru-RU" sz="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медицинскому персоналу;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санитарно-профилактическое просвещение;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профориентация школьников в медицину;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медицинское сопровождение спортивных           и массовых мероприятий;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кадрового донорства;</a:t>
            </a:r>
          </a:p>
          <a:p>
            <a:pPr marL="342900" indent="-342900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пропаганда здорового образа жизни.</a:t>
            </a:r>
          </a:p>
        </p:txBody>
      </p:sp>
      <p:pic>
        <p:nvPicPr>
          <p:cNvPr id="15" name="Picture 2" descr="C:\Users\777\Desktop\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62" t="4307" b="16157"/>
          <a:stretch/>
        </p:blipFill>
        <p:spPr bwMode="auto">
          <a:xfrm>
            <a:off x="7192584" y="2538312"/>
            <a:ext cx="2665604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3" name="Picture 9" descr="C:\Users\777\Desktop\d595d46b637792d67b284d2575aeff9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5" r="5431"/>
          <a:stretch/>
        </p:blipFill>
        <p:spPr bwMode="auto">
          <a:xfrm>
            <a:off x="9122461" y="4067110"/>
            <a:ext cx="2615409" cy="23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2507417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1953"/>
            <a:ext cx="10439399" cy="1352931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08102" y="639166"/>
            <a:ext cx="104502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«Учись. Работай. Учи других»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57664" y="2427581"/>
            <a:ext cx="7259417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5000"/>
              </a:lnSpc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Статус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пилотный проект в СКФО.</a:t>
            </a:r>
          </a:p>
          <a:p>
            <a:pPr>
              <a:lnSpc>
                <a:spcPct val="175000"/>
              </a:lnSpc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Экспериментальная площадка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Ессентукский филиал СтГМУ.</a:t>
            </a:r>
          </a:p>
          <a:p>
            <a:pPr>
              <a:lnSpc>
                <a:spcPct val="175000"/>
              </a:lnSpc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 проекта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Долгая Виктория Александровна. </a:t>
            </a:r>
          </a:p>
          <a:p>
            <a:pPr>
              <a:lnSpc>
                <a:spcPct val="175000"/>
              </a:lnSpc>
            </a:pPr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sz="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наставничества; </a:t>
            </a:r>
          </a:p>
          <a:p>
            <a:pPr marL="342900" indent="-342900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высококвалифицированных </a:t>
            </a:r>
          </a:p>
          <a:p>
            <a:pPr>
              <a:lnSpc>
                <a:spcPct val="114000"/>
              </a:lnSpc>
            </a:pP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пециалистов- медиков  через опыт добровольчества </a:t>
            </a:r>
          </a:p>
          <a:p>
            <a:pPr>
              <a:lnSpc>
                <a:spcPct val="114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наставничества;</a:t>
            </a:r>
          </a:p>
          <a:p>
            <a:pPr>
              <a:lnSpc>
                <a:spcPct val="114000"/>
              </a:lnSpc>
            </a:pPr>
            <a:r>
              <a:rPr lang="ru-R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endParaRPr lang="ru-RU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C:\Users\777\Desktop\8_2-ful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044"/>
          <a:stretch/>
        </p:blipFill>
        <p:spPr bwMode="auto">
          <a:xfrm>
            <a:off x="7803398" y="2341527"/>
            <a:ext cx="2619614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6" name="Picture 3" descr="C:\Users\777\Desktop\7-ful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245" y="4013751"/>
            <a:ext cx="2592001" cy="172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innerShdw blurRad="38100" dist="12700" dir="13500000">
              <a:prstClr val="black">
                <a:alpha val="40000"/>
              </a:prstClr>
            </a:innerShdw>
          </a:effectLst>
          <a:extLst/>
        </p:spPr>
      </p:pic>
      <p:pic>
        <p:nvPicPr>
          <p:cNvPr id="17" name="Picture 4" descr="glavnaya_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459" b="8576"/>
          <a:stretch/>
        </p:blipFill>
        <p:spPr bwMode="auto">
          <a:xfrm>
            <a:off x="6214420" y="4735247"/>
            <a:ext cx="3177955" cy="1836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077727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3011" y="607162"/>
            <a:ext cx="1045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«Учись</a:t>
            </a:r>
            <a:r>
              <a:rPr lang="ru-RU" sz="36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. Работай. </a:t>
            </a:r>
            <a:endParaRPr lang="ru-RU" sz="3600" b="1" dirty="0" smtClean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Учи других»: встречи с наставниками</a:t>
            </a:r>
            <a:endParaRPr lang="ru-RU" sz="36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2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777\Desktop\eiP1PQd2yf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739" y="3329884"/>
            <a:ext cx="2430000" cy="324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2" name="Picture 3" descr="C:\Users\777\Desktop\BQh4Yu8U1rQ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42" t="23112" r="15965"/>
          <a:stretch/>
        </p:blipFill>
        <p:spPr bwMode="auto">
          <a:xfrm>
            <a:off x="533425" y="2440637"/>
            <a:ext cx="3217113" cy="262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3" name="Picture 4" descr="C:\Users\777\Desktop\CoaY-qzXRfE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6" t="7365" r="2353" b="9817"/>
          <a:stretch/>
        </p:blipFill>
        <p:spPr bwMode="auto">
          <a:xfrm>
            <a:off x="7694626" y="2440637"/>
            <a:ext cx="4027839" cy="2628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7580246" y="5200307"/>
            <a:ext cx="4256597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Шевченко, </a:t>
            </a:r>
            <a:endParaRPr lang="ru-RU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благотворительного </a:t>
            </a:r>
            <a:r>
              <a:rPr lang="ru-R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фонда 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"Ангел" </a:t>
            </a:r>
          </a:p>
          <a:p>
            <a:pPr algn="ctr"/>
            <a:endParaRPr lang="ru-RU" sz="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</a:t>
            </a:r>
            <a:r>
              <a:rPr lang="ru-RU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Хенкина,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учредитель благотворительного фонда </a:t>
            </a:r>
            <a:r>
              <a:rPr lang="ru-R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Ангел",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</a:t>
            </a:r>
            <a:r>
              <a:rPr lang="ru-R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ВОД "Волонтеры-медики"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793613" y="2423359"/>
            <a:ext cx="3932252" cy="77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</a:t>
            </a:r>
            <a:r>
              <a:rPr lang="ru-RU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Батин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поискового отряда "</a:t>
            </a:r>
            <a:r>
              <a:rPr lang="ru-RU" sz="1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Лиза </a:t>
            </a:r>
            <a:r>
              <a:rPr lang="ru-RU" sz="13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Алерт</a:t>
            </a:r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</a:p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КМВ</a:t>
            </a:r>
            <a:endParaRPr lang="ru-RU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5855" y="5195638"/>
            <a:ext cx="3932252" cy="773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 Чеканов,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координатор ВОД "Общее дело"</a:t>
            </a:r>
          </a:p>
          <a:p>
            <a:pPr algn="ctr"/>
            <a:r>
              <a:rPr lang="ru-RU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Ставропольскому краю</a:t>
            </a:r>
          </a:p>
        </p:txBody>
      </p:sp>
    </p:spTree>
    <p:extLst>
      <p:ext uri="{BB962C8B-B14F-4D97-AF65-F5344CB8AC3E}">
        <p14:creationId xmlns:p14="http://schemas.microsoft.com/office/powerpoint/2010/main" val="246908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153011" y="607162"/>
            <a:ext cx="104502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Занятия в «Школе наставничества».</a:t>
            </a:r>
          </a:p>
          <a:p>
            <a:pPr algn="ctr"/>
            <a:r>
              <a:rPr lang="ru-RU" sz="40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 «Учись</a:t>
            </a:r>
            <a:r>
              <a:rPr lang="ru-RU" sz="40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. Работай. Учи других»</a:t>
            </a:r>
            <a:endParaRPr lang="ru-RU" sz="40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777\Desktop\2-full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5926" y="2288642"/>
            <a:ext cx="3354316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7" name="Picture 4" descr="C:\Users\777\Desktop\1-full (4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4" t="23855" r="16186" b="4846"/>
          <a:stretch/>
        </p:blipFill>
        <p:spPr bwMode="auto">
          <a:xfrm>
            <a:off x="8767212" y="4594582"/>
            <a:ext cx="2953030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8" name="Picture 3" descr="C:\Users\777\Desktop\4-full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4" t="7080" b="22985"/>
          <a:stretch/>
        </p:blipFill>
        <p:spPr bwMode="auto">
          <a:xfrm>
            <a:off x="459290" y="2288642"/>
            <a:ext cx="3637694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026" name="Picture 2" descr="C:\Documents and Settings\New user\Рабочий стол\11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266" y="2288642"/>
            <a:ext cx="1882125" cy="252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19" name="Picture 2" descr="C:\Users\777\Desktop\1-full (5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327" y="4594582"/>
            <a:ext cx="2248983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" name="Picture 2" descr="C:\Users\777\Desktop\KlBuH6uEPe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0" y="4594582"/>
            <a:ext cx="3637694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16581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21487" y="516056"/>
            <a:ext cx="97968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Самостоятельная работа выпускников </a:t>
            </a:r>
          </a:p>
          <a:p>
            <a:pPr algn="ctr"/>
            <a:r>
              <a:rPr lang="ru-RU" sz="32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«Школы </a:t>
            </a:r>
            <a:r>
              <a:rPr lang="ru-RU" sz="32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волонтера-медика. Учись. Работай. </a:t>
            </a:r>
            <a:endParaRPr lang="ru-RU" sz="3200" b="1" dirty="0" smtClean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Учи </a:t>
            </a:r>
            <a:r>
              <a:rPr lang="ru-RU" sz="32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других»</a:t>
            </a:r>
            <a:endParaRPr lang="ru-RU" sz="32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777\Desktop\zXi0fOW2w7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t="29207" r="7522" b="3602"/>
          <a:stretch/>
        </p:blipFill>
        <p:spPr bwMode="auto">
          <a:xfrm>
            <a:off x="419359" y="2320156"/>
            <a:ext cx="3353413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3" name="Прямоугольник 2"/>
          <p:cNvSpPr/>
          <p:nvPr/>
        </p:nvSpPr>
        <p:spPr>
          <a:xfrm>
            <a:off x="8523991" y="6050096"/>
            <a:ext cx="3360052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акция </a:t>
            </a:r>
          </a:p>
          <a:p>
            <a:pPr algn="r">
              <a:lnSpc>
                <a:spcPct val="90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Вдохновение материнства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algn="r">
              <a:lnSpc>
                <a:spcPct val="90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кризисном центре «Дом для мамы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051" name="Picture 3" descr="C:\Documents and Settings\New user\Рабочий стол\2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29" y="4163251"/>
            <a:ext cx="2376233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2" name="Picture 4" descr="C:\Documents and Settings\New user\Рабочий стол\3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345" y="2320156"/>
            <a:ext cx="2649018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1" name="Picture 2" descr="C:\Users\777\Desktop\1-full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27" t="16558" r="11105"/>
          <a:stretch/>
        </p:blipFill>
        <p:spPr bwMode="auto">
          <a:xfrm>
            <a:off x="5579323" y="4163251"/>
            <a:ext cx="242721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3" name="Picture 5" descr="C:\Documents and Settings\New user\Рабочий стол\4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041" y="2320156"/>
            <a:ext cx="2988681" cy="198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pic>
        <p:nvPicPr>
          <p:cNvPr id="2050" name="Picture 2" descr="C:\Documents and Settings\New user\Рабочий стол\5555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4221" y="4163251"/>
            <a:ext cx="2379872" cy="180000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extLst/>
        </p:spPr>
      </p:pic>
      <p:sp>
        <p:nvSpPr>
          <p:cNvPr id="5" name="Прямоугольник 4"/>
          <p:cNvSpPr/>
          <p:nvPr/>
        </p:nvSpPr>
        <p:spPr>
          <a:xfrm>
            <a:off x="1186700" y="6050096"/>
            <a:ext cx="3053707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проекте </a:t>
            </a:r>
            <a:r>
              <a:rPr lang="ru-RU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#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СТОПВИЧСПИД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26875" y="6050096"/>
            <a:ext cx="3270635" cy="5834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всероссийском проекте #</a:t>
            </a:r>
            <a:r>
              <a:rPr lang="ru-RU" sz="1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ДоброВСело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45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92000"/>
                <a:satMod val="200000"/>
                <a:lumMod val="138000"/>
              </a:schemeClr>
            </a:gs>
            <a:gs pos="43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16886"/>
            <a:ext cx="10439399" cy="1368000"/>
          </a:xfrm>
          <a:solidFill>
            <a:schemeClr val="tx1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-1" y="690968"/>
            <a:ext cx="104502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Первые результаты работы</a:t>
            </a:r>
          </a:p>
          <a:p>
            <a:pPr algn="ctr"/>
            <a:r>
              <a:rPr lang="ru-RU" sz="3600" b="1" dirty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«Школы </a:t>
            </a:r>
            <a:r>
              <a:rPr lang="ru-RU" sz="3600" b="1" dirty="0" smtClean="0">
                <a:gradFill flip="none" rotWithShape="1">
                  <a:gsLst>
                    <a:gs pos="0">
                      <a:srgbClr val="008CD2">
                        <a:shade val="30000"/>
                        <a:satMod val="115000"/>
                      </a:srgbClr>
                    </a:gs>
                    <a:gs pos="50000">
                      <a:srgbClr val="008CD2">
                        <a:shade val="67500"/>
                        <a:satMod val="115000"/>
                      </a:srgbClr>
                    </a:gs>
                    <a:gs pos="100000">
                      <a:srgbClr val="008CD2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  <a:latin typeface="Times New Roman" pitchFamily="18" charset="0"/>
                <a:cs typeface="Times New Roman" pitchFamily="18" charset="0"/>
              </a:rPr>
              <a:t>наставничества»</a:t>
            </a:r>
            <a:endParaRPr lang="ru-RU" sz="3600" b="1" dirty="0">
              <a:gradFill flip="none" rotWithShape="1">
                <a:gsLst>
                  <a:gs pos="0">
                    <a:srgbClr val="008CD2">
                      <a:shade val="30000"/>
                      <a:satMod val="115000"/>
                    </a:srgbClr>
                  </a:gs>
                  <a:gs pos="50000">
                    <a:srgbClr val="008CD2">
                      <a:shade val="67500"/>
                      <a:satMod val="115000"/>
                    </a:srgbClr>
                  </a:gs>
                  <a:gs pos="100000">
                    <a:srgbClr val="008CD2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53724" y="2401836"/>
            <a:ext cx="3240000" cy="180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Определился актив местного отделения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ВОД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«Волонтеры-медики» в г. Ессентуки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53724" y="4720114"/>
            <a:ext cx="3240000" cy="180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 Штаб движения «Волонтеры-медики»                        в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Предгорном районе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488368" y="2401836"/>
            <a:ext cx="3240000" cy="180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 наших волонтеров участвовали                     во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всероссийском конкурсе «Доброволец России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- 2018»</a:t>
            </a:r>
            <a:endParaRPr lang="ru-RU" b="1" dirty="0">
              <a:gradFill flip="none" rotWithShape="1">
                <a:gsLst>
                  <a:gs pos="0">
                    <a:srgbClr val="004D9A">
                      <a:shade val="30000"/>
                      <a:satMod val="115000"/>
                    </a:srgbClr>
                  </a:gs>
                  <a:gs pos="50000">
                    <a:srgbClr val="004D9A">
                      <a:shade val="67500"/>
                      <a:satMod val="115000"/>
                    </a:srgbClr>
                  </a:gs>
                  <a:gs pos="100000">
                    <a:srgbClr val="004D9A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95449" y="2670244"/>
            <a:ext cx="3401102" cy="126318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19050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66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«ШКОЛА»</a:t>
            </a:r>
            <a:endParaRPr lang="ru-RU" sz="4000" b="1" dirty="0">
              <a:ln w="11430"/>
              <a:solidFill>
                <a:srgbClr val="FF66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92410" y="607162"/>
            <a:ext cx="1599590" cy="13679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2" descr="C:\Documents and Settings\New user\Рабочий стол\эмб2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3113" y="1003133"/>
            <a:ext cx="1298184" cy="576000"/>
          </a:xfrm>
          <a:prstGeom prst="ellipse">
            <a:avLst/>
          </a:prstGeom>
          <a:ln w="63500" cap="rnd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8488368" y="4720114"/>
            <a:ext cx="3240000" cy="180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Долгая В.А.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назначена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руководителем местного отделения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ВОД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«Волонтеры-медики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в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Ессентуки</a:t>
            </a:r>
            <a:endParaRPr lang="ru-RU" b="1" dirty="0">
              <a:gradFill flip="none" rotWithShape="1">
                <a:gsLst>
                  <a:gs pos="0">
                    <a:srgbClr val="004D9A">
                      <a:shade val="30000"/>
                      <a:satMod val="115000"/>
                    </a:srgbClr>
                  </a:gs>
                  <a:gs pos="50000">
                    <a:srgbClr val="004D9A">
                      <a:shade val="67500"/>
                      <a:satMod val="115000"/>
                    </a:srgbClr>
                  </a:gs>
                  <a:gs pos="100000">
                    <a:srgbClr val="004D9A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4368000" y="4720114"/>
            <a:ext cx="3456000" cy="1800000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ru-RU" b="1" spc="-40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широкому освещению в СМИ появились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возможности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для </a:t>
            </a:r>
            <a:r>
              <a:rPr lang="ru-RU" b="1" dirty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 </a:t>
            </a:r>
            <a:r>
              <a:rPr lang="ru-RU" b="1" dirty="0" smtClean="0">
                <a:gradFill flip="none" rotWithShape="1">
                  <a:gsLst>
                    <a:gs pos="0">
                      <a:srgbClr val="004D9A">
                        <a:shade val="30000"/>
                        <a:satMod val="115000"/>
                      </a:srgbClr>
                    </a:gs>
                    <a:gs pos="50000">
                      <a:srgbClr val="004D9A">
                        <a:shade val="67500"/>
                        <a:satMod val="115000"/>
                      </a:srgbClr>
                    </a:gs>
                    <a:gs pos="100000">
                      <a:srgbClr val="004D9A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мероприятий</a:t>
            </a:r>
            <a:endParaRPr lang="ru-RU" b="1" dirty="0">
              <a:gradFill flip="none" rotWithShape="1">
                <a:gsLst>
                  <a:gs pos="0">
                    <a:srgbClr val="004D9A">
                      <a:shade val="30000"/>
                      <a:satMod val="115000"/>
                    </a:srgbClr>
                  </a:gs>
                  <a:gs pos="50000">
                    <a:srgbClr val="004D9A">
                      <a:shade val="67500"/>
                      <a:satMod val="115000"/>
                    </a:srgbClr>
                  </a:gs>
                  <a:gs pos="100000">
                    <a:srgbClr val="004D9A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Стрелка вниз 34"/>
          <p:cNvSpPr/>
          <p:nvPr/>
        </p:nvSpPr>
        <p:spPr>
          <a:xfrm rot="16200000">
            <a:off x="7928633" y="3067834"/>
            <a:ext cx="468000" cy="468000"/>
          </a:xfrm>
          <a:prstGeom prst="downArrow">
            <a:avLst/>
          </a:prstGeom>
          <a:solidFill>
            <a:srgbClr val="FF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низ 35"/>
          <p:cNvSpPr/>
          <p:nvPr/>
        </p:nvSpPr>
        <p:spPr>
          <a:xfrm rot="5400000">
            <a:off x="3760721" y="3067836"/>
            <a:ext cx="468000" cy="468000"/>
          </a:xfrm>
          <a:prstGeom prst="downArrow">
            <a:avLst/>
          </a:prstGeom>
          <a:solidFill>
            <a:srgbClr val="FF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 rot="18878970">
            <a:off x="7851337" y="4134437"/>
            <a:ext cx="468000" cy="576000"/>
          </a:xfrm>
          <a:prstGeom prst="downArrow">
            <a:avLst/>
          </a:prstGeom>
          <a:solidFill>
            <a:srgbClr val="FF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5865958" y="4091316"/>
            <a:ext cx="468000" cy="504000"/>
          </a:xfrm>
          <a:prstGeom prst="downArrow">
            <a:avLst/>
          </a:prstGeom>
          <a:solidFill>
            <a:srgbClr val="FF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 rot="2607247">
            <a:off x="3894666" y="4166324"/>
            <a:ext cx="468000" cy="576000"/>
          </a:xfrm>
          <a:prstGeom prst="downArrow">
            <a:avLst/>
          </a:prstGeom>
          <a:solidFill>
            <a:srgbClr val="FF99C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76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ерлин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ерлин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ерли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TM04033917[[fn=Берлин]]</Template>
  <TotalTime>2755</TotalTime>
  <Words>693</Words>
  <Application>Microsoft Office PowerPoint</Application>
  <PresentationFormat>Широкоэкранный</PresentationFormat>
  <Paragraphs>148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Monotype Corsiva</vt:lpstr>
      <vt:lpstr>Times New Roman</vt:lpstr>
      <vt:lpstr>Trebuchet MS</vt:lpstr>
      <vt:lpstr>Wingdings</vt:lpstr>
      <vt:lpstr>Берлин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ПК</dc:creator>
  <cp:lastModifiedBy>Благотворительный фонд Ангел</cp:lastModifiedBy>
  <cp:revision>227</cp:revision>
  <dcterms:created xsi:type="dcterms:W3CDTF">2017-11-30T14:26:04Z</dcterms:created>
  <dcterms:modified xsi:type="dcterms:W3CDTF">2019-06-15T20:33:07Z</dcterms:modified>
</cp:coreProperties>
</file>