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90" r:id="rId6"/>
    <p:sldId id="264" r:id="rId7"/>
    <p:sldId id="260" r:id="rId8"/>
    <p:sldId id="267" r:id="rId9"/>
    <p:sldId id="291" r:id="rId10"/>
    <p:sldId id="269" r:id="rId11"/>
    <p:sldId id="281" r:id="rId12"/>
    <p:sldId id="271" r:id="rId13"/>
    <p:sldId id="282" r:id="rId14"/>
    <p:sldId id="279" r:id="rId15"/>
    <p:sldId id="272" r:id="rId16"/>
    <p:sldId id="275" r:id="rId17"/>
    <p:sldId id="261" r:id="rId18"/>
    <p:sldId id="289" r:id="rId19"/>
    <p:sldId id="287" r:id="rId20"/>
    <p:sldId id="288" r:id="rId21"/>
    <p:sldId id="285" r:id="rId22"/>
    <p:sldId id="286" r:id="rId23"/>
    <p:sldId id="292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2432"/>
    <a:srgbClr val="F222D4"/>
    <a:srgbClr val="F999EB"/>
    <a:srgbClr val="FF01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588F88B-8A6F-4463-A98A-EEABA4D9CA52}" type="datetimeFigureOut">
              <a:rPr lang="ru-RU" smtClean="0"/>
              <a:pPr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17C8B9-BDE7-4212-87D9-360CBF6B9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4.wdp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53.jpeg"/><Relationship Id="rId4" Type="http://schemas.openxmlformats.org/officeDocument/2006/relationships/image" Target="../media/image50.jpeg"/><Relationship Id="rId9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jpeg"/><Relationship Id="rId3" Type="http://schemas.microsoft.com/office/2007/relationships/hdphoto" Target="../media/hdphoto25.wdp"/><Relationship Id="rId7" Type="http://schemas.microsoft.com/office/2007/relationships/hdphoto" Target="../media/hdphoto27.wdp"/><Relationship Id="rId12" Type="http://schemas.microsoft.com/office/2007/relationships/hdphoto" Target="../media/hdphoto2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2.jpeg"/><Relationship Id="rId5" Type="http://schemas.microsoft.com/office/2007/relationships/hdphoto" Target="../media/hdphoto26.wdp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microsoft.com/office/2007/relationships/hdphoto" Target="../media/hdphoto28.wdp"/><Relationship Id="rId14" Type="http://schemas.microsoft.com/office/2007/relationships/hdphoto" Target="../media/hdphoto30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20480" cy="1143000"/>
          </a:xfrm>
        </p:spPr>
        <p:txBody>
          <a:bodyPr>
            <a:noAutofit/>
          </a:bodyPr>
          <a:lstStyle/>
          <a:p>
            <a:r>
              <a:rPr lang="ru-RU" sz="8800" dirty="0" smtClean="0">
                <a:ln w="5715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ЖИВЁМ</a:t>
            </a:r>
            <a:r>
              <a:rPr lang="ru-RU" sz="2400" dirty="0" smtClean="0">
                <a:ln w="5715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222D4"/>
                </a:solidFill>
              </a:rPr>
              <a:t> </a:t>
            </a:r>
            <a:endParaRPr lang="ru-RU" sz="2400" dirty="0">
              <a:ln w="5715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222D4"/>
              </a:solidFill>
            </a:endParaRPr>
          </a:p>
        </p:txBody>
      </p:sp>
      <p:pic>
        <p:nvPicPr>
          <p:cNvPr id="1026" name="Picture 2" descr="C:\Users\Пользователь\Pictures\серпантин  все\АКЦИИ\2015-11-30 09-57-42 Скриншот экран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64"/>
          <a:stretch/>
        </p:blipFill>
        <p:spPr bwMode="auto">
          <a:xfrm>
            <a:off x="1619672" y="1052736"/>
            <a:ext cx="5549029" cy="39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>
            <a:spLocks noGrp="1"/>
          </p:cNvSpPr>
          <p:nvPr>
            <p:ph type="body" idx="1"/>
          </p:nvPr>
        </p:nvSpPr>
        <p:spPr>
          <a:xfrm>
            <a:off x="683568" y="4985405"/>
            <a:ext cx="8280920" cy="414649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57150">
                  <a:solidFill>
                    <a:srgbClr val="FFFF00"/>
                  </a:solidFill>
                </a:ln>
                <a:solidFill>
                  <a:srgbClr val="C00000"/>
                </a:solidFill>
                <a:latin typeface="+mj-lt"/>
              </a:rPr>
              <a:t>«В РИТМЕ  ДОБРА»</a:t>
            </a:r>
            <a:endParaRPr lang="ru-RU" sz="5400" b="1" dirty="0">
              <a:ln w="57150">
                <a:solidFill>
                  <a:srgbClr val="FFFF00"/>
                </a:solidFill>
              </a:ln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46767" flipH="1" flipV="1">
            <a:off x="6106249" y="3892335"/>
            <a:ext cx="1696038" cy="135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530771" flipH="1" flipV="1">
            <a:off x="696659" y="3822226"/>
            <a:ext cx="1703562" cy="128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166" y="2276872"/>
            <a:ext cx="2241128" cy="178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840">
            <a:off x="6235988" y="880569"/>
            <a:ext cx="1436561" cy="114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2276872"/>
            <a:ext cx="2241128" cy="178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370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441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«Мы дарим Вам -свое сердце!»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Пользователь\Pictures\серпантин  все\День матери\wr7rdU1jW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60" y="96853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Pictures\серпантин  все\День матери\O7V9ZGd38h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1691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939" y="1002665"/>
            <a:ext cx="1138450" cy="104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Пользователь\Pictures\серпантин  все\День матери\sxqq2_FbUh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70742"/>
            <a:ext cx="3661960" cy="27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Pictures\серпантин  все\День матери\aq5oygIcbC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7"/>
          <a:stretch/>
        </p:blipFill>
        <p:spPr bwMode="auto">
          <a:xfrm>
            <a:off x="4710255" y="866764"/>
            <a:ext cx="3755936" cy="30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95136">
            <a:off x="6916504" y="2848783"/>
            <a:ext cx="1775461" cy="163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840" y="4832579"/>
            <a:ext cx="518840" cy="41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7320" y="3294090"/>
            <a:ext cx="1570961" cy="12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96080"/>
            <a:ext cx="5328592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Праздник  Осени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F:\серпантин 2017\на сайт\день пожилого  человека\dP5Nhszz2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191000" cy="23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ерпантин 2017\на сайт\день пожилого  человека\mmr3fQb_kW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303" y="2774048"/>
            <a:ext cx="5136571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ерпантин 2017\на сайт\день пожилого  человека\6RVrjHrEzq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85" t="1389" r="27826"/>
          <a:stretch/>
        </p:blipFill>
        <p:spPr bwMode="auto">
          <a:xfrm>
            <a:off x="539552" y="1511664"/>
            <a:ext cx="2952328" cy="51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915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«Новогоднее  чудо»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650" name="Picture 2" descr="F:\защита  проекта 1 В РИТМЕ  ДОБРА\20151218_174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8530" y="3645024"/>
            <a:ext cx="3839533" cy="3074888"/>
          </a:xfrm>
          <a:prstGeom prst="rect">
            <a:avLst/>
          </a:prstGeom>
          <a:noFill/>
        </p:spPr>
      </p:pic>
      <p:pic>
        <p:nvPicPr>
          <p:cNvPr id="27651" name="Picture 3" descr="F:\защита  проекта 1 В РИТМЕ  ДОБРА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5343992" cy="3240360"/>
          </a:xfrm>
          <a:prstGeom prst="rect">
            <a:avLst/>
          </a:prstGeom>
          <a:noFill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 l="49438" t="1257"/>
          <a:stretch>
            <a:fillRect/>
          </a:stretch>
        </p:blipFill>
        <p:spPr bwMode="auto">
          <a:xfrm>
            <a:off x="6516216" y="260648"/>
            <a:ext cx="2411760" cy="333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3672408" cy="260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744"/>
            <a:ext cx="2376264" cy="188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защита  проекта 1 В РИТМЕ  ДОБРА\1452913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260" y="3645024"/>
            <a:ext cx="4086724" cy="2726737"/>
          </a:xfrm>
          <a:prstGeom prst="rect">
            <a:avLst/>
          </a:prstGeom>
          <a:noFill/>
        </p:spPr>
      </p:pic>
      <p:pic>
        <p:nvPicPr>
          <p:cNvPr id="3" name="Picture 2" descr="F:\защита  проекта 1 В РИТМЕ  ДОБРА\1453572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4092"/>
            <a:ext cx="4446764" cy="29596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126207"/>
            <a:ext cx="510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«Святочные вечерки» </a:t>
            </a:r>
            <a:endParaRPr lang="ru-RU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D:\ТЕАТР  МОЙ\СЕРПАНТИН ВСЕ\СЕРПАНТИН\святки  все фото\1452527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337" y="692696"/>
            <a:ext cx="38981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ТЕАТР  МОЙ\СЕРПАНТИН ВСЕ\СЕРПАНТИН\святки  все фото\14534677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001" y="3861048"/>
            <a:ext cx="4213262" cy="280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59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999EB"/>
                </a:solidFill>
              </a:rPr>
              <a:t>СОЦИАЛЬНЫЕ ПАРТНЕРЫ</a:t>
            </a:r>
            <a:endParaRPr lang="ru-RU" dirty="0">
              <a:solidFill>
                <a:srgbClr val="F999EB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0638" y="188640"/>
            <a:ext cx="2520280" cy="193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988840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Комитет  солдатских  </a:t>
            </a:r>
            <a:r>
              <a:rPr lang="ru-RU" sz="3600" dirty="0" smtClean="0">
                <a:solidFill>
                  <a:srgbClr val="FFFF00"/>
                </a:solidFill>
              </a:rPr>
              <a:t>матерей</a:t>
            </a:r>
          </a:p>
          <a:p>
            <a:endParaRPr lang="ru-RU" sz="3600" dirty="0">
              <a:solidFill>
                <a:srgbClr val="FFFF00"/>
              </a:solidFill>
            </a:endParaRPr>
          </a:p>
          <a:p>
            <a:r>
              <a:rPr lang="ru-RU" sz="3600" dirty="0">
                <a:solidFill>
                  <a:srgbClr val="FFFF00"/>
                </a:solidFill>
              </a:rPr>
              <a:t>Общество  </a:t>
            </a:r>
            <a:r>
              <a:rPr lang="ru-RU" sz="3600" dirty="0" smtClean="0">
                <a:solidFill>
                  <a:srgbClr val="FFFF00"/>
                </a:solidFill>
              </a:rPr>
              <a:t>инвалидов</a:t>
            </a:r>
          </a:p>
          <a:p>
            <a:endParaRPr lang="ru-RU" sz="3600" dirty="0">
              <a:solidFill>
                <a:srgbClr val="FFFF00"/>
              </a:solidFill>
            </a:endParaRPr>
          </a:p>
          <a:p>
            <a:r>
              <a:rPr lang="ru-RU" sz="3600" dirty="0">
                <a:solidFill>
                  <a:srgbClr val="FFFF00"/>
                </a:solidFill>
              </a:rPr>
              <a:t>Комплексный Центр СОН «Забота</a:t>
            </a:r>
            <a:r>
              <a:rPr lang="ru-RU" sz="3600" dirty="0" smtClean="0">
                <a:solidFill>
                  <a:srgbClr val="FFFF00"/>
                </a:solidFill>
              </a:rPr>
              <a:t>»</a:t>
            </a:r>
          </a:p>
          <a:p>
            <a:endParaRPr lang="ru-RU" sz="3600" dirty="0">
              <a:solidFill>
                <a:srgbClr val="FFFF00"/>
              </a:solidFill>
            </a:endParaRPr>
          </a:p>
          <a:p>
            <a:r>
              <a:rPr lang="ru-RU" sz="3600" dirty="0">
                <a:solidFill>
                  <a:srgbClr val="FFFF00"/>
                </a:solidFill>
              </a:rPr>
              <a:t>Реабилитационный центр: «Дельфин»</a:t>
            </a:r>
          </a:p>
        </p:txBody>
      </p:sp>
      <p:pic>
        <p:nvPicPr>
          <p:cNvPr id="5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1251" y="1652925"/>
            <a:ext cx="449517" cy="14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0098" y="2640867"/>
            <a:ext cx="449517" cy="15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0098" y="3829266"/>
            <a:ext cx="449517" cy="15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612" y="4981395"/>
            <a:ext cx="449517" cy="15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51898"/>
            <a:ext cx="1584176" cy="209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548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Documents and Settings\Admin\Рабочий стол\Папкова папка  папковн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3113" y="188640"/>
            <a:ext cx="4921112" cy="6336704"/>
          </a:xfrm>
          <a:prstGeom prst="rect">
            <a:avLst/>
          </a:prstGeom>
          <a:noFill/>
        </p:spPr>
      </p:pic>
      <p:pic>
        <p:nvPicPr>
          <p:cNvPr id="28677" name="Picture 5" descr="C:\Documents and Settings\Admin\Рабочий стол\Папкова папка  папковн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83214"/>
            <a:ext cx="3807069" cy="5314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Рабочий стол\Папкова папка  папковн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6632"/>
            <a:ext cx="5112568" cy="656799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2678088" cy="205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ерпантин 2015\открытие сезона\20150927_141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706"/>
            <a:ext cx="2991224" cy="2401634"/>
          </a:xfrm>
          <a:prstGeom prst="rect">
            <a:avLst/>
          </a:prstGeom>
          <a:noFill/>
        </p:spPr>
      </p:pic>
      <p:pic>
        <p:nvPicPr>
          <p:cNvPr id="5" name="Picture 5" descr="F:\защита  проекта 1 В РИТМЕ  ДОБРА\DSC07914.JPG"/>
          <p:cNvPicPr>
            <a:picLocks noChangeAspect="1" noChangeArrowheads="1"/>
          </p:cNvPicPr>
          <p:nvPr/>
        </p:nvPicPr>
        <p:blipFill rotWithShape="1">
          <a:blip r:embed="rId3" cstate="print"/>
          <a:srcRect l="13048" t="25037" r="65207" b="1419"/>
          <a:stretch/>
        </p:blipFill>
        <p:spPr bwMode="auto">
          <a:xfrm>
            <a:off x="160144" y="183735"/>
            <a:ext cx="1601200" cy="2913566"/>
          </a:xfrm>
          <a:prstGeom prst="rect">
            <a:avLst/>
          </a:prstGeom>
          <a:noFill/>
        </p:spPr>
      </p:pic>
      <p:pic>
        <p:nvPicPr>
          <p:cNvPr id="2" name="Picture 2" descr="F:\СЕРПАНТИН 2015\перебрать фото\DSCN1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24" y="4812708"/>
            <a:ext cx="2408673" cy="180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ЕРПАНТИН 2015\перебрать фото\14529133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55347"/>
            <a:ext cx="4069074" cy="27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защита  проекта 1 В РИТМЕ  ДОБРА\A2RyHQIiQD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144" y="2348880"/>
            <a:ext cx="4182380" cy="2463828"/>
          </a:xfrm>
          <a:prstGeom prst="rect">
            <a:avLst/>
          </a:prstGeom>
          <a:noFill/>
        </p:spPr>
      </p:pic>
      <p:pic>
        <p:nvPicPr>
          <p:cNvPr id="1028" name="Picture 4" descr="F:\СЕРПАНТИН 2015\печать 2016\Рисунок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754" y="2148607"/>
            <a:ext cx="4648627" cy="23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защита  проекта 1 В РИТМЕ  ДОБРА\DSC07914.JPG"/>
          <p:cNvPicPr>
            <a:picLocks noChangeAspect="1" noChangeArrowheads="1"/>
          </p:cNvPicPr>
          <p:nvPr/>
        </p:nvPicPr>
        <p:blipFill rotWithShape="1">
          <a:blip r:embed="rId8" cstate="print"/>
          <a:srcRect l="48317" t="21263" r="21715" b="1419"/>
          <a:stretch/>
        </p:blipFill>
        <p:spPr bwMode="auto">
          <a:xfrm>
            <a:off x="7020272" y="4005064"/>
            <a:ext cx="1983110" cy="2614353"/>
          </a:xfrm>
          <a:prstGeom prst="rect">
            <a:avLst/>
          </a:prstGeom>
          <a:noFill/>
        </p:spPr>
      </p:pic>
      <p:pic>
        <p:nvPicPr>
          <p:cNvPr id="1026" name="Picture 2" descr="F:\СЕРПАНТИН 2015\перебрать фото\145357276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24"/>
          <a:stretch/>
        </p:blipFill>
        <p:spPr bwMode="auto">
          <a:xfrm>
            <a:off x="2638208" y="4300997"/>
            <a:ext cx="4320480" cy="23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4706" y="1745088"/>
            <a:ext cx="3069635" cy="20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47" r="6908"/>
          <a:stretch/>
        </p:blipFill>
        <p:spPr bwMode="auto">
          <a:xfrm>
            <a:off x="1907704" y="4240162"/>
            <a:ext cx="2481909" cy="243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4" t="717"/>
          <a:stretch/>
        </p:blipFill>
        <p:spPr bwMode="auto">
          <a:xfrm>
            <a:off x="256517" y="4240162"/>
            <a:ext cx="1392918" cy="243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32" r="25173"/>
          <a:stretch/>
        </p:blipFill>
        <p:spPr bwMode="auto">
          <a:xfrm>
            <a:off x="4622014" y="4291605"/>
            <a:ext cx="2238738" cy="243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213" y="1750475"/>
            <a:ext cx="3069636" cy="20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530" y="3921385"/>
            <a:ext cx="8730993" cy="36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90"/>
              </a:lnSpc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Всероссийская </a:t>
            </a:r>
            <a:r>
              <a:rPr lang="ru-RU" sz="3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акция "Библионочь -2017</a:t>
            </a:r>
            <a:r>
              <a:rPr lang="ru-RU" sz="3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" name="Picture 2" descr="F:\молодежка  и  акции  2016\отчет библионочь\3BSOI1gY5t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98" r="33009"/>
          <a:stretch/>
        </p:blipFill>
        <p:spPr bwMode="auto">
          <a:xfrm>
            <a:off x="7045352" y="4315902"/>
            <a:ext cx="2017744" cy="24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4219" y="132083"/>
            <a:ext cx="8955591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21  Апреля участники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молодежного объединения "Серпантин"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традиционно (уже 3-й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 подряд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принимают участие во Всероссийской акции «Библионочь». </a:t>
            </a: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этом году ребята устроили настоящее ток-шоу "Экология здесь и сейчас!", юные активисты выступили от лица популярных ведущих: Елены Летучей, Игоря Прокопенко, Анны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Чапмен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Александра Васильева и Василисы Володиной. </a:t>
            </a:r>
            <a:endParaRPr lang="ru-RU" sz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ток-шоу были рассмотрены проблемы экологии и здоровья, затронуты темы "экологии души" и "экологии жилища". </a:t>
            </a:r>
            <a:endParaRPr lang="ru-RU" sz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финале состоялась экологическая перезагрузка. </a:t>
            </a:r>
            <a:endParaRPr lang="ru-RU" sz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мероприятии приняло участие около 50 человек.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01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338" y="2912368"/>
            <a:ext cx="5076056" cy="380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ьзователь\Desktop\награды 2017\20170505_113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2" t="4682" r="8917"/>
          <a:stretch/>
        </p:blipFill>
        <p:spPr bwMode="auto">
          <a:xfrm>
            <a:off x="5364088" y="5085184"/>
            <a:ext cx="1738138" cy="15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507288" cy="11620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Марта 2017 года  прошел очередной  районный  Слет детских, молодежных  и волонтёрских объединений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Нефтеюганского района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947411"/>
            <a:ext cx="3672408" cy="367103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  молодежного объединения  «Серпантин»  приняли  участие  и  получили   заслуженную награду. Работа  объединения  за  2016 год  была   достойно отмечена  и   ребята получили  награду. Молодежное  объединение  «Серпантин»   признано  лучшим молодежным объединением Нефтеюганского района по  итогам  2016 года.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72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защита  проекта 1 В РИТМЕ  ДОБРА\s4201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20000" cy="5715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908720"/>
            <a:ext cx="7620000" cy="5189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???</a:t>
            </a:r>
            <a:endParaRPr lang="ru-RU" dirty="0"/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361220" y="908720"/>
            <a:ext cx="6696744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solidFill>
                  <a:srgbClr val="C00000"/>
                </a:solidFill>
                <a:latin typeface="Century Schoolbook" pitchFamily="18" charset="0"/>
                <a:ea typeface="+mj-ea"/>
                <a:cs typeface="+mj-cs"/>
              </a:rPr>
              <a:t>  АКТУАЛЬНОСТЬ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4211960" y="1232756"/>
            <a:ext cx="870520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C00000"/>
                </a:solidFill>
                <a:latin typeface="Century Schoolbook" pitchFamily="18" charset="0"/>
                <a:ea typeface="+mj-ea"/>
                <a:cs typeface="+mj-cs"/>
              </a:rPr>
              <a:t>  </a:t>
            </a:r>
            <a:r>
              <a:rPr lang="ru-RU" sz="28700" b="1" dirty="0" smtClean="0">
                <a:solidFill>
                  <a:srgbClr val="C00000"/>
                </a:solidFill>
                <a:latin typeface="Century Schoolbook" pitchFamily="18" charset="0"/>
                <a:ea typeface="+mj-ea"/>
                <a:cs typeface="+mj-cs"/>
              </a:rPr>
              <a:t>?</a:t>
            </a:r>
            <a:endParaRPr kumimoji="0" lang="ru-RU" sz="28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ользователь\Desktop\георгиевская ленточка 2017\20170505_122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22" y="188640"/>
            <a:ext cx="3629008" cy="272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ользователь\Desktop\георгиевская ленточка 2017\20170505_124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005" y="16835"/>
            <a:ext cx="2319738" cy="17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Пользователь\Desktop\георгиевская ленточка 2017\20170505_1240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0" t="14239" r="8213"/>
          <a:stretch/>
        </p:blipFill>
        <p:spPr bwMode="auto">
          <a:xfrm>
            <a:off x="6844007" y="3429000"/>
            <a:ext cx="2307906" cy="1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георгиевская ленточка 2017\20170505_1223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02" y="126876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молодежка  и  акции  2016\отработано\письмо  победы\Письмо Победы (2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3" y="-18460"/>
            <a:ext cx="334958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Пользователь\Desktop\георгиевская ленточка 2017\20170505_1242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7" r="9317"/>
          <a:stretch/>
        </p:blipFill>
        <p:spPr bwMode="auto">
          <a:xfrm>
            <a:off x="6844006" y="1755106"/>
            <a:ext cx="2307906" cy="19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георгиевская ленточка 2017\20170505_12321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007" y="5229200"/>
            <a:ext cx="2307904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5589240"/>
            <a:ext cx="6627576" cy="1152128"/>
          </a:xfrm>
        </p:spPr>
        <p:txBody>
          <a:bodyPr>
            <a:noAutofit/>
          </a:bodyPr>
          <a:lstStyle/>
          <a:p>
            <a:r>
              <a:rPr lang="ru-RU" sz="2400" dirty="0" smtClean="0"/>
              <a:t>5 апреля 2017года    участники  молодежного объединения «Серпантин» приняли участие  во Всероссийской  акции «Георгиевская  ленточка»</a:t>
            </a:r>
            <a:br>
              <a:rPr lang="ru-RU" sz="2400" dirty="0" smtClean="0"/>
            </a:br>
            <a:r>
              <a:rPr lang="ru-RU" sz="2400" dirty="0" smtClean="0"/>
              <a:t>Акция проходила при поддержке  молодежного отдела при  администрации гп Пойковский и Комитета солдатских матерей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0094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069891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ea typeface="Calibri"/>
                <a:cs typeface="Times New Roman"/>
              </a:rPr>
              <a:t>"Праздник Осени", так называют День пожилого человека участники молодежного объединения "Серпантин". </a:t>
            </a: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F:\серпантин 2017\фото мероприятия\Лиза Осень\uR-1CACG-s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69" r="26571"/>
          <a:stretch/>
        </p:blipFill>
        <p:spPr bwMode="auto">
          <a:xfrm>
            <a:off x="235033" y="1195942"/>
            <a:ext cx="2160240" cy="36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ерпантин 2017\фото мероприятия\Лиза Осень\SoGfB7pEff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643" y="129544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ерпантин 2017\фото мероприятия\Лиза Осень\GuZQhmcy2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65" r="3607"/>
          <a:stretch/>
        </p:blipFill>
        <p:spPr bwMode="auto">
          <a:xfrm>
            <a:off x="5004048" y="4479846"/>
            <a:ext cx="4010085" cy="228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1064" y="1430776"/>
            <a:ext cx="2483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a typeface="Calibri"/>
                <a:cs typeface="Times New Roman"/>
              </a:rPr>
              <a:t>Наша Осень принесла ветеранам и пенсионерам, проживающим в КЦСОН "Забота" стихотворение в подарок и осенние листья, которые своими руками сделали ребята на переменках между занятиями.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268" y="5624981"/>
            <a:ext cx="4624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Calibri"/>
                <a:cs typeface="Times New Roman"/>
              </a:rPr>
              <a:t>Мероприятие  прошло на  базе  КЦСОН «Забота», охват: 25 человек.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4650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548680"/>
            <a:ext cx="8229600" cy="511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/>
              <a:t>16 ноября 2017г</a:t>
            </a:r>
            <a:r>
              <a:rPr lang="ru-RU" sz="3100" dirty="0" smtClean="0"/>
              <a:t>.     Профилактическая  акция:</a:t>
            </a:r>
            <a:br>
              <a:rPr lang="ru-RU" sz="3100" dirty="0" smtClean="0"/>
            </a:br>
            <a:r>
              <a:rPr lang="ru-RU" sz="3100" dirty="0" smtClean="0"/>
              <a:t> «Будьте  здоровы!»</a:t>
            </a:r>
            <a:endParaRPr lang="ru-RU" sz="3100" dirty="0"/>
          </a:p>
        </p:txBody>
      </p:sp>
      <p:pic>
        <p:nvPicPr>
          <p:cNvPr id="1026" name="Picture 2" descr="F:\детсад\le2YUcgXbs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755" y="1484784"/>
            <a:ext cx="4215312" cy="31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етсад\nSvY8cjRA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82"/>
          <a:stretch/>
        </p:blipFill>
        <p:spPr bwMode="auto">
          <a:xfrm>
            <a:off x="179512" y="1484784"/>
            <a:ext cx="4464496" cy="31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12116" y="5589240"/>
            <a:ext cx="8607800" cy="511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Мероприятие  прошло   по  инициативе  специалиста  ЦРБ </a:t>
            </a:r>
            <a:r>
              <a:rPr lang="ru-RU" sz="2800" dirty="0" err="1" smtClean="0"/>
              <a:t>Айсылу</a:t>
            </a:r>
            <a:r>
              <a:rPr lang="ru-RU" sz="2800" dirty="0" smtClean="0"/>
              <a:t>  Исаевой на базе   ЦРР «Теремок»</a:t>
            </a:r>
          </a:p>
          <a:p>
            <a:r>
              <a:rPr lang="ru-RU" sz="2800" dirty="0" smtClean="0"/>
              <a:t>Охват: 45 человек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8787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428736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Количественные показатели:</a:t>
            </a:r>
            <a:endParaRPr lang="ru-RU" dirty="0" smtClean="0"/>
          </a:p>
          <a:p>
            <a:r>
              <a:rPr lang="ru-RU" dirty="0" smtClean="0"/>
              <a:t> за  период  2018  года  мы  организовали  80  посещений  на  дому;</a:t>
            </a:r>
          </a:p>
          <a:p>
            <a:r>
              <a:rPr lang="ru-RU" dirty="0" smtClean="0"/>
              <a:t>организовано   около  50 мероприятий (акции,  встречи)</a:t>
            </a:r>
          </a:p>
          <a:p>
            <a:r>
              <a:rPr lang="ru-RU" dirty="0" smtClean="0"/>
              <a:t> </a:t>
            </a:r>
            <a:r>
              <a:rPr lang="ru-RU" u="sng" dirty="0" smtClean="0"/>
              <a:t>Качественные показатели:</a:t>
            </a:r>
            <a:endParaRPr lang="ru-RU" dirty="0" smtClean="0"/>
          </a:p>
          <a:p>
            <a:r>
              <a:rPr lang="ru-RU" dirty="0" smtClean="0"/>
              <a:t>-создан  банк адресной  </a:t>
            </a:r>
            <a:r>
              <a:rPr lang="ru-RU" dirty="0" err="1" smtClean="0"/>
              <a:t>социокультурной</a:t>
            </a:r>
            <a:r>
              <a:rPr lang="ru-RU" dirty="0" smtClean="0"/>
              <a:t>  деятельности  для   людей (лежачих);</a:t>
            </a:r>
          </a:p>
          <a:p>
            <a:r>
              <a:rPr lang="ru-RU" dirty="0" smtClean="0"/>
              <a:t>-создан </a:t>
            </a:r>
            <a:r>
              <a:rPr lang="ru-RU" dirty="0" err="1" smtClean="0"/>
              <a:t>медиа-ресурс</a:t>
            </a:r>
            <a:r>
              <a:rPr lang="ru-RU" dirty="0" smtClean="0"/>
              <a:t> "Выручай группа" в  сети  контакт, в ней  пока  34  подписчика.. Туда  может  обратиться  любой человек, которому  нужна  помощь. Или  тот  кто  может  оказать помощь</a:t>
            </a:r>
            <a:r>
              <a:rPr lang="ru-RU" dirty="0" smtClean="0"/>
              <a:t>. Если</a:t>
            </a:r>
            <a:r>
              <a:rPr lang="ru-RU" dirty="0" smtClean="0"/>
              <a:t>  мы  можем  то  мы  помогаем  сами, если нет, то  мы  ищем  того  кто может помочь.  Группа  работает 5 месяцев, к нам  обратились за  помощью  около  20  человек. Нужно  раскручиваться  в  этом  направлении и мы   это  понимаем.В группу  пока   обращаются  за помощью те, у  кого  потерялись   животные (мы  сотрудничаем   с группой  помощи  пропавших животных: расклеиваем  листовки,  </a:t>
            </a:r>
            <a:r>
              <a:rPr lang="ru-RU" dirty="0" err="1" smtClean="0"/>
              <a:t>мониторим</a:t>
            </a:r>
            <a:r>
              <a:rPr lang="ru-RU" dirty="0" smtClean="0"/>
              <a:t> территорию  кто из животных  где  находится и появились  ли  новые  </a:t>
            </a:r>
            <a:r>
              <a:rPr lang="ru-RU" dirty="0" err="1" smtClean="0"/>
              <a:t>потеряшки</a:t>
            </a:r>
            <a:r>
              <a:rPr lang="ru-RU" dirty="0" smtClean="0"/>
              <a:t> и   передаем  </a:t>
            </a:r>
            <a:r>
              <a:rPr lang="ru-RU" dirty="0" err="1" smtClean="0"/>
              <a:t>инфу</a:t>
            </a:r>
            <a:r>
              <a:rPr lang="ru-RU" dirty="0" smtClean="0"/>
              <a:t>  кураторам  этой  группы​).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_Qfq3VpOt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643206" cy="3524274"/>
          </a:xfrm>
          <a:prstGeom prst="rect">
            <a:avLst/>
          </a:prstGeom>
          <a:noFill/>
        </p:spPr>
      </p:pic>
      <p:pic>
        <p:nvPicPr>
          <p:cNvPr id="1027" name="Picture 3" descr="C:\Users\Максим\Desktop\sjOE8ydEs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3500462" cy="264314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543428" cy="725470"/>
          </a:xfrm>
        </p:spPr>
        <p:txBody>
          <a:bodyPr/>
          <a:lstStyle/>
          <a:p>
            <a:r>
              <a:rPr lang="ru-RU" dirty="0" smtClean="0"/>
              <a:t>Сентябрь  2018 года</a:t>
            </a:r>
            <a:endParaRPr lang="ru-RU" dirty="0"/>
          </a:p>
        </p:txBody>
      </p:sp>
      <p:pic>
        <p:nvPicPr>
          <p:cNvPr id="1028" name="Picture 4" descr="C:\Users\Максим\Desktop\-Wt9LWZ9x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4071965" cy="2714644"/>
          </a:xfrm>
          <a:prstGeom prst="rect">
            <a:avLst/>
          </a:prstGeom>
          <a:noFill/>
        </p:spPr>
      </p:pic>
      <p:pic>
        <p:nvPicPr>
          <p:cNvPr id="1029" name="Picture 5" descr="C:\Users\Максим\Desktop\JOLP8xxIY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27348"/>
            <a:ext cx="4095736" cy="247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617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Admin\Рабочий стол\Новая папка (2)\4FJdVMis4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64085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80112" y="1916832"/>
            <a:ext cx="3178696" cy="936104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</a:t>
            </a:r>
            <a:r>
              <a:rPr lang="ru-RU" dirty="0" smtClean="0">
                <a:solidFill>
                  <a:srgbClr val="FFC000"/>
                </a:solidFill>
              </a:rPr>
              <a:t>добро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5652120" y="188640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человек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7"/>
          <p:cNvSpPr txBox="1">
            <a:spLocks/>
          </p:cNvSpPr>
          <p:nvPr/>
        </p:nvSpPr>
        <p:spPr>
          <a:xfrm>
            <a:off x="5652120" y="3717032"/>
            <a:ext cx="3178696" cy="92697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милосердие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>
          <a:xfrm>
            <a:off x="5652120" y="5445224"/>
            <a:ext cx="3178696" cy="114300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бескорыстие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24744"/>
            <a:ext cx="33337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96952"/>
            <a:ext cx="33337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33337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7301" y="967395"/>
            <a:ext cx="3333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7"/>
          <p:cNvSpPr txBox="1">
            <a:spLocks/>
          </p:cNvSpPr>
          <p:nvPr/>
        </p:nvSpPr>
        <p:spPr>
          <a:xfrm>
            <a:off x="5652120" y="1772816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222D4"/>
                </a:solidFill>
                <a:latin typeface="+mj-lt"/>
                <a:ea typeface="+mj-ea"/>
                <a:cs typeface="+mj-cs"/>
              </a:rPr>
              <a:t>есть  дела  поважнее…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222D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5652120" y="2780928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н</a:t>
            </a:r>
            <a:r>
              <a:rPr lang="ru-RU" sz="32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е  модно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5652120" y="3717032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остались  при  своем  мнении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7"/>
          <p:cNvSpPr txBox="1">
            <a:spLocks/>
          </p:cNvSpPr>
          <p:nvPr/>
        </p:nvSpPr>
        <p:spPr>
          <a:xfrm>
            <a:off x="5652120" y="5805264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smtClean="0">
                <a:solidFill>
                  <a:srgbClr val="FF0101"/>
                </a:solidFill>
                <a:latin typeface="+mj-lt"/>
                <a:ea typeface="+mj-ea"/>
                <a:cs typeface="+mj-cs"/>
              </a:rPr>
              <a:t>Да, с удовольствием!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1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5652120" y="4725144"/>
            <a:ext cx="3178696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а  что  мне  за это  будет?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4047" y="503417"/>
            <a:ext cx="6264696" cy="3460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101"/>
                </a:solidFill>
              </a:rPr>
              <a:t>Опрошено  около </a:t>
            </a:r>
            <a:r>
              <a:rPr lang="ru-RU" sz="3200" dirty="0" smtClean="0">
                <a:solidFill>
                  <a:srgbClr val="FF0101"/>
                </a:solidFill>
              </a:rPr>
              <a:t>50</a:t>
            </a:r>
            <a:r>
              <a:rPr lang="ru-RU" sz="3200" b="1" dirty="0" smtClean="0">
                <a:solidFill>
                  <a:srgbClr val="FF0101"/>
                </a:solidFill>
              </a:rPr>
              <a:t> человек</a:t>
            </a:r>
            <a:endParaRPr lang="ru-RU" sz="3200" b="1" dirty="0">
              <a:solidFill>
                <a:srgbClr val="FF0101"/>
              </a:solidFill>
            </a:endParaRPr>
          </a:p>
        </p:txBody>
      </p:sp>
      <p:pic>
        <p:nvPicPr>
          <p:cNvPr id="4098" name="Picture 2" descr="C:\Documents and Settings\Admin\Рабочий стол\a617e6a5_resizedScaled_817to608.jpg"/>
          <p:cNvPicPr>
            <a:picLocks noChangeAspect="1" noChangeArrowheads="1"/>
          </p:cNvPicPr>
          <p:nvPr/>
        </p:nvPicPr>
        <p:blipFill>
          <a:blip r:embed="rId3" cstate="print"/>
          <a:srcRect l="16271" t="25009" b="7827"/>
          <a:stretch>
            <a:fillRect/>
          </a:stretch>
        </p:blipFill>
        <p:spPr bwMode="auto">
          <a:xfrm>
            <a:off x="6372200" y="534550"/>
            <a:ext cx="2073086" cy="1238266"/>
          </a:xfrm>
          <a:prstGeom prst="rect">
            <a:avLst/>
          </a:prstGeom>
          <a:noFill/>
        </p:spPr>
      </p:pic>
      <p:pic>
        <p:nvPicPr>
          <p:cNvPr id="16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9309" y="2047515"/>
            <a:ext cx="3333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9309" y="2983619"/>
            <a:ext cx="3333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7301" y="3991731"/>
            <a:ext cx="3333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9309" y="5071851"/>
            <a:ext cx="3333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7"/>
          <p:cNvSpPr txBox="1">
            <a:spLocks/>
          </p:cNvSpPr>
          <p:nvPr/>
        </p:nvSpPr>
        <p:spPr>
          <a:xfrm>
            <a:off x="251520" y="1700808"/>
            <a:ext cx="2736304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37%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7"/>
          <p:cNvSpPr txBox="1">
            <a:spLocks/>
          </p:cNvSpPr>
          <p:nvPr/>
        </p:nvSpPr>
        <p:spPr>
          <a:xfrm>
            <a:off x="251520" y="3717032"/>
            <a:ext cx="2736304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9</a:t>
            </a:r>
            <a:r>
              <a:rPr lang="ru-RU" sz="4400" noProof="0" dirty="0" smtClean="0">
                <a:latin typeface="+mj-lt"/>
                <a:ea typeface="+mj-ea"/>
                <a:cs typeface="+mj-cs"/>
              </a:rPr>
              <a:t>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Заголовок 7"/>
          <p:cNvSpPr txBox="1">
            <a:spLocks/>
          </p:cNvSpPr>
          <p:nvPr/>
        </p:nvSpPr>
        <p:spPr>
          <a:xfrm>
            <a:off x="251520" y="2780928"/>
            <a:ext cx="2736304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7%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Заголовок 7"/>
          <p:cNvSpPr txBox="1">
            <a:spLocks/>
          </p:cNvSpPr>
          <p:nvPr/>
        </p:nvSpPr>
        <p:spPr>
          <a:xfrm>
            <a:off x="251520" y="4725144"/>
            <a:ext cx="2736304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42</a:t>
            </a:r>
            <a:r>
              <a:rPr lang="ru-RU" sz="4400" noProof="0" dirty="0" smtClean="0">
                <a:latin typeface="+mj-lt"/>
                <a:ea typeface="+mj-ea"/>
                <a:cs typeface="+mj-cs"/>
              </a:rPr>
              <a:t>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Заголовок 7"/>
          <p:cNvSpPr txBox="1">
            <a:spLocks/>
          </p:cNvSpPr>
          <p:nvPr/>
        </p:nvSpPr>
        <p:spPr>
          <a:xfrm>
            <a:off x="251520" y="5805264"/>
            <a:ext cx="2808312" cy="79208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atin typeface="+mj-lt"/>
                <a:ea typeface="+mj-ea"/>
                <a:cs typeface="+mj-cs"/>
              </a:rPr>
              <a:t>5%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12197">
            <a:off x="5839580" y="-169008"/>
            <a:ext cx="2803777" cy="235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357694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</a:t>
            </a:r>
            <a:r>
              <a:rPr lang="ru-RU" sz="4800" dirty="0" smtClean="0"/>
              <a:t>Организация  волонтерской   деятельности  для    людей   </a:t>
            </a:r>
            <a:r>
              <a:rPr lang="ru-RU" sz="4800" dirty="0" err="1" smtClean="0"/>
              <a:t>сограниченными</a:t>
            </a:r>
            <a:r>
              <a:rPr lang="ru-RU" sz="4800" dirty="0" smtClean="0"/>
              <a:t> 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возможностями</a:t>
            </a:r>
            <a:r>
              <a:rPr lang="ru-RU" sz="4800" dirty="0" smtClean="0"/>
              <a:t>   в здоровье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886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78098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C000"/>
                </a:solidFill>
              </a:rPr>
              <a:t>ШТАБ ДОБРЫХ  ДЕЛ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8197" name="Picture 5" descr="F:\защита  проекта 1 В РИТМЕ  ДОБРА\20151202_164044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619672" y="1484784"/>
            <a:ext cx="6113711" cy="458528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5195830"/>
            <a:ext cx="1944216" cy="15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9157" y="1412776"/>
            <a:ext cx="1789670" cy="142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929688" flipV="1">
            <a:off x="254246" y="5013324"/>
            <a:ext cx="2105000" cy="167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340792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</a:t>
            </a:r>
            <a:r>
              <a:rPr lang="ru-RU" sz="2800" dirty="0" smtClean="0">
                <a:solidFill>
                  <a:srgbClr val="FFC000"/>
                </a:solidFill>
              </a:rPr>
              <a:t>АДРЕСАТЫ</a:t>
            </a:r>
          </a:p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     добрых  дел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864139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</a:t>
            </a:r>
            <a:r>
              <a:rPr lang="ru-RU" dirty="0" smtClean="0">
                <a:solidFill>
                  <a:srgbClr val="FFC000"/>
                </a:solidFill>
              </a:rPr>
              <a:t>одинокие  пенсионеры, проживающие  в   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КЦСОН «Забота»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63264" y="4509614"/>
            <a:ext cx="230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   </a:t>
            </a:r>
            <a:r>
              <a:rPr lang="ru-RU" sz="2000" dirty="0" smtClean="0">
                <a:solidFill>
                  <a:srgbClr val="FFC000"/>
                </a:solidFill>
              </a:rPr>
              <a:t>дети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 с ограниченными  возможностями  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в здоровье</a:t>
            </a:r>
            <a:endParaRPr lang="ru-RU" sz="3600" dirty="0" smtClean="0">
              <a:solidFill>
                <a:srgbClr val="FFC000"/>
              </a:solidFill>
            </a:endParaRPr>
          </a:p>
        </p:txBody>
      </p:sp>
      <p:pic>
        <p:nvPicPr>
          <p:cNvPr id="9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36739">
            <a:off x="2266484" y="2574843"/>
            <a:ext cx="684159" cy="17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Pictures\оформлялки\стрелки указатели\AG00090_.GIF"/>
          <p:cNvPicPr>
            <a:picLocks noChangeAspect="1" noChangeArrowheads="1" noCrop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30061">
            <a:off x="5818169" y="2429942"/>
            <a:ext cx="723660" cy="20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1639"/>
            <a:ext cx="4131412" cy="29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9617"/>
            <a:ext cx="4131412" cy="29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87" y="3866400"/>
            <a:ext cx="3995936" cy="28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Прямоугольник 13"/>
          <p:cNvSpPr>
            <a:spLocks noChangeArrowheads="1"/>
          </p:cNvSpPr>
          <p:nvPr/>
        </p:nvSpPr>
        <p:spPr bwMode="auto">
          <a:xfrm>
            <a:off x="5599187" y="2420888"/>
            <a:ext cx="288032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ШТАБ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«СЕРПАНТИН ДОБРЫХ ДЕЛ»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</p:txBody>
      </p:sp>
      <p:sp>
        <p:nvSpPr>
          <p:cNvPr id="25601" name="Прямоугольник 17"/>
          <p:cNvSpPr>
            <a:spLocks noChangeArrowheads="1"/>
          </p:cNvSpPr>
          <p:nvPr/>
        </p:nvSpPr>
        <p:spPr bwMode="auto">
          <a:xfrm>
            <a:off x="5220072" y="332656"/>
            <a:ext cx="363855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Наблюдатель  за  ситуацией  (куратор)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«Количество добра в мире должно  увеличиваться»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</p:txBody>
      </p:sp>
      <p:sp>
        <p:nvSpPr>
          <p:cNvPr id="25602" name="Прямоугольник 8"/>
          <p:cNvSpPr>
            <a:spLocks noChangeArrowheads="1"/>
          </p:cNvSpPr>
          <p:nvPr/>
        </p:nvSpPr>
        <p:spPr bwMode="auto">
          <a:xfrm>
            <a:off x="6084168" y="4557539"/>
            <a:ext cx="2448272" cy="962820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Ответственный  за   организацию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«открытой  сцены»  для  одиноких пенсионеров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</p:txBody>
      </p:sp>
      <p:sp>
        <p:nvSpPr>
          <p:cNvPr id="25609" name="Стрелка вниз 16"/>
          <p:cNvSpPr>
            <a:spLocks noChangeArrowheads="1"/>
          </p:cNvSpPr>
          <p:nvPr/>
        </p:nvSpPr>
        <p:spPr bwMode="auto">
          <a:xfrm>
            <a:off x="6867897" y="1322333"/>
            <a:ext cx="342900" cy="954539"/>
          </a:xfrm>
          <a:prstGeom prst="downArrow">
            <a:avLst>
              <a:gd name="adj1" fmla="val 50000"/>
              <a:gd name="adj2" fmla="val 59028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3" name="Стрелка вниз 10"/>
          <p:cNvSpPr>
            <a:spLocks noChangeArrowheads="1"/>
          </p:cNvSpPr>
          <p:nvPr/>
        </p:nvSpPr>
        <p:spPr bwMode="auto">
          <a:xfrm>
            <a:off x="6889542" y="3274682"/>
            <a:ext cx="342900" cy="1274470"/>
          </a:xfrm>
          <a:prstGeom prst="downArrow">
            <a:avLst>
              <a:gd name="adj1" fmla="val 50000"/>
              <a:gd name="adj2" fmla="val 59028"/>
            </a:avLst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7" name="Прямоугольник 14"/>
          <p:cNvSpPr>
            <a:spLocks noChangeArrowheads="1"/>
          </p:cNvSpPr>
          <p:nvPr/>
        </p:nvSpPr>
        <p:spPr bwMode="auto">
          <a:xfrm>
            <a:off x="611560" y="4509120"/>
            <a:ext cx="2016224" cy="1011238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Куратор  обсуждения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«Виртуальная  летопись добрых дел»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</p:txBody>
      </p:sp>
      <p:sp>
        <p:nvSpPr>
          <p:cNvPr id="25605" name="Стрелка вниз 9"/>
          <p:cNvSpPr>
            <a:spLocks noChangeArrowheads="1"/>
          </p:cNvSpPr>
          <p:nvPr/>
        </p:nvSpPr>
        <p:spPr bwMode="auto">
          <a:xfrm rot="3887476">
            <a:off x="3494822" y="1843703"/>
            <a:ext cx="554861" cy="3867084"/>
          </a:xfrm>
          <a:prstGeom prst="downArrow">
            <a:avLst>
              <a:gd name="adj1" fmla="val 50000"/>
              <a:gd name="adj2" fmla="val 59028"/>
            </a:avLst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2843808" y="5592343"/>
            <a:ext cx="1944216" cy="788985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Ответственный  за   организацию 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«Новогоднее  чудо»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971600" y="1247056"/>
            <a:ext cx="3600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МЕХАНИЗМ  УПРАВЛЕНИЯ  ПРОЕКТОМ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9" y="2432"/>
            <a:ext cx="4533051" cy="359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Стрелка вниз 11"/>
          <p:cNvSpPr>
            <a:spLocks noChangeArrowheads="1"/>
          </p:cNvSpPr>
          <p:nvPr/>
        </p:nvSpPr>
        <p:spPr bwMode="auto">
          <a:xfrm rot="2857853">
            <a:off x="4740226" y="2860463"/>
            <a:ext cx="475243" cy="3377379"/>
          </a:xfrm>
          <a:prstGeom prst="downArrow">
            <a:avLst>
              <a:gd name="adj1" fmla="val 56918"/>
              <a:gd name="adj2" fmla="val 75110"/>
            </a:avLst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Результаты: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i="1" dirty="0"/>
              <a:t>Количественные: </a:t>
            </a:r>
            <a:r>
              <a:rPr lang="ru-RU" dirty="0"/>
              <a:t>За период с ноября 2015 г. </a:t>
            </a:r>
            <a:r>
              <a:rPr lang="ru-RU"/>
              <a:t>– </a:t>
            </a:r>
            <a:r>
              <a:rPr lang="ru-RU" smtClean="0"/>
              <a:t>май 2018г</a:t>
            </a:r>
            <a:r>
              <a:rPr lang="ru-RU" dirty="0"/>
              <a:t>. проведено около </a:t>
            </a:r>
            <a:r>
              <a:rPr lang="ru-RU" sz="2000" b="1" i="1" dirty="0">
                <a:solidFill>
                  <a:srgbClr val="FFC000"/>
                </a:solidFill>
              </a:rPr>
              <a:t>350 </a:t>
            </a:r>
            <a:r>
              <a:rPr lang="ru-RU" dirty="0"/>
              <a:t> мероприятий ; охват населения - около </a:t>
            </a:r>
            <a:r>
              <a:rPr lang="ru-RU" sz="2000" b="1" i="1" dirty="0">
                <a:solidFill>
                  <a:srgbClr val="FFC000"/>
                </a:solidFill>
              </a:rPr>
              <a:t>2000</a:t>
            </a:r>
            <a:r>
              <a:rPr lang="ru-RU" dirty="0"/>
              <a:t> человек.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пополнение   </a:t>
            </a:r>
            <a:r>
              <a:rPr lang="ru-RU" dirty="0"/>
              <a:t>базы данных  добровольческого  резерва подростков и </a:t>
            </a:r>
            <a:r>
              <a:rPr lang="ru-RU" dirty="0" smtClean="0"/>
              <a:t>молодежи</a:t>
            </a:r>
            <a:endParaRPr lang="ru-RU" dirty="0"/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Результаты с  2017 по 2018 гг.</a:t>
            </a:r>
          </a:p>
          <a:p>
            <a:r>
              <a:rPr lang="ru-RU" dirty="0"/>
              <a:t>- организован   «Штаб добрых дел»; </a:t>
            </a:r>
          </a:p>
          <a:p>
            <a:r>
              <a:rPr lang="ru-RU" dirty="0"/>
              <a:t>- в     «Штаб добрых дел» постоянно приходят новые участники-добровольцы, когда мы начинали, нас  было  </a:t>
            </a:r>
            <a:r>
              <a:rPr lang="ru-RU" sz="2400" b="1" i="1" dirty="0">
                <a:solidFill>
                  <a:srgbClr val="FFC000"/>
                </a:solidFill>
              </a:rPr>
              <a:t>5</a:t>
            </a:r>
            <a:r>
              <a:rPr lang="ru-RU" dirty="0"/>
              <a:t> человек, сейчас  нас около   </a:t>
            </a:r>
            <a:r>
              <a:rPr lang="ru-RU" sz="2400" b="1" i="1" dirty="0" smtClean="0">
                <a:solidFill>
                  <a:srgbClr val="FFC000"/>
                </a:solidFill>
              </a:rPr>
              <a:t>40</a:t>
            </a:r>
            <a:r>
              <a:rPr lang="ru-RU" dirty="0" smtClean="0"/>
              <a:t> </a:t>
            </a:r>
            <a:r>
              <a:rPr lang="ru-RU" dirty="0"/>
              <a:t>(молодежь подростки, их родители).</a:t>
            </a:r>
          </a:p>
          <a:p>
            <a:r>
              <a:rPr lang="ru-RU" dirty="0"/>
              <a:t>- создан маршрут  добрых дел.</a:t>
            </a:r>
          </a:p>
          <a:p>
            <a:r>
              <a:rPr lang="ru-RU" dirty="0"/>
              <a:t>- организованы  и  проведены   мероприятия для одиноких  пенсионеров  и  детей  с ограниченными  возможностями  в </a:t>
            </a:r>
            <a:r>
              <a:rPr lang="ru-RU" dirty="0" smtClean="0"/>
              <a:t>здоровье ( около 15 мероприятий) ( по  плану 5 </a:t>
            </a:r>
            <a:r>
              <a:rPr lang="ru-RU" dirty="0"/>
              <a:t>мероприятий  и  1  акция) </a:t>
            </a:r>
          </a:p>
          <a:p>
            <a:r>
              <a:rPr lang="ru-RU" dirty="0"/>
              <a:t>Охвачено    – 48   пенсионеров и  </a:t>
            </a:r>
            <a:r>
              <a:rPr lang="ru-RU" dirty="0" smtClean="0"/>
              <a:t>53 </a:t>
            </a:r>
            <a:r>
              <a:rPr lang="ru-RU" dirty="0"/>
              <a:t>ребенка  инвалида.</a:t>
            </a:r>
          </a:p>
          <a:p>
            <a:r>
              <a:rPr lang="ru-RU" dirty="0"/>
              <a:t>- создана  виртуальная  летопись  добрых  дел в  группе «Серпантин добрых дел».</a:t>
            </a:r>
          </a:p>
          <a:p>
            <a:r>
              <a:rPr lang="ru-RU" dirty="0"/>
              <a:t>     </a:t>
            </a:r>
          </a:p>
          <a:p>
            <a:pPr algn="ctr"/>
            <a:r>
              <a:rPr lang="ru-RU" dirty="0" smtClean="0"/>
              <a:t> </a:t>
            </a:r>
            <a:r>
              <a:rPr lang="ru-RU" i="1" dirty="0"/>
              <a:t>В </a:t>
            </a:r>
            <a:r>
              <a:rPr lang="ru-RU" i="1" dirty="0" smtClean="0"/>
              <a:t>феврале   </a:t>
            </a:r>
            <a:r>
              <a:rPr lang="ru-RU" i="1" dirty="0"/>
              <a:t>мы  создали ресурс  в  сети контакт </a:t>
            </a:r>
            <a:endParaRPr lang="ru-RU" i="1" dirty="0" smtClean="0"/>
          </a:p>
          <a:p>
            <a:pPr algn="ctr"/>
            <a:r>
              <a:rPr lang="ru-RU" b="1" i="1" dirty="0" smtClean="0">
                <a:solidFill>
                  <a:srgbClr val="F999EB"/>
                </a:solidFill>
              </a:rPr>
              <a:t>«</a:t>
            </a:r>
            <a:r>
              <a:rPr lang="ru-RU" b="1" i="1" dirty="0">
                <a:solidFill>
                  <a:srgbClr val="F999EB"/>
                </a:solidFill>
              </a:rPr>
              <a:t>Биржа  молодежной  добровольческой  помощи</a:t>
            </a:r>
            <a:r>
              <a:rPr lang="ru-RU" b="1" i="1" dirty="0" smtClean="0">
                <a:solidFill>
                  <a:srgbClr val="F999EB"/>
                </a:solidFill>
              </a:rPr>
              <a:t>»</a:t>
            </a:r>
            <a:r>
              <a:rPr lang="ru-RU" i="1" dirty="0" smtClean="0"/>
              <a:t>, </a:t>
            </a:r>
            <a:r>
              <a:rPr lang="ru-RU" i="1" dirty="0"/>
              <a:t>куда  каждый  может обратиться, получить или   оказать  </a:t>
            </a:r>
            <a:r>
              <a:rPr lang="ru-RU" i="1" dirty="0" smtClean="0"/>
              <a:t>помощь: </a:t>
            </a:r>
            <a:r>
              <a:rPr lang="en-US" i="1" dirty="0" smtClean="0"/>
              <a:t>          </a:t>
            </a:r>
          </a:p>
          <a:p>
            <a:pPr algn="ctr"/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C000"/>
                </a:solidFill>
              </a:rPr>
              <a:t>https</a:t>
            </a:r>
            <a:r>
              <a:rPr lang="ru-RU" sz="3200" b="1" dirty="0" smtClean="0">
                <a:solidFill>
                  <a:srgbClr val="FFC000"/>
                </a:solidFill>
              </a:rPr>
              <a:t>//</a:t>
            </a:r>
            <a:r>
              <a:rPr lang="en-US" sz="3200" b="1" dirty="0" smtClean="0">
                <a:solidFill>
                  <a:srgbClr val="FFC000"/>
                </a:solidFill>
              </a:rPr>
              <a:t>vk.com</a:t>
            </a:r>
            <a:r>
              <a:rPr lang="ru-RU" sz="3200" b="1" dirty="0" smtClean="0">
                <a:solidFill>
                  <a:srgbClr val="FFC000"/>
                </a:solidFill>
              </a:rPr>
              <a:t>/</a:t>
            </a:r>
            <a:r>
              <a:rPr lang="en-US" sz="3200" b="1" dirty="0" smtClean="0">
                <a:solidFill>
                  <a:srgbClr val="FFC000"/>
                </a:solidFill>
              </a:rPr>
              <a:t>club162501113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604995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886</TotalTime>
  <Words>597</Words>
  <Application>Microsoft Office PowerPoint</Application>
  <PresentationFormat>Экран (4:3)</PresentationFormat>
  <Paragraphs>91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Паркет</vt:lpstr>
      <vt:lpstr>ЖИВЁМ </vt:lpstr>
      <vt:lpstr>Слайд 2</vt:lpstr>
      <vt:lpstr>         добро</vt:lpstr>
      <vt:lpstr>Опрошено  около 50 человек</vt:lpstr>
      <vt:lpstr>Цель: Организация  волонтерской   деятельности  для    людей   сограниченными   возможностями   в здоровье  </vt:lpstr>
      <vt:lpstr>ШТАБ ДОБРЫХ  ДЕЛ</vt:lpstr>
      <vt:lpstr>Слайд 7</vt:lpstr>
      <vt:lpstr>Слайд 8</vt:lpstr>
      <vt:lpstr>Слайд 9</vt:lpstr>
      <vt:lpstr>Слайд 10</vt:lpstr>
      <vt:lpstr>Праздник  Осени</vt:lpstr>
      <vt:lpstr>Слайд 12</vt:lpstr>
      <vt:lpstr>Слайд 13</vt:lpstr>
      <vt:lpstr>СОЦИАЛЬНЫЕ ПАРТНЕРЫ</vt:lpstr>
      <vt:lpstr>Слайд 15</vt:lpstr>
      <vt:lpstr>Слайд 16</vt:lpstr>
      <vt:lpstr>Слайд 17</vt:lpstr>
      <vt:lpstr>Слайд 18</vt:lpstr>
      <vt:lpstr>25  Марта 2017 года  прошел очередной  районный  Слет детских, молодежных  и волонтёрских объединений  Нефтеюганского района</vt:lpstr>
      <vt:lpstr>5 апреля 2017года    участники  молодежного объединения «Серпантин» приняли участие  во Всероссийской  акции «Георгиевская  ленточка» Акция проходила при поддержке  молодежного отдела при  администрации гп Пойковский и Комитета солдатских матерей </vt:lpstr>
      <vt:lpstr>"Праздник Осени", так называют День пожилого человека участники молодежного объединения "Серпантин".                   </vt:lpstr>
      <vt:lpstr> 16 ноября 2017г.     Профилактическая  акция:  «Будьте  здоровы!»</vt:lpstr>
      <vt:lpstr>РЕЗУЛЬТАТЫ</vt:lpstr>
      <vt:lpstr>Сентябрь  2018 года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Максим</cp:lastModifiedBy>
  <cp:revision>179</cp:revision>
  <dcterms:created xsi:type="dcterms:W3CDTF">2016-02-24T04:49:27Z</dcterms:created>
  <dcterms:modified xsi:type="dcterms:W3CDTF">2018-09-09T16:41:58Z</dcterms:modified>
</cp:coreProperties>
</file>